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2" r:id="rId3"/>
    <p:sldId id="273" r:id="rId4"/>
    <p:sldId id="274" r:id="rId5"/>
    <p:sldId id="275" r:id="rId6"/>
    <p:sldId id="257" r:id="rId7"/>
    <p:sldId id="276" r:id="rId8"/>
    <p:sldId id="277" r:id="rId9"/>
    <p:sldId id="278" r:id="rId10"/>
    <p:sldId id="279" r:id="rId11"/>
    <p:sldId id="281" r:id="rId12"/>
    <p:sldId id="283" r:id="rId13"/>
    <p:sldId id="282" r:id="rId14"/>
    <p:sldId id="285" r:id="rId15"/>
    <p:sldId id="284" r:id="rId16"/>
    <p:sldId id="286" r:id="rId17"/>
    <p:sldId id="292" r:id="rId18"/>
    <p:sldId id="262" r:id="rId19"/>
    <p:sldId id="287" r:id="rId20"/>
    <p:sldId id="288" r:id="rId21"/>
    <p:sldId id="289" r:id="rId22"/>
    <p:sldId id="290" r:id="rId23"/>
    <p:sldId id="291" r:id="rId24"/>
    <p:sldId id="271" r:id="rId25"/>
    <p:sldId id="259" r:id="rId26"/>
    <p:sldId id="293" r:id="rId27"/>
    <p:sldId id="294" r:id="rId28"/>
    <p:sldId id="295" r:id="rId29"/>
    <p:sldId id="258" r:id="rId30"/>
    <p:sldId id="264"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3F1D"/>
    <a:srgbClr val="F6CCC2"/>
    <a:srgbClr val="E76F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13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1.png"/><Relationship Id="rId5" Type="http://schemas.microsoft.com/office/2007/relationships/media" Target="../media/media5.mp3"/><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1.png"/><Relationship Id="rId5" Type="http://schemas.microsoft.com/office/2007/relationships/media" Target="../media/media5.mp3"/><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1.png"/><Relationship Id="rId5" Type="http://schemas.microsoft.com/office/2007/relationships/media" Target="../media/media5.mp3"/><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1.png"/><Relationship Id="rId5" Type="http://schemas.microsoft.com/office/2007/relationships/media" Target="../media/media5.mp3"/><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1.png"/><Relationship Id="rId5" Type="http://schemas.microsoft.com/office/2007/relationships/media" Target="../media/media5.mp3"/><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3.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9255324">
            <a:off x="2385970" y="3863679"/>
            <a:ext cx="21249208" cy="9671831"/>
          </a:xfrm>
          <a:custGeom>
            <a:avLst/>
            <a:gdLst/>
            <a:ahLst/>
            <a:cxnLst/>
            <a:rect l="l" t="t" r="r" b="b"/>
            <a:pathLst>
              <a:path w="6229756" h="3154435">
                <a:moveTo>
                  <a:pt x="0" y="0"/>
                </a:moveTo>
                <a:lnTo>
                  <a:pt x="6229756" y="0"/>
                </a:lnTo>
                <a:lnTo>
                  <a:pt x="6229756" y="3154435"/>
                </a:lnTo>
                <a:lnTo>
                  <a:pt x="0" y="3154435"/>
                </a:lnTo>
                <a:close/>
              </a:path>
            </a:pathLst>
          </a:custGeom>
          <a:solidFill>
            <a:srgbClr val="FFFFAA"/>
          </a:solidFill>
        </p:spPr>
      </p:sp>
      <p:sp>
        <p:nvSpPr>
          <p:cNvPr id="5" name="Freeform 5"/>
          <p:cNvSpPr/>
          <p:nvPr/>
        </p:nvSpPr>
        <p:spPr>
          <a:xfrm>
            <a:off x="9066600" y="3543300"/>
            <a:ext cx="8647650" cy="6273477"/>
          </a:xfrm>
          <a:custGeom>
            <a:avLst/>
            <a:gdLst/>
            <a:ahLst/>
            <a:cxnLst/>
            <a:rect l="l" t="t" r="r" b="b"/>
            <a:pathLst>
              <a:path w="11244843" h="8157623">
                <a:moveTo>
                  <a:pt x="0" y="0"/>
                </a:moveTo>
                <a:lnTo>
                  <a:pt x="11244843" y="0"/>
                </a:lnTo>
                <a:lnTo>
                  <a:pt x="11244843" y="8157623"/>
                </a:lnTo>
                <a:lnTo>
                  <a:pt x="0" y="81576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itle 7">
            <a:extLst>
              <a:ext uri="{FF2B5EF4-FFF2-40B4-BE49-F238E27FC236}">
                <a16:creationId xmlns:a16="http://schemas.microsoft.com/office/drawing/2014/main" id="{62D945B1-21AD-FD50-7171-CFC183C25461}"/>
              </a:ext>
            </a:extLst>
          </p:cNvPr>
          <p:cNvSpPr>
            <a:spLocks noGrp="1"/>
          </p:cNvSpPr>
          <p:nvPr>
            <p:ph type="title"/>
          </p:nvPr>
        </p:nvSpPr>
        <p:spPr>
          <a:xfrm>
            <a:off x="588498" y="800100"/>
            <a:ext cx="9067800" cy="7467600"/>
          </a:xfrm>
        </p:spPr>
        <p:txBody>
          <a:bodyPr>
            <a:noAutofit/>
          </a:bodyPr>
          <a:lstStyle/>
          <a:p>
            <a:pPr algn="l">
              <a:lnSpc>
                <a:spcPct val="150000"/>
              </a:lnSpc>
            </a:pPr>
            <a:r>
              <a:rPr lang="vi-VN" sz="8000" b="1" dirty="0">
                <a:solidFill>
                  <a:srgbClr val="E76F51"/>
                </a:solidFill>
                <a:latin typeface="Arial" panose="020B0604020202020204" pitchFamily="34" charset="0"/>
                <a:cs typeface="Arial" panose="020B0604020202020204" pitchFamily="34" charset="0"/>
              </a:rPr>
              <a:t>CHÀO CẢ LỚP!</a:t>
            </a:r>
            <a:br>
              <a:rPr lang="vi-VN" sz="8000" b="1" dirty="0">
                <a:solidFill>
                  <a:srgbClr val="E76F51"/>
                </a:solidFill>
                <a:latin typeface="Arial" panose="020B0604020202020204" pitchFamily="34" charset="0"/>
                <a:cs typeface="Arial" panose="020B0604020202020204" pitchFamily="34" charset="0"/>
              </a:rPr>
            </a:br>
            <a:r>
              <a:rPr lang="vi-VN" sz="8000" b="1" dirty="0">
                <a:solidFill>
                  <a:srgbClr val="E76F51"/>
                </a:solidFill>
                <a:latin typeface="Arial" panose="020B0604020202020204" pitchFamily="34" charset="0"/>
                <a:cs typeface="Arial" panose="020B0604020202020204" pitchFamily="34" charset="0"/>
              </a:rPr>
              <a:t>CHÀO MỪNG CÁC EM ĐẾN VỚI BÀI HỌC MỚI!</a:t>
            </a:r>
            <a:endParaRPr lang="vi-VN" sz="8000" dirty="0">
              <a:solidFill>
                <a:srgbClr val="E76F51"/>
              </a:solidFill>
            </a:endParaRPr>
          </a:p>
        </p:txBody>
      </p:sp>
      <p:sp>
        <p:nvSpPr>
          <p:cNvPr id="9" name="Freeform 25">
            <a:hlinkClick r:id="rId4" action="ppaction://hlinksldjump"/>
            <a:extLst>
              <a:ext uri="{FF2B5EF4-FFF2-40B4-BE49-F238E27FC236}">
                <a16:creationId xmlns:a16="http://schemas.microsoft.com/office/drawing/2014/main" id="{90910FDB-1DCF-C2CE-2317-7798ED323F3D}"/>
              </a:ext>
            </a:extLst>
          </p:cNvPr>
          <p:cNvSpPr/>
          <p:nvPr/>
        </p:nvSpPr>
        <p:spPr>
          <a:xfrm>
            <a:off x="588497" y="8836324"/>
            <a:ext cx="802975" cy="802975"/>
          </a:xfrm>
          <a:custGeom>
            <a:avLst/>
            <a:gdLst/>
            <a:ahLst/>
            <a:cxnLst/>
            <a:rect l="l" t="t" r="r" b="b"/>
            <a:pathLst>
              <a:path w="954821" h="954821">
                <a:moveTo>
                  <a:pt x="0" y="0"/>
                </a:moveTo>
                <a:lnTo>
                  <a:pt x="954821" y="0"/>
                </a:lnTo>
                <a:lnTo>
                  <a:pt x="954821" y="954820"/>
                </a:lnTo>
                <a:lnTo>
                  <a:pt x="0" y="9548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673C314-186D-7F1B-4256-737A96394B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06" t="3191" r="25306"/>
          <a:stretch/>
        </p:blipFill>
        <p:spPr bwMode="auto">
          <a:xfrm>
            <a:off x="1066800" y="2400300"/>
            <a:ext cx="7391400"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Nhận xét hình 1 và 2 SGK tr. 10</a:t>
            </a:r>
          </a:p>
        </p:txBody>
      </p:sp>
      <p:sp>
        <p:nvSpPr>
          <p:cNvPr id="7" name="Rectangle: Rounded Corners 6">
            <a:extLst>
              <a:ext uri="{FF2B5EF4-FFF2-40B4-BE49-F238E27FC236}">
                <a16:creationId xmlns:a16="http://schemas.microsoft.com/office/drawing/2014/main" id="{C956D0A1-A28B-751D-10C6-0BB71C32E1B2}"/>
              </a:ext>
            </a:extLst>
          </p:cNvPr>
          <p:cNvSpPr/>
          <p:nvPr/>
        </p:nvSpPr>
        <p:spPr>
          <a:xfrm>
            <a:off x="9525000" y="2400300"/>
            <a:ext cx="8001000" cy="7162800"/>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t>Văn bản ở hình 2 được trình bày đẹp hơn ở hình 1 do có thêm hình ảnh; font chữ, cỡ chữ, màu chữ được thay đổi phù hợp, cân đối.</a:t>
            </a:r>
          </a:p>
        </p:txBody>
      </p:sp>
    </p:spTree>
    <p:extLst>
      <p:ext uri="{BB962C8B-B14F-4D97-AF65-F5344CB8AC3E}">
        <p14:creationId xmlns:p14="http://schemas.microsoft.com/office/powerpoint/2010/main" val="27143344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7"/>
                                        </p:tgtEl>
                                        <p:attrNameLst>
                                          <p:attrName>fillcolor</p:attrName>
                                        </p:attrNameLst>
                                      </p:cBhvr>
                                      <p:to>
                                        <a:srgbClr val="D99694"/>
                                      </p:to>
                                    </p:animClr>
                                    <p:set>
                                      <p:cBhvr>
                                        <p:cTn id="16" dur="500" fill="hold"/>
                                        <p:tgtEl>
                                          <p:spTgt spid="7"/>
                                        </p:tgtEl>
                                        <p:attrNameLst>
                                          <p:attrName>fill.type</p:attrName>
                                        </p:attrNameLst>
                                      </p:cBhvr>
                                      <p:to>
                                        <p:strVal val="solid"/>
                                      </p:to>
                                    </p:set>
                                    <p:set>
                                      <p:cBhvr>
                                        <p:cTn id="17"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Nhận xét hình 1 và 2 SGK tr. 10</a:t>
            </a:r>
          </a:p>
        </p:txBody>
      </p:sp>
      <p:grpSp>
        <p:nvGrpSpPr>
          <p:cNvPr id="4" name="Group 3">
            <a:extLst>
              <a:ext uri="{FF2B5EF4-FFF2-40B4-BE49-F238E27FC236}">
                <a16:creationId xmlns:a16="http://schemas.microsoft.com/office/drawing/2014/main" id="{02201934-0190-2C27-27C8-84B45D13EFED}"/>
              </a:ext>
            </a:extLst>
          </p:cNvPr>
          <p:cNvGrpSpPr/>
          <p:nvPr/>
        </p:nvGrpSpPr>
        <p:grpSpPr>
          <a:xfrm>
            <a:off x="533400" y="2336392"/>
            <a:ext cx="8305800" cy="7010400"/>
            <a:chOff x="533400" y="2247900"/>
            <a:chExt cx="8305800" cy="7010400"/>
          </a:xfrm>
        </p:grpSpPr>
        <p:sp>
          <p:nvSpPr>
            <p:cNvPr id="7" name="Rectangle: Rounded Corners 6">
              <a:extLst>
                <a:ext uri="{FF2B5EF4-FFF2-40B4-BE49-F238E27FC236}">
                  <a16:creationId xmlns:a16="http://schemas.microsoft.com/office/drawing/2014/main" id="{C956D0A1-A28B-751D-10C6-0BB71C32E1B2}"/>
                </a:ext>
              </a:extLst>
            </p:cNvPr>
            <p:cNvSpPr/>
            <p:nvPr/>
          </p:nvSpPr>
          <p:spPr>
            <a:xfrm>
              <a:off x="533400" y="3226209"/>
              <a:ext cx="8305800" cy="6032091"/>
            </a:xfrm>
            <a:prstGeom prst="roundRect">
              <a:avLst>
                <a:gd name="adj" fmla="val 12814"/>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latin typeface="Arial" panose="020B0604020202020204" pitchFamily="34" charset="0"/>
                  <a:cs typeface="Arial" panose="020B0604020202020204" pitchFamily="34" charset="0"/>
                </a:rPr>
                <a:t>Muốn tạo được văn bản như ở Hình 2, ngoài những kiến thức em đã được học như soạn thảo văn bản tiếng Việt, thao tác chèn ảnh,… em cần tìm hiểu thêm về phần mềm soạn thảo văn bản.</a:t>
              </a:r>
            </a:p>
          </p:txBody>
        </p:sp>
        <p:sp>
          <p:nvSpPr>
            <p:cNvPr id="3" name="Arrow: Down 2">
              <a:extLst>
                <a:ext uri="{FF2B5EF4-FFF2-40B4-BE49-F238E27FC236}">
                  <a16:creationId xmlns:a16="http://schemas.microsoft.com/office/drawing/2014/main" id="{C8497327-940A-4DFC-7F9C-8569B59779DB}"/>
                </a:ext>
              </a:extLst>
            </p:cNvPr>
            <p:cNvSpPr/>
            <p:nvPr/>
          </p:nvSpPr>
          <p:spPr>
            <a:xfrm>
              <a:off x="4381500" y="2247900"/>
              <a:ext cx="609600" cy="795183"/>
            </a:xfrm>
            <a:prstGeom prst="downArrow">
              <a:avLst/>
            </a:prstGeom>
            <a:solidFill>
              <a:srgbClr val="E76F51"/>
            </a:solidFill>
            <a:ln>
              <a:solidFill>
                <a:srgbClr val="D13F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026" name="Picture 2" descr="Top 6 Bài soạn Vì sao chúng ta phải đối xử thân thiện với động vật? (Ngữ văn  6 sách Cánh Diều) hay nhất - toplist.vn">
            <a:extLst>
              <a:ext uri="{FF2B5EF4-FFF2-40B4-BE49-F238E27FC236}">
                <a16:creationId xmlns:a16="http://schemas.microsoft.com/office/drawing/2014/main" id="{FC5B9C07-CC60-F0E4-F261-948114B3E1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00" t="45742" r="9000" b="13554"/>
          <a:stretch/>
        </p:blipFill>
        <p:spPr bwMode="auto">
          <a:xfrm>
            <a:off x="9124335" y="3314700"/>
            <a:ext cx="8661658" cy="60320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718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6696528">
            <a:off x="7263483" y="-698273"/>
            <a:ext cx="16086983" cy="10214406"/>
            <a:chOff x="0" y="0"/>
            <a:chExt cx="8332942" cy="5290990"/>
          </a:xfrm>
        </p:grpSpPr>
        <p:sp>
          <p:nvSpPr>
            <p:cNvPr id="6" name="Freeform 6"/>
            <p:cNvSpPr/>
            <p:nvPr/>
          </p:nvSpPr>
          <p:spPr>
            <a:xfrm>
              <a:off x="0" y="0"/>
              <a:ext cx="8332943" cy="5290990"/>
            </a:xfrm>
            <a:custGeom>
              <a:avLst/>
              <a:gdLst/>
              <a:ahLst/>
              <a:cxnLst/>
              <a:rect l="l" t="t" r="r" b="b"/>
              <a:pathLst>
                <a:path w="8332943" h="5290990">
                  <a:moveTo>
                    <a:pt x="0" y="0"/>
                  </a:moveTo>
                  <a:lnTo>
                    <a:pt x="8332943" y="0"/>
                  </a:lnTo>
                  <a:lnTo>
                    <a:pt x="8332943" y="5290990"/>
                  </a:lnTo>
                  <a:lnTo>
                    <a:pt x="0" y="5290990"/>
                  </a:lnTo>
                  <a:close/>
                </a:path>
              </a:pathLst>
            </a:custGeom>
            <a:solidFill>
              <a:srgbClr val="FEB3EB"/>
            </a:solidFill>
          </p:spPr>
        </p:sp>
      </p:grpSp>
      <p:sp>
        <p:nvSpPr>
          <p:cNvPr id="7" name="Freeform 7"/>
          <p:cNvSpPr/>
          <p:nvPr/>
        </p:nvSpPr>
        <p:spPr>
          <a:xfrm flipH="1">
            <a:off x="8329401" y="1374211"/>
            <a:ext cx="8929899" cy="7208864"/>
          </a:xfrm>
          <a:custGeom>
            <a:avLst/>
            <a:gdLst/>
            <a:ahLst/>
            <a:cxnLst/>
            <a:rect l="l" t="t" r="r" b="b"/>
            <a:pathLst>
              <a:path w="8929899" h="7208864">
                <a:moveTo>
                  <a:pt x="8929899" y="0"/>
                </a:moveTo>
                <a:lnTo>
                  <a:pt x="0" y="0"/>
                </a:lnTo>
                <a:lnTo>
                  <a:pt x="0" y="7208863"/>
                </a:lnTo>
                <a:lnTo>
                  <a:pt x="8929899" y="7208863"/>
                </a:lnTo>
                <a:lnTo>
                  <a:pt x="892989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itle 7">
            <a:extLst>
              <a:ext uri="{FF2B5EF4-FFF2-40B4-BE49-F238E27FC236}">
                <a16:creationId xmlns:a16="http://schemas.microsoft.com/office/drawing/2014/main" id="{2BC19BBB-5318-26F8-AA5D-DF5F32DCAC95}"/>
              </a:ext>
            </a:extLst>
          </p:cNvPr>
          <p:cNvSpPr>
            <a:spLocks noGrp="1"/>
          </p:cNvSpPr>
          <p:nvPr>
            <p:ph type="title"/>
          </p:nvPr>
        </p:nvSpPr>
        <p:spPr>
          <a:xfrm>
            <a:off x="685800" y="1510225"/>
            <a:ext cx="7139350" cy="2201862"/>
          </a:xfrm>
        </p:spPr>
        <p:txBody>
          <a:bodyPr bIns="180000">
            <a:noAutofit/>
          </a:bodyPr>
          <a:lstStyle/>
          <a:p>
            <a:pPr>
              <a:lnSpc>
                <a:spcPct val="150000"/>
              </a:lnSpc>
            </a:pPr>
            <a:r>
              <a:rPr lang="vi-VN" b="1" dirty="0">
                <a:solidFill>
                  <a:srgbClr val="D13F1D"/>
                </a:solidFill>
                <a:latin typeface="Arial" panose="020B0604020202020204" pitchFamily="34" charset="0"/>
                <a:cs typeface="Arial" panose="020B0604020202020204" pitchFamily="34" charset="0"/>
              </a:rPr>
              <a:t>Quan sát video thực hiện chèn ảnh vào văn bản</a:t>
            </a:r>
          </a:p>
        </p:txBody>
      </p:sp>
      <p:sp>
        <p:nvSpPr>
          <p:cNvPr id="14" name="Freeform: Shape 13">
            <a:extLst>
              <a:ext uri="{FF2B5EF4-FFF2-40B4-BE49-F238E27FC236}">
                <a16:creationId xmlns:a16="http://schemas.microsoft.com/office/drawing/2014/main" id="{1DB9A1AE-F771-198A-4B89-D10809AAC2EE}"/>
              </a:ext>
            </a:extLst>
          </p:cNvPr>
          <p:cNvSpPr/>
          <p:nvPr/>
        </p:nvSpPr>
        <p:spPr>
          <a:xfrm>
            <a:off x="1316950" y="4221162"/>
            <a:ext cx="5867400" cy="4209513"/>
          </a:xfrm>
          <a:custGeom>
            <a:avLst/>
            <a:gdLst>
              <a:gd name="connsiteX0" fmla="*/ 102463 w 5867400"/>
              <a:gd name="connsiteY0" fmla="*/ 3594747 h 4209513"/>
              <a:gd name="connsiteX1" fmla="*/ 343806 w 5867400"/>
              <a:gd name="connsiteY1" fmla="*/ 3594747 h 4209513"/>
              <a:gd name="connsiteX2" fmla="*/ 371279 w 5867400"/>
              <a:gd name="connsiteY2" fmla="*/ 3625392 h 4209513"/>
              <a:gd name="connsiteX3" fmla="*/ 1150673 w 5867400"/>
              <a:gd name="connsiteY3" fmla="*/ 3741738 h 4209513"/>
              <a:gd name="connsiteX4" fmla="*/ 4716727 w 5867400"/>
              <a:gd name="connsiteY4" fmla="*/ 3741738 h 4209513"/>
              <a:gd name="connsiteX5" fmla="*/ 5496121 w 5867400"/>
              <a:gd name="connsiteY5" fmla="*/ 3625392 h 4209513"/>
              <a:gd name="connsiteX6" fmla="*/ 5523594 w 5867400"/>
              <a:gd name="connsiteY6" fmla="*/ 3594747 h 4209513"/>
              <a:gd name="connsiteX7" fmla="*/ 5764937 w 5867400"/>
              <a:gd name="connsiteY7" fmla="*/ 3594747 h 4209513"/>
              <a:gd name="connsiteX8" fmla="*/ 5867400 w 5867400"/>
              <a:gd name="connsiteY8" fmla="*/ 3697210 h 4209513"/>
              <a:gd name="connsiteX9" fmla="*/ 5867400 w 5867400"/>
              <a:gd name="connsiteY9" fmla="*/ 4107050 h 4209513"/>
              <a:gd name="connsiteX10" fmla="*/ 5764937 w 5867400"/>
              <a:gd name="connsiteY10" fmla="*/ 4209513 h 4209513"/>
              <a:gd name="connsiteX11" fmla="*/ 102463 w 5867400"/>
              <a:gd name="connsiteY11" fmla="*/ 4209513 h 4209513"/>
              <a:gd name="connsiteX12" fmla="*/ 0 w 5867400"/>
              <a:gd name="connsiteY12" fmla="*/ 4107050 h 4209513"/>
              <a:gd name="connsiteX13" fmla="*/ 0 w 5867400"/>
              <a:gd name="connsiteY13" fmla="*/ 3697210 h 4209513"/>
              <a:gd name="connsiteX14" fmla="*/ 102463 w 5867400"/>
              <a:gd name="connsiteY14" fmla="*/ 3594747 h 4209513"/>
              <a:gd name="connsiteX15" fmla="*/ 572834 w 5867400"/>
              <a:gd name="connsiteY15" fmla="*/ 0 h 4209513"/>
              <a:gd name="connsiteX16" fmla="*/ 5294566 w 5867400"/>
              <a:gd name="connsiteY16" fmla="*/ 0 h 4209513"/>
              <a:gd name="connsiteX17" fmla="*/ 5867400 w 5867400"/>
              <a:gd name="connsiteY17" fmla="*/ 572834 h 4209513"/>
              <a:gd name="connsiteX18" fmla="*/ 5867400 w 5867400"/>
              <a:gd name="connsiteY18" fmla="*/ 2864104 h 4209513"/>
              <a:gd name="connsiteX19" fmla="*/ 5410012 w 5867400"/>
              <a:gd name="connsiteY19" fmla="*/ 3425300 h 4209513"/>
              <a:gd name="connsiteX20" fmla="*/ 5363964 w 5867400"/>
              <a:gd name="connsiteY20" fmla="*/ 3429942 h 4209513"/>
              <a:gd name="connsiteX21" fmla="*/ 5418126 w 5867400"/>
              <a:gd name="connsiteY21" fmla="*/ 3444725 h 4209513"/>
              <a:gd name="connsiteX22" fmla="*/ 5562600 w 5867400"/>
              <a:gd name="connsiteY22" fmla="*/ 3551238 h 4209513"/>
              <a:gd name="connsiteX23" fmla="*/ 5523594 w 5867400"/>
              <a:gd name="connsiteY23" fmla="*/ 3594747 h 4209513"/>
              <a:gd name="connsiteX24" fmla="*/ 343806 w 5867400"/>
              <a:gd name="connsiteY24" fmla="*/ 3594747 h 4209513"/>
              <a:gd name="connsiteX25" fmla="*/ 304800 w 5867400"/>
              <a:gd name="connsiteY25" fmla="*/ 3551238 h 4209513"/>
              <a:gd name="connsiteX26" fmla="*/ 449274 w 5867400"/>
              <a:gd name="connsiteY26" fmla="*/ 3444725 h 4209513"/>
              <a:gd name="connsiteX27" fmla="*/ 503436 w 5867400"/>
              <a:gd name="connsiteY27" fmla="*/ 3429942 h 4209513"/>
              <a:gd name="connsiteX28" fmla="*/ 457388 w 5867400"/>
              <a:gd name="connsiteY28" fmla="*/ 3425300 h 4209513"/>
              <a:gd name="connsiteX29" fmla="*/ 0 w 5867400"/>
              <a:gd name="connsiteY29" fmla="*/ 2864104 h 4209513"/>
              <a:gd name="connsiteX30" fmla="*/ 0 w 5867400"/>
              <a:gd name="connsiteY30" fmla="*/ 572834 h 4209513"/>
              <a:gd name="connsiteX31" fmla="*/ 572834 w 5867400"/>
              <a:gd name="connsiteY31" fmla="*/ 0 h 420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67400" h="4209513">
                <a:moveTo>
                  <a:pt x="102463" y="3594747"/>
                </a:moveTo>
                <a:lnTo>
                  <a:pt x="343806" y="3594747"/>
                </a:lnTo>
                <a:lnTo>
                  <a:pt x="371279" y="3625392"/>
                </a:lnTo>
                <a:cubicBezTo>
                  <a:pt x="499701" y="3693766"/>
                  <a:pt x="800336" y="3741738"/>
                  <a:pt x="1150673" y="3741738"/>
                </a:cubicBezTo>
                <a:lnTo>
                  <a:pt x="4716727" y="3741738"/>
                </a:lnTo>
                <a:cubicBezTo>
                  <a:pt x="5067065" y="3741738"/>
                  <a:pt x="5367700" y="3693766"/>
                  <a:pt x="5496121" y="3625392"/>
                </a:cubicBezTo>
                <a:lnTo>
                  <a:pt x="5523594" y="3594747"/>
                </a:lnTo>
                <a:lnTo>
                  <a:pt x="5764937" y="3594747"/>
                </a:lnTo>
                <a:cubicBezTo>
                  <a:pt x="5821526" y="3594747"/>
                  <a:pt x="5867400" y="3640621"/>
                  <a:pt x="5867400" y="3697210"/>
                </a:cubicBezTo>
                <a:lnTo>
                  <a:pt x="5867400" y="4107050"/>
                </a:lnTo>
                <a:cubicBezTo>
                  <a:pt x="5867400" y="4163639"/>
                  <a:pt x="5821526" y="4209513"/>
                  <a:pt x="5764937" y="4209513"/>
                </a:cubicBezTo>
                <a:lnTo>
                  <a:pt x="102463" y="4209513"/>
                </a:lnTo>
                <a:cubicBezTo>
                  <a:pt x="45874" y="4209513"/>
                  <a:pt x="0" y="4163639"/>
                  <a:pt x="0" y="4107050"/>
                </a:cubicBezTo>
                <a:lnTo>
                  <a:pt x="0" y="3697210"/>
                </a:lnTo>
                <a:cubicBezTo>
                  <a:pt x="0" y="3640621"/>
                  <a:pt x="45874" y="3594747"/>
                  <a:pt x="102463" y="3594747"/>
                </a:cubicBezTo>
                <a:close/>
                <a:moveTo>
                  <a:pt x="572834" y="0"/>
                </a:moveTo>
                <a:lnTo>
                  <a:pt x="5294566" y="0"/>
                </a:lnTo>
                <a:cubicBezTo>
                  <a:pt x="5610933" y="0"/>
                  <a:pt x="5867400" y="256467"/>
                  <a:pt x="5867400" y="572834"/>
                </a:cubicBezTo>
                <a:lnTo>
                  <a:pt x="5867400" y="2864104"/>
                </a:lnTo>
                <a:cubicBezTo>
                  <a:pt x="5867400" y="3140925"/>
                  <a:pt x="5671043" y="3371886"/>
                  <a:pt x="5410012" y="3425300"/>
                </a:cubicBezTo>
                <a:lnTo>
                  <a:pt x="5363964" y="3429942"/>
                </a:lnTo>
                <a:lnTo>
                  <a:pt x="5418126" y="3444725"/>
                </a:lnTo>
                <a:cubicBezTo>
                  <a:pt x="5509338" y="3475129"/>
                  <a:pt x="5562600" y="3511782"/>
                  <a:pt x="5562600" y="3551238"/>
                </a:cubicBezTo>
                <a:lnTo>
                  <a:pt x="5523594" y="3594747"/>
                </a:lnTo>
                <a:lnTo>
                  <a:pt x="343806" y="3594747"/>
                </a:lnTo>
                <a:lnTo>
                  <a:pt x="304800" y="3551238"/>
                </a:lnTo>
                <a:cubicBezTo>
                  <a:pt x="304800" y="3511782"/>
                  <a:pt x="358063" y="3475129"/>
                  <a:pt x="449274" y="3444725"/>
                </a:cubicBezTo>
                <a:lnTo>
                  <a:pt x="503436" y="3429942"/>
                </a:lnTo>
                <a:lnTo>
                  <a:pt x="457388" y="3425300"/>
                </a:lnTo>
                <a:cubicBezTo>
                  <a:pt x="196358" y="3371886"/>
                  <a:pt x="0" y="3140925"/>
                  <a:pt x="0" y="2864104"/>
                </a:cubicBezTo>
                <a:lnTo>
                  <a:pt x="0" y="572834"/>
                </a:lnTo>
                <a:cubicBezTo>
                  <a:pt x="0" y="256467"/>
                  <a:pt x="256467" y="0"/>
                  <a:pt x="572834" y="0"/>
                </a:cubicBezTo>
                <a:close/>
              </a:path>
            </a:pathLst>
          </a:custGeom>
          <a:solidFill>
            <a:srgbClr val="F6CCC2"/>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9" name="yt1s.com - Cách chèn ảnh vừa ô trong bảng word_720p">
            <a:hlinkClick r:id="" action="ppaction://media"/>
            <a:extLst>
              <a:ext uri="{FF2B5EF4-FFF2-40B4-BE49-F238E27FC236}">
                <a16:creationId xmlns:a16="http://schemas.microsoft.com/office/drawing/2014/main" id="{D0281C06-2FA2-B380-33E1-3AF578AAC9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76400" y="4533900"/>
            <a:ext cx="5029200" cy="2829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36607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96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Freeform 2"/>
          <p:cNvSpPr/>
          <p:nvPr/>
        </p:nvSpPr>
        <p:spPr>
          <a:xfrm>
            <a:off x="5562600" y="5143500"/>
            <a:ext cx="11747466" cy="4528114"/>
          </a:xfrm>
          <a:custGeom>
            <a:avLst/>
            <a:gdLst/>
            <a:ahLst/>
            <a:cxnLst/>
            <a:rect l="l" t="t" r="r" b="b"/>
            <a:pathLst>
              <a:path w="11747466" h="4528114">
                <a:moveTo>
                  <a:pt x="0" y="0"/>
                </a:moveTo>
                <a:lnTo>
                  <a:pt x="11747466" y="0"/>
                </a:lnTo>
                <a:lnTo>
                  <a:pt x="11747466" y="4528114"/>
                </a:lnTo>
                <a:lnTo>
                  <a:pt x="0" y="4528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itle 6">
            <a:extLst>
              <a:ext uri="{FF2B5EF4-FFF2-40B4-BE49-F238E27FC236}">
                <a16:creationId xmlns:a16="http://schemas.microsoft.com/office/drawing/2014/main" id="{01E1A389-D634-FA42-FE63-1E9AD89B475B}"/>
              </a:ext>
            </a:extLst>
          </p:cNvPr>
          <p:cNvSpPr>
            <a:spLocks noGrp="1"/>
          </p:cNvSpPr>
          <p:nvPr>
            <p:ph type="title"/>
          </p:nvPr>
        </p:nvSpPr>
        <p:spPr>
          <a:xfrm>
            <a:off x="977934" y="723900"/>
            <a:ext cx="16332132" cy="3738051"/>
          </a:xfrm>
        </p:spPr>
        <p:txBody>
          <a:bodyPr>
            <a:noAutofit/>
          </a:bodyPr>
          <a:lstStyle/>
          <a:p>
            <a:pPr>
              <a:lnSpc>
                <a:spcPct val="150000"/>
              </a:lnSpc>
            </a:pPr>
            <a:r>
              <a:rPr lang="vi-VN" sz="6600" b="1" dirty="0">
                <a:effectLst/>
                <a:latin typeface="Arial" panose="020B0604020202020204" pitchFamily="34" charset="0"/>
                <a:ea typeface="Calibri" panose="020F0502020204030204" pitchFamily="34" charset="0"/>
                <a:cs typeface="Arial" panose="020B0604020202020204" pitchFamily="34" charset="0"/>
              </a:rPr>
              <a:t>SỬ DỤNG ĐƯỢC NHIỀU PHẦN MỀM </a:t>
            </a:r>
            <a:br>
              <a:rPr lang="vi-VN" sz="6600" b="1" dirty="0">
                <a:effectLst/>
                <a:latin typeface="Arial" panose="020B0604020202020204" pitchFamily="34" charset="0"/>
                <a:ea typeface="Calibri" panose="020F0502020204030204" pitchFamily="34" charset="0"/>
                <a:cs typeface="Arial" panose="020B0604020202020204" pitchFamily="34" charset="0"/>
              </a:rPr>
            </a:br>
            <a:r>
              <a:rPr lang="vi-VN" sz="6600" b="1" dirty="0">
                <a:effectLst/>
                <a:latin typeface="Arial" panose="020B0604020202020204" pitchFamily="34" charset="0"/>
                <a:ea typeface="Calibri" panose="020F0502020204030204" pitchFamily="34" charset="0"/>
                <a:cs typeface="Arial" panose="020B0604020202020204" pitchFamily="34" charset="0"/>
              </a:rPr>
              <a:t>SẼ TẠO ĐƯỢC NHIỀU LOẠI SẢN PHẨM</a:t>
            </a:r>
            <a:endParaRPr lang="vi-VN" sz="6600" dirty="0">
              <a:effectLst/>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1913CC9-1BEA-B375-05B6-7B7C1BFBBFE8}"/>
              </a:ext>
            </a:extLst>
          </p:cNvPr>
          <p:cNvGrpSpPr/>
          <p:nvPr/>
        </p:nvGrpSpPr>
        <p:grpSpPr>
          <a:xfrm>
            <a:off x="1143000" y="5133570"/>
            <a:ext cx="4038600" cy="5169407"/>
            <a:chOff x="1295400" y="5160524"/>
            <a:chExt cx="3877944" cy="4963767"/>
          </a:xfrm>
        </p:grpSpPr>
        <p:sp>
          <p:nvSpPr>
            <p:cNvPr id="14" name="Freeform 22">
              <a:extLst>
                <a:ext uri="{FF2B5EF4-FFF2-40B4-BE49-F238E27FC236}">
                  <a16:creationId xmlns:a16="http://schemas.microsoft.com/office/drawing/2014/main" id="{5CE7D77A-1C79-2A7D-6BA1-9BAAFFB37C67}"/>
                </a:ext>
              </a:extLst>
            </p:cNvPr>
            <p:cNvSpPr/>
            <p:nvPr/>
          </p:nvSpPr>
          <p:spPr>
            <a:xfrm>
              <a:off x="1295400" y="5160524"/>
              <a:ext cx="3877944" cy="4963767"/>
            </a:xfrm>
            <a:custGeom>
              <a:avLst/>
              <a:gdLst/>
              <a:ahLst/>
              <a:cxnLst/>
              <a:rect l="l" t="t" r="r" b="b"/>
              <a:pathLst>
                <a:path w="1176666" h="1506132">
                  <a:moveTo>
                    <a:pt x="0" y="0"/>
                  </a:moveTo>
                  <a:lnTo>
                    <a:pt x="1176666" y="0"/>
                  </a:lnTo>
                  <a:lnTo>
                    <a:pt x="1176666" y="1506132"/>
                  </a:lnTo>
                  <a:lnTo>
                    <a:pt x="0" y="1506132"/>
                  </a:lnTo>
                  <a:lnTo>
                    <a:pt x="0" y="0"/>
                  </a:lnTo>
                  <a:close/>
                </a:path>
              </a:pathLst>
            </a:custGeom>
            <a:blipFill>
              <a:blip r:embed="rId4"/>
              <a:stretch>
                <a:fillRect/>
              </a:stretch>
            </a:blipFill>
          </p:spPr>
        </p:sp>
        <p:sp>
          <p:nvSpPr>
            <p:cNvPr id="12" name="TextBox 11">
              <a:extLst>
                <a:ext uri="{FF2B5EF4-FFF2-40B4-BE49-F238E27FC236}">
                  <a16:creationId xmlns:a16="http://schemas.microsoft.com/office/drawing/2014/main" id="{9C4B1115-77B9-8B3A-D3F7-CC5EBD2656B0}"/>
                </a:ext>
              </a:extLst>
            </p:cNvPr>
            <p:cNvSpPr txBox="1"/>
            <p:nvPr/>
          </p:nvSpPr>
          <p:spPr>
            <a:xfrm rot="21438644">
              <a:off x="3427839" y="5514090"/>
              <a:ext cx="1621816" cy="1152580"/>
            </a:xfrm>
            <a:prstGeom prst="rect">
              <a:avLst/>
            </a:prstGeom>
            <a:noFill/>
          </p:spPr>
          <p:txBody>
            <a:bodyPr wrap="square" rtlCol="0" anchor="ctr">
              <a:spAutoFit/>
            </a:bodyPr>
            <a:lstStyle/>
            <a:p>
              <a:pPr algn="ctr"/>
              <a:r>
                <a:rPr lang="vi-VN" sz="7200" b="1" dirty="0">
                  <a:solidFill>
                    <a:srgbClr val="D13F1D"/>
                  </a:solidFill>
                  <a:latin typeface="Arial" panose="020B0604020202020204" pitchFamily="34" charset="0"/>
                  <a:cs typeface="Arial" panose="020B0604020202020204" pitchFamily="34" charset="0"/>
                </a:rPr>
                <a:t>02</a:t>
              </a:r>
            </a:p>
          </p:txBody>
        </p:sp>
      </p:grpSp>
    </p:spTree>
    <p:extLst>
      <p:ext uri="{BB962C8B-B14F-4D97-AF65-F5344CB8AC3E}">
        <p14:creationId xmlns:p14="http://schemas.microsoft.com/office/powerpoint/2010/main" val="39571442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6696528">
            <a:off x="7263483" y="-698273"/>
            <a:ext cx="16086983" cy="10214406"/>
            <a:chOff x="0" y="0"/>
            <a:chExt cx="8332942" cy="5290990"/>
          </a:xfrm>
        </p:grpSpPr>
        <p:sp>
          <p:nvSpPr>
            <p:cNvPr id="6" name="Freeform 6"/>
            <p:cNvSpPr/>
            <p:nvPr/>
          </p:nvSpPr>
          <p:spPr>
            <a:xfrm>
              <a:off x="0" y="0"/>
              <a:ext cx="8332943" cy="5290990"/>
            </a:xfrm>
            <a:custGeom>
              <a:avLst/>
              <a:gdLst/>
              <a:ahLst/>
              <a:cxnLst/>
              <a:rect l="l" t="t" r="r" b="b"/>
              <a:pathLst>
                <a:path w="8332943" h="5290990">
                  <a:moveTo>
                    <a:pt x="0" y="0"/>
                  </a:moveTo>
                  <a:lnTo>
                    <a:pt x="8332943" y="0"/>
                  </a:lnTo>
                  <a:lnTo>
                    <a:pt x="8332943" y="5290990"/>
                  </a:lnTo>
                  <a:lnTo>
                    <a:pt x="0" y="5290990"/>
                  </a:lnTo>
                  <a:close/>
                </a:path>
              </a:pathLst>
            </a:custGeom>
            <a:solidFill>
              <a:srgbClr val="FEB3EB"/>
            </a:solidFill>
          </p:spPr>
        </p:sp>
      </p:grpSp>
      <p:sp>
        <p:nvSpPr>
          <p:cNvPr id="7" name="Freeform 7"/>
          <p:cNvSpPr/>
          <p:nvPr/>
        </p:nvSpPr>
        <p:spPr>
          <a:xfrm flipH="1">
            <a:off x="9143999" y="1959302"/>
            <a:ext cx="8115300" cy="6551260"/>
          </a:xfrm>
          <a:custGeom>
            <a:avLst/>
            <a:gdLst/>
            <a:ahLst/>
            <a:cxnLst/>
            <a:rect l="l" t="t" r="r" b="b"/>
            <a:pathLst>
              <a:path w="8929899" h="7208864">
                <a:moveTo>
                  <a:pt x="8929899" y="0"/>
                </a:moveTo>
                <a:lnTo>
                  <a:pt x="0" y="0"/>
                </a:lnTo>
                <a:lnTo>
                  <a:pt x="0" y="7208863"/>
                </a:lnTo>
                <a:lnTo>
                  <a:pt x="8929899" y="7208863"/>
                </a:lnTo>
                <a:lnTo>
                  <a:pt x="892989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itle 7">
            <a:extLst>
              <a:ext uri="{FF2B5EF4-FFF2-40B4-BE49-F238E27FC236}">
                <a16:creationId xmlns:a16="http://schemas.microsoft.com/office/drawing/2014/main" id="{2BC19BBB-5318-26F8-AA5D-DF5F32DCAC95}"/>
              </a:ext>
            </a:extLst>
          </p:cNvPr>
          <p:cNvSpPr>
            <a:spLocks noGrp="1"/>
          </p:cNvSpPr>
          <p:nvPr>
            <p:ph type="title"/>
          </p:nvPr>
        </p:nvSpPr>
        <p:spPr>
          <a:xfrm>
            <a:off x="395899" y="1510225"/>
            <a:ext cx="7948250" cy="2201862"/>
          </a:xfrm>
        </p:spPr>
        <p:txBody>
          <a:bodyPr bIns="180000">
            <a:noAutofit/>
          </a:bodyPr>
          <a:lstStyle/>
          <a:p>
            <a:pPr>
              <a:lnSpc>
                <a:spcPct val="150000"/>
              </a:lnSpc>
            </a:pPr>
            <a:r>
              <a:rPr lang="vi-VN" b="1" dirty="0">
                <a:solidFill>
                  <a:srgbClr val="D13F1D"/>
                </a:solidFill>
                <a:latin typeface="Arial" panose="020B0604020202020204" pitchFamily="34" charset="0"/>
                <a:cs typeface="Arial" panose="020B0604020202020204" pitchFamily="34" charset="0"/>
              </a:rPr>
              <a:t>Quan sát video thực hiện chèn ảnh </a:t>
            </a:r>
            <a:r>
              <a:rPr lang="vi-VN" b="1">
                <a:solidFill>
                  <a:srgbClr val="D13F1D"/>
                </a:solidFill>
                <a:latin typeface="Arial" panose="020B0604020202020204" pitchFamily="34" charset="0"/>
                <a:cs typeface="Arial" panose="020B0604020202020204" pitchFamily="34" charset="0"/>
              </a:rPr>
              <a:t>vào bài trình chiếu</a:t>
            </a:r>
            <a:endParaRPr lang="vi-VN" b="1" dirty="0">
              <a:solidFill>
                <a:srgbClr val="D13F1D"/>
              </a:solidFill>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1DB9A1AE-F771-198A-4B89-D10809AAC2EE}"/>
              </a:ext>
            </a:extLst>
          </p:cNvPr>
          <p:cNvSpPr/>
          <p:nvPr/>
        </p:nvSpPr>
        <p:spPr>
          <a:xfrm>
            <a:off x="1431499" y="4221162"/>
            <a:ext cx="5867400" cy="4209513"/>
          </a:xfrm>
          <a:custGeom>
            <a:avLst/>
            <a:gdLst>
              <a:gd name="connsiteX0" fmla="*/ 102463 w 5867400"/>
              <a:gd name="connsiteY0" fmla="*/ 3594747 h 4209513"/>
              <a:gd name="connsiteX1" fmla="*/ 343806 w 5867400"/>
              <a:gd name="connsiteY1" fmla="*/ 3594747 h 4209513"/>
              <a:gd name="connsiteX2" fmla="*/ 371279 w 5867400"/>
              <a:gd name="connsiteY2" fmla="*/ 3625392 h 4209513"/>
              <a:gd name="connsiteX3" fmla="*/ 1150673 w 5867400"/>
              <a:gd name="connsiteY3" fmla="*/ 3741738 h 4209513"/>
              <a:gd name="connsiteX4" fmla="*/ 4716727 w 5867400"/>
              <a:gd name="connsiteY4" fmla="*/ 3741738 h 4209513"/>
              <a:gd name="connsiteX5" fmla="*/ 5496121 w 5867400"/>
              <a:gd name="connsiteY5" fmla="*/ 3625392 h 4209513"/>
              <a:gd name="connsiteX6" fmla="*/ 5523594 w 5867400"/>
              <a:gd name="connsiteY6" fmla="*/ 3594747 h 4209513"/>
              <a:gd name="connsiteX7" fmla="*/ 5764937 w 5867400"/>
              <a:gd name="connsiteY7" fmla="*/ 3594747 h 4209513"/>
              <a:gd name="connsiteX8" fmla="*/ 5867400 w 5867400"/>
              <a:gd name="connsiteY8" fmla="*/ 3697210 h 4209513"/>
              <a:gd name="connsiteX9" fmla="*/ 5867400 w 5867400"/>
              <a:gd name="connsiteY9" fmla="*/ 4107050 h 4209513"/>
              <a:gd name="connsiteX10" fmla="*/ 5764937 w 5867400"/>
              <a:gd name="connsiteY10" fmla="*/ 4209513 h 4209513"/>
              <a:gd name="connsiteX11" fmla="*/ 102463 w 5867400"/>
              <a:gd name="connsiteY11" fmla="*/ 4209513 h 4209513"/>
              <a:gd name="connsiteX12" fmla="*/ 0 w 5867400"/>
              <a:gd name="connsiteY12" fmla="*/ 4107050 h 4209513"/>
              <a:gd name="connsiteX13" fmla="*/ 0 w 5867400"/>
              <a:gd name="connsiteY13" fmla="*/ 3697210 h 4209513"/>
              <a:gd name="connsiteX14" fmla="*/ 102463 w 5867400"/>
              <a:gd name="connsiteY14" fmla="*/ 3594747 h 4209513"/>
              <a:gd name="connsiteX15" fmla="*/ 572834 w 5867400"/>
              <a:gd name="connsiteY15" fmla="*/ 0 h 4209513"/>
              <a:gd name="connsiteX16" fmla="*/ 5294566 w 5867400"/>
              <a:gd name="connsiteY16" fmla="*/ 0 h 4209513"/>
              <a:gd name="connsiteX17" fmla="*/ 5867400 w 5867400"/>
              <a:gd name="connsiteY17" fmla="*/ 572834 h 4209513"/>
              <a:gd name="connsiteX18" fmla="*/ 5867400 w 5867400"/>
              <a:gd name="connsiteY18" fmla="*/ 2864104 h 4209513"/>
              <a:gd name="connsiteX19" fmla="*/ 5410012 w 5867400"/>
              <a:gd name="connsiteY19" fmla="*/ 3425300 h 4209513"/>
              <a:gd name="connsiteX20" fmla="*/ 5363964 w 5867400"/>
              <a:gd name="connsiteY20" fmla="*/ 3429942 h 4209513"/>
              <a:gd name="connsiteX21" fmla="*/ 5418126 w 5867400"/>
              <a:gd name="connsiteY21" fmla="*/ 3444725 h 4209513"/>
              <a:gd name="connsiteX22" fmla="*/ 5562600 w 5867400"/>
              <a:gd name="connsiteY22" fmla="*/ 3551238 h 4209513"/>
              <a:gd name="connsiteX23" fmla="*/ 5523594 w 5867400"/>
              <a:gd name="connsiteY23" fmla="*/ 3594747 h 4209513"/>
              <a:gd name="connsiteX24" fmla="*/ 343806 w 5867400"/>
              <a:gd name="connsiteY24" fmla="*/ 3594747 h 4209513"/>
              <a:gd name="connsiteX25" fmla="*/ 304800 w 5867400"/>
              <a:gd name="connsiteY25" fmla="*/ 3551238 h 4209513"/>
              <a:gd name="connsiteX26" fmla="*/ 449274 w 5867400"/>
              <a:gd name="connsiteY26" fmla="*/ 3444725 h 4209513"/>
              <a:gd name="connsiteX27" fmla="*/ 503436 w 5867400"/>
              <a:gd name="connsiteY27" fmla="*/ 3429942 h 4209513"/>
              <a:gd name="connsiteX28" fmla="*/ 457388 w 5867400"/>
              <a:gd name="connsiteY28" fmla="*/ 3425300 h 4209513"/>
              <a:gd name="connsiteX29" fmla="*/ 0 w 5867400"/>
              <a:gd name="connsiteY29" fmla="*/ 2864104 h 4209513"/>
              <a:gd name="connsiteX30" fmla="*/ 0 w 5867400"/>
              <a:gd name="connsiteY30" fmla="*/ 572834 h 4209513"/>
              <a:gd name="connsiteX31" fmla="*/ 572834 w 5867400"/>
              <a:gd name="connsiteY31" fmla="*/ 0 h 420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67400" h="4209513">
                <a:moveTo>
                  <a:pt x="102463" y="3594747"/>
                </a:moveTo>
                <a:lnTo>
                  <a:pt x="343806" y="3594747"/>
                </a:lnTo>
                <a:lnTo>
                  <a:pt x="371279" y="3625392"/>
                </a:lnTo>
                <a:cubicBezTo>
                  <a:pt x="499701" y="3693766"/>
                  <a:pt x="800336" y="3741738"/>
                  <a:pt x="1150673" y="3741738"/>
                </a:cubicBezTo>
                <a:lnTo>
                  <a:pt x="4716727" y="3741738"/>
                </a:lnTo>
                <a:cubicBezTo>
                  <a:pt x="5067065" y="3741738"/>
                  <a:pt x="5367700" y="3693766"/>
                  <a:pt x="5496121" y="3625392"/>
                </a:cubicBezTo>
                <a:lnTo>
                  <a:pt x="5523594" y="3594747"/>
                </a:lnTo>
                <a:lnTo>
                  <a:pt x="5764937" y="3594747"/>
                </a:lnTo>
                <a:cubicBezTo>
                  <a:pt x="5821526" y="3594747"/>
                  <a:pt x="5867400" y="3640621"/>
                  <a:pt x="5867400" y="3697210"/>
                </a:cubicBezTo>
                <a:lnTo>
                  <a:pt x="5867400" y="4107050"/>
                </a:lnTo>
                <a:cubicBezTo>
                  <a:pt x="5867400" y="4163639"/>
                  <a:pt x="5821526" y="4209513"/>
                  <a:pt x="5764937" y="4209513"/>
                </a:cubicBezTo>
                <a:lnTo>
                  <a:pt x="102463" y="4209513"/>
                </a:lnTo>
                <a:cubicBezTo>
                  <a:pt x="45874" y="4209513"/>
                  <a:pt x="0" y="4163639"/>
                  <a:pt x="0" y="4107050"/>
                </a:cubicBezTo>
                <a:lnTo>
                  <a:pt x="0" y="3697210"/>
                </a:lnTo>
                <a:cubicBezTo>
                  <a:pt x="0" y="3640621"/>
                  <a:pt x="45874" y="3594747"/>
                  <a:pt x="102463" y="3594747"/>
                </a:cubicBezTo>
                <a:close/>
                <a:moveTo>
                  <a:pt x="572834" y="0"/>
                </a:moveTo>
                <a:lnTo>
                  <a:pt x="5294566" y="0"/>
                </a:lnTo>
                <a:cubicBezTo>
                  <a:pt x="5610933" y="0"/>
                  <a:pt x="5867400" y="256467"/>
                  <a:pt x="5867400" y="572834"/>
                </a:cubicBezTo>
                <a:lnTo>
                  <a:pt x="5867400" y="2864104"/>
                </a:lnTo>
                <a:cubicBezTo>
                  <a:pt x="5867400" y="3140925"/>
                  <a:pt x="5671043" y="3371886"/>
                  <a:pt x="5410012" y="3425300"/>
                </a:cubicBezTo>
                <a:lnTo>
                  <a:pt x="5363964" y="3429942"/>
                </a:lnTo>
                <a:lnTo>
                  <a:pt x="5418126" y="3444725"/>
                </a:lnTo>
                <a:cubicBezTo>
                  <a:pt x="5509338" y="3475129"/>
                  <a:pt x="5562600" y="3511782"/>
                  <a:pt x="5562600" y="3551238"/>
                </a:cubicBezTo>
                <a:lnTo>
                  <a:pt x="5523594" y="3594747"/>
                </a:lnTo>
                <a:lnTo>
                  <a:pt x="343806" y="3594747"/>
                </a:lnTo>
                <a:lnTo>
                  <a:pt x="304800" y="3551238"/>
                </a:lnTo>
                <a:cubicBezTo>
                  <a:pt x="304800" y="3511782"/>
                  <a:pt x="358063" y="3475129"/>
                  <a:pt x="449274" y="3444725"/>
                </a:cubicBezTo>
                <a:lnTo>
                  <a:pt x="503436" y="3429942"/>
                </a:lnTo>
                <a:lnTo>
                  <a:pt x="457388" y="3425300"/>
                </a:lnTo>
                <a:cubicBezTo>
                  <a:pt x="196358" y="3371886"/>
                  <a:pt x="0" y="3140925"/>
                  <a:pt x="0" y="2864104"/>
                </a:cubicBezTo>
                <a:lnTo>
                  <a:pt x="0" y="572834"/>
                </a:lnTo>
                <a:cubicBezTo>
                  <a:pt x="0" y="256467"/>
                  <a:pt x="256467" y="0"/>
                  <a:pt x="572834" y="0"/>
                </a:cubicBezTo>
                <a:close/>
              </a:path>
            </a:pathLst>
          </a:custGeom>
          <a:solidFill>
            <a:srgbClr val="F6CCC2"/>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2" name="yt1s.com - Cách Chèn Ảnh Vào Shape Trong Powerpoint_v720P">
            <a:hlinkClick r:id="" action="ppaction://media"/>
            <a:extLst>
              <a:ext uri="{FF2B5EF4-FFF2-40B4-BE49-F238E27FC236}">
                <a16:creationId xmlns:a16="http://schemas.microsoft.com/office/drawing/2014/main" id="{BBFDB75C-33B3-B93F-76B4-1FF0C18D339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63615" y="4518114"/>
            <a:ext cx="5003168" cy="28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29891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4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Quan sát hình 3 SGK tr. 11 và thực hiện yêu cầu</a:t>
            </a:r>
          </a:p>
        </p:txBody>
      </p:sp>
      <p:grpSp>
        <p:nvGrpSpPr>
          <p:cNvPr id="2" name="Group 1">
            <a:extLst>
              <a:ext uri="{FF2B5EF4-FFF2-40B4-BE49-F238E27FC236}">
                <a16:creationId xmlns:a16="http://schemas.microsoft.com/office/drawing/2014/main" id="{48092151-3CFA-9FF1-872F-FB38619A7DD2}"/>
              </a:ext>
            </a:extLst>
          </p:cNvPr>
          <p:cNvGrpSpPr/>
          <p:nvPr/>
        </p:nvGrpSpPr>
        <p:grpSpPr>
          <a:xfrm>
            <a:off x="1219201" y="3551903"/>
            <a:ext cx="7924799" cy="6172200"/>
            <a:chOff x="1661874" y="2978971"/>
            <a:chExt cx="5876314" cy="4576743"/>
          </a:xfrm>
        </p:grpSpPr>
        <p:sp>
          <p:nvSpPr>
            <p:cNvPr id="3" name="Rectangle: Rounded Corners 2">
              <a:extLst>
                <a:ext uri="{FF2B5EF4-FFF2-40B4-BE49-F238E27FC236}">
                  <a16:creationId xmlns:a16="http://schemas.microsoft.com/office/drawing/2014/main" id="{B831BD36-8EFA-3AB2-7CB6-A2DCAB7AAB9B}"/>
                </a:ext>
              </a:extLst>
            </p:cNvPr>
            <p:cNvSpPr/>
            <p:nvPr/>
          </p:nvSpPr>
          <p:spPr>
            <a:xfrm>
              <a:off x="2133600" y="3360373"/>
              <a:ext cx="5404588" cy="4195341"/>
            </a:xfrm>
            <a:prstGeom prst="roundRect">
              <a:avLst>
                <a:gd name="adj" fmla="val 9655"/>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Để chèn ảnh vào trang chiếu như Hình 3, em cần thực hiện những thao tác nào? Theo em, nếu thay hình ảnh trong trang chiếu bằng video thì nội dung trình bày có thú vị hơn không?</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84C46121-A44E-8295-896C-BFDACFEDA49F}"/>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Arrow: Pentagon 4">
            <a:extLst>
              <a:ext uri="{FF2B5EF4-FFF2-40B4-BE49-F238E27FC236}">
                <a16:creationId xmlns:a16="http://schemas.microsoft.com/office/drawing/2014/main" id="{E8AD7A09-701B-BBFB-635B-72EDE4AB4D45}"/>
              </a:ext>
            </a:extLst>
          </p:cNvPr>
          <p:cNvSpPr/>
          <p:nvPr/>
        </p:nvSpPr>
        <p:spPr>
          <a:xfrm>
            <a:off x="0" y="2287314"/>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0BB83524-A7DA-0C9E-76B5-1E21732F1D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86" t="6316" r="33074" b="3993"/>
          <a:stretch/>
        </p:blipFill>
        <p:spPr bwMode="auto">
          <a:xfrm>
            <a:off x="9846783" y="2628899"/>
            <a:ext cx="7461659" cy="70952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186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45BB77D-6C2F-E6F4-DB7B-0571B0A6A2CA}"/>
              </a:ext>
            </a:extLst>
          </p:cNvPr>
          <p:cNvCxnSpPr>
            <a:cxnSpLocks/>
          </p:cNvCxnSpPr>
          <p:nvPr/>
        </p:nvCxnSpPr>
        <p:spPr>
          <a:xfrm>
            <a:off x="685800" y="1897626"/>
            <a:ext cx="0" cy="8389374"/>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Các bước chèn ảnh vào trang chiếu</a:t>
            </a:r>
          </a:p>
        </p:txBody>
      </p:sp>
      <p:sp>
        <p:nvSpPr>
          <p:cNvPr id="2" name="Freeform 4">
            <a:extLst>
              <a:ext uri="{FF2B5EF4-FFF2-40B4-BE49-F238E27FC236}">
                <a16:creationId xmlns:a16="http://schemas.microsoft.com/office/drawing/2014/main" id="{97470EFD-EACC-2D49-24F6-8B82EDD922CD}"/>
              </a:ext>
            </a:extLst>
          </p:cNvPr>
          <p:cNvSpPr/>
          <p:nvPr/>
        </p:nvSpPr>
        <p:spPr>
          <a:xfrm>
            <a:off x="1219201" y="2451486"/>
            <a:ext cx="2667000" cy="804468"/>
          </a:xfrm>
          <a:prstGeom prst="homePlate">
            <a:avLst/>
          </a:prstGeom>
          <a:solidFill>
            <a:schemeClr val="accent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1</a:t>
            </a:r>
          </a:p>
        </p:txBody>
      </p:sp>
      <p:sp>
        <p:nvSpPr>
          <p:cNvPr id="6" name="Flowchart: Connector 5">
            <a:extLst>
              <a:ext uri="{FF2B5EF4-FFF2-40B4-BE49-F238E27FC236}">
                <a16:creationId xmlns:a16="http://schemas.microsoft.com/office/drawing/2014/main" id="{D7C653E8-D0EE-0A70-9BC9-E59509ED04AC}"/>
              </a:ext>
            </a:extLst>
          </p:cNvPr>
          <p:cNvSpPr/>
          <p:nvPr/>
        </p:nvSpPr>
        <p:spPr>
          <a:xfrm>
            <a:off x="533400" y="2701321"/>
            <a:ext cx="304799" cy="30479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246A164E-427D-089E-9384-DB14D5F500A4}"/>
              </a:ext>
            </a:extLst>
          </p:cNvPr>
          <p:cNvCxnSpPr>
            <a:cxnSpLocks/>
            <a:stCxn id="6" idx="6"/>
            <a:endCxn id="2" idx="1"/>
          </p:cNvCxnSpPr>
          <p:nvPr/>
        </p:nvCxnSpPr>
        <p:spPr>
          <a:xfrm flipV="1">
            <a:off x="838199" y="2853720"/>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482FDF-2ECA-2837-2040-BB8B6EA1C18E}"/>
              </a:ext>
            </a:extLst>
          </p:cNvPr>
          <p:cNvSpPr txBox="1"/>
          <p:nvPr/>
        </p:nvSpPr>
        <p:spPr>
          <a:xfrm>
            <a:off x="4304074" y="2502181"/>
            <a:ext cx="12496799" cy="707886"/>
          </a:xfrm>
          <a:prstGeom prst="rect">
            <a:avLst/>
          </a:prstGeom>
          <a:noFill/>
        </p:spPr>
        <p:txBody>
          <a:bodyPr wrap="square">
            <a:spAutoFit/>
          </a:bodyPr>
          <a:lstStyle/>
          <a:p>
            <a:r>
              <a:rPr lang="vi-VN" sz="4000" dirty="0"/>
              <a:t>Chọn vị trí trong trang chiếu mà bạn muốn chèn ảnh.</a:t>
            </a:r>
          </a:p>
        </p:txBody>
      </p:sp>
      <p:sp>
        <p:nvSpPr>
          <p:cNvPr id="12" name="Freeform 4">
            <a:extLst>
              <a:ext uri="{FF2B5EF4-FFF2-40B4-BE49-F238E27FC236}">
                <a16:creationId xmlns:a16="http://schemas.microsoft.com/office/drawing/2014/main" id="{4570095A-B7E5-48C1-1458-DED4F8CA60AF}"/>
              </a:ext>
            </a:extLst>
          </p:cNvPr>
          <p:cNvSpPr/>
          <p:nvPr/>
        </p:nvSpPr>
        <p:spPr>
          <a:xfrm>
            <a:off x="1219201" y="5338269"/>
            <a:ext cx="2667000" cy="804468"/>
          </a:xfrm>
          <a:prstGeom prst="homePlate">
            <a:avLst/>
          </a:prstGeom>
          <a:solidFill>
            <a:schemeClr val="accent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2</a:t>
            </a:r>
          </a:p>
        </p:txBody>
      </p:sp>
      <p:sp>
        <p:nvSpPr>
          <p:cNvPr id="13" name="Flowchart: Connector 12">
            <a:extLst>
              <a:ext uri="{FF2B5EF4-FFF2-40B4-BE49-F238E27FC236}">
                <a16:creationId xmlns:a16="http://schemas.microsoft.com/office/drawing/2014/main" id="{4DD24375-50E7-D95C-54D7-905982ADC63C}"/>
              </a:ext>
            </a:extLst>
          </p:cNvPr>
          <p:cNvSpPr/>
          <p:nvPr/>
        </p:nvSpPr>
        <p:spPr>
          <a:xfrm>
            <a:off x="533400" y="5588104"/>
            <a:ext cx="304799" cy="30479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a:extLst>
              <a:ext uri="{FF2B5EF4-FFF2-40B4-BE49-F238E27FC236}">
                <a16:creationId xmlns:a16="http://schemas.microsoft.com/office/drawing/2014/main" id="{D223C297-A0B1-4A00-DA9C-F58D9F4E4A02}"/>
              </a:ext>
            </a:extLst>
          </p:cNvPr>
          <p:cNvCxnSpPr>
            <a:cxnSpLocks/>
            <a:stCxn id="13" idx="6"/>
            <a:endCxn id="12" idx="1"/>
          </p:cNvCxnSpPr>
          <p:nvPr/>
        </p:nvCxnSpPr>
        <p:spPr>
          <a:xfrm flipV="1">
            <a:off x="838199" y="5740503"/>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5160C5-3562-ECF3-5443-FAD9919AF488}"/>
              </a:ext>
            </a:extLst>
          </p:cNvPr>
          <p:cNvSpPr txBox="1"/>
          <p:nvPr/>
        </p:nvSpPr>
        <p:spPr>
          <a:xfrm>
            <a:off x="4304074" y="3785229"/>
            <a:ext cx="6907158" cy="3671583"/>
          </a:xfrm>
          <a:prstGeom prst="rect">
            <a:avLst/>
          </a:prstGeom>
          <a:noFill/>
        </p:spPr>
        <p:txBody>
          <a:bodyPr wrap="square">
            <a:spAutoFit/>
          </a:bodyPr>
          <a:lstStyle/>
          <a:p>
            <a:pPr algn="just">
              <a:lnSpc>
                <a:spcPct val="150000"/>
              </a:lnSpc>
            </a:pPr>
            <a:r>
              <a:rPr lang="vi-VN" sz="4000" dirty="0"/>
              <a:t>Trên tab (Insert) </a:t>
            </a:r>
            <a:r>
              <a:rPr lang="vi-VN" sz="4000" b="1" dirty="0"/>
              <a:t>Chèn</a:t>
            </a:r>
            <a:r>
              <a:rPr lang="vi-VN" sz="4000" dirty="0"/>
              <a:t>, trong nhóm (Images) </a:t>
            </a:r>
            <a:r>
              <a:rPr lang="vi-VN" sz="4000" b="1" dirty="0"/>
              <a:t>Hình ảnh</a:t>
            </a:r>
            <a:r>
              <a:rPr lang="vi-VN" sz="4000" dirty="0"/>
              <a:t>, chọn (Pictures) </a:t>
            </a:r>
            <a:r>
              <a:rPr lang="vi-VN" sz="4000" b="1" dirty="0"/>
              <a:t>Ảnh</a:t>
            </a:r>
            <a:r>
              <a:rPr lang="vi-VN" sz="4000" dirty="0"/>
              <a:t>, rồi chọn chèn ảnh từ 2 mục.</a:t>
            </a:r>
          </a:p>
        </p:txBody>
      </p:sp>
      <p:sp>
        <p:nvSpPr>
          <p:cNvPr id="16" name="Freeform 4">
            <a:extLst>
              <a:ext uri="{FF2B5EF4-FFF2-40B4-BE49-F238E27FC236}">
                <a16:creationId xmlns:a16="http://schemas.microsoft.com/office/drawing/2014/main" id="{E6001CF0-2709-D4DE-7AB2-A6553FC1E2F3}"/>
              </a:ext>
            </a:extLst>
          </p:cNvPr>
          <p:cNvSpPr/>
          <p:nvPr/>
        </p:nvSpPr>
        <p:spPr>
          <a:xfrm>
            <a:off x="1219201" y="8377453"/>
            <a:ext cx="2667000" cy="804468"/>
          </a:xfrm>
          <a:prstGeom prst="homePlate">
            <a:avLst/>
          </a:prstGeom>
          <a:solidFill>
            <a:schemeClr val="accent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3</a:t>
            </a:r>
          </a:p>
        </p:txBody>
      </p:sp>
      <p:sp>
        <p:nvSpPr>
          <p:cNvPr id="17" name="Flowchart: Connector 16">
            <a:extLst>
              <a:ext uri="{FF2B5EF4-FFF2-40B4-BE49-F238E27FC236}">
                <a16:creationId xmlns:a16="http://schemas.microsoft.com/office/drawing/2014/main" id="{82BD1435-8E27-F843-2EAA-B5A536EFE2BE}"/>
              </a:ext>
            </a:extLst>
          </p:cNvPr>
          <p:cNvSpPr/>
          <p:nvPr/>
        </p:nvSpPr>
        <p:spPr>
          <a:xfrm>
            <a:off x="533400" y="8627288"/>
            <a:ext cx="304799" cy="30479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8" name="Straight Connector 17">
            <a:extLst>
              <a:ext uri="{FF2B5EF4-FFF2-40B4-BE49-F238E27FC236}">
                <a16:creationId xmlns:a16="http://schemas.microsoft.com/office/drawing/2014/main" id="{B9D83BF2-0C57-BA2D-CF50-49796214B74D}"/>
              </a:ext>
            </a:extLst>
          </p:cNvPr>
          <p:cNvCxnSpPr>
            <a:cxnSpLocks/>
            <a:stCxn id="17" idx="6"/>
            <a:endCxn id="16" idx="1"/>
          </p:cNvCxnSpPr>
          <p:nvPr/>
        </p:nvCxnSpPr>
        <p:spPr>
          <a:xfrm flipV="1">
            <a:off x="838199" y="8779687"/>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3B704C0-53A5-7ED7-D082-D9977DB294A2}"/>
              </a:ext>
            </a:extLst>
          </p:cNvPr>
          <p:cNvSpPr txBox="1"/>
          <p:nvPr/>
        </p:nvSpPr>
        <p:spPr>
          <a:xfrm>
            <a:off x="4304074" y="7867225"/>
            <a:ext cx="12675008" cy="1824923"/>
          </a:xfrm>
          <a:prstGeom prst="rect">
            <a:avLst/>
          </a:prstGeom>
          <a:noFill/>
        </p:spPr>
        <p:txBody>
          <a:bodyPr wrap="square">
            <a:spAutoFit/>
          </a:bodyPr>
          <a:lstStyle/>
          <a:p>
            <a:pPr algn="just">
              <a:lnSpc>
                <a:spcPct val="150000"/>
              </a:lnSpc>
            </a:pPr>
            <a:r>
              <a:rPr lang="vi-VN" sz="4000" dirty="0"/>
              <a:t>Trong hộp thoại mở ra, duyệt đến ảnh bạn muốn chèn, chọn ảnh đó, rồi chọn </a:t>
            </a:r>
            <a:r>
              <a:rPr lang="vi-VN" sz="4000" b="1" dirty="0"/>
              <a:t>Chèn</a:t>
            </a:r>
            <a:r>
              <a:rPr lang="vi-VN" sz="4000" dirty="0"/>
              <a:t>.</a:t>
            </a:r>
            <a:endParaRPr lang="vi-VN" sz="4000" dirty="0">
              <a:effectLst/>
              <a:latin typeface="Arial" panose="020B0604020202020204" pitchFamily="34" charset="0"/>
              <a:cs typeface="Arial" panose="020B0604020202020204" pitchFamily="34" charset="0"/>
            </a:endParaRPr>
          </a:p>
        </p:txBody>
      </p:sp>
      <p:pic>
        <p:nvPicPr>
          <p:cNvPr id="20" name="Picture 4">
            <a:extLst>
              <a:ext uri="{FF2B5EF4-FFF2-40B4-BE49-F238E27FC236}">
                <a16:creationId xmlns:a16="http://schemas.microsoft.com/office/drawing/2014/main" id="{47406471-0245-0965-0C6C-EC8DE31BA7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7" b="637"/>
          <a:stretch/>
        </p:blipFill>
        <p:spPr bwMode="auto">
          <a:xfrm>
            <a:off x="11963402" y="3785228"/>
            <a:ext cx="5343570" cy="367158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735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par>
                                <p:cTn id="44" presetID="22" presetClass="entr" presetSubtype="4"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par>
                          <p:cTn id="61" fill="hold">
                            <p:stCondLst>
                              <p:cond delay="1000"/>
                            </p:stCondLst>
                            <p:childTnLst>
                              <p:par>
                                <p:cTn id="62" presetID="22" presetClass="entr" presetSubtype="4"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p:bldP spid="12" grpId="0" animBg="1"/>
      <p:bldP spid="13" grpId="0" animBg="1"/>
      <p:bldP spid="15" grpId="0"/>
      <p:bldP spid="16" grpId="0" animBg="1"/>
      <p:bldP spid="17"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507" r="1507"/>
          <a:stretch/>
        </p:blipFill>
        <p:spPr bwMode="auto">
          <a:xfrm>
            <a:off x="4053029" y="4152900"/>
            <a:ext cx="7115834" cy="4889311"/>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Trả lời câu hỏi</a:t>
            </a:r>
          </a:p>
        </p:txBody>
      </p:sp>
      <p:grpSp>
        <p:nvGrpSpPr>
          <p:cNvPr id="2" name="Group 1">
            <a:extLst>
              <a:ext uri="{FF2B5EF4-FFF2-40B4-BE49-F238E27FC236}">
                <a16:creationId xmlns:a16="http://schemas.microsoft.com/office/drawing/2014/main" id="{48092151-3CFA-9FF1-872F-FB38619A7DD2}"/>
              </a:ext>
            </a:extLst>
          </p:cNvPr>
          <p:cNvGrpSpPr/>
          <p:nvPr/>
        </p:nvGrpSpPr>
        <p:grpSpPr>
          <a:xfrm>
            <a:off x="11485985" y="3354114"/>
            <a:ext cx="6117965" cy="6172200"/>
            <a:chOff x="1661874" y="2978971"/>
            <a:chExt cx="4536529" cy="4576743"/>
          </a:xfrm>
        </p:grpSpPr>
        <p:sp>
          <p:nvSpPr>
            <p:cNvPr id="3" name="Rectangle: Rounded Corners 2">
              <a:extLst>
                <a:ext uri="{FF2B5EF4-FFF2-40B4-BE49-F238E27FC236}">
                  <a16:creationId xmlns:a16="http://schemas.microsoft.com/office/drawing/2014/main" id="{B831BD36-8EFA-3AB2-7CB6-A2DCAB7AAB9B}"/>
                </a:ext>
              </a:extLst>
            </p:cNvPr>
            <p:cNvSpPr/>
            <p:nvPr/>
          </p:nvSpPr>
          <p:spPr>
            <a:xfrm>
              <a:off x="2133599" y="3360373"/>
              <a:ext cx="4064804" cy="4195341"/>
            </a:xfrm>
            <a:prstGeom prst="roundRect">
              <a:avLst>
                <a:gd name="adj" fmla="val 9655"/>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có muốn tạo được video giới thiệu về Lễ Khai giảng năm học mới để chèn vào trang chiếu không?</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84C46121-A44E-8295-896C-BFDACFEDA49F}"/>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5" name="Arrow: Pentagon 4">
            <a:extLst>
              <a:ext uri="{FF2B5EF4-FFF2-40B4-BE49-F238E27FC236}">
                <a16:creationId xmlns:a16="http://schemas.microsoft.com/office/drawing/2014/main" id="{E8AD7A09-701B-BBFB-635B-72EDE4AB4D45}"/>
              </a:ext>
            </a:extLst>
          </p:cNvPr>
          <p:cNvSpPr/>
          <p:nvPr/>
        </p:nvSpPr>
        <p:spPr>
          <a:xfrm>
            <a:off x="0" y="2287314"/>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35D93C71-3470-2D81-56CB-B357477C3EE7}"/>
              </a:ext>
            </a:extLst>
          </p:cNvPr>
          <p:cNvSpPr/>
          <p:nvPr/>
        </p:nvSpPr>
        <p:spPr>
          <a:xfrm>
            <a:off x="669536" y="5401376"/>
            <a:ext cx="3728099" cy="4889311"/>
          </a:xfrm>
          <a:custGeom>
            <a:avLst/>
            <a:gdLst>
              <a:gd name="connsiteX0" fmla="*/ 3010391 w 3728099"/>
              <a:gd name="connsiteY0" fmla="*/ 166054 h 4889311"/>
              <a:gd name="connsiteX1" fmla="*/ 2710464 w 3728099"/>
              <a:gd name="connsiteY1" fmla="*/ 465981 h 4889311"/>
              <a:gd name="connsiteX2" fmla="*/ 3010391 w 3728099"/>
              <a:gd name="connsiteY2" fmla="*/ 765908 h 4889311"/>
              <a:gd name="connsiteX3" fmla="*/ 3310318 w 3728099"/>
              <a:gd name="connsiteY3" fmla="*/ 465981 h 4889311"/>
              <a:gd name="connsiteX4" fmla="*/ 3010391 w 3728099"/>
              <a:gd name="connsiteY4" fmla="*/ 166054 h 4889311"/>
              <a:gd name="connsiteX5" fmla="*/ 0 w 3728099"/>
              <a:gd name="connsiteY5" fmla="*/ 0 h 4889311"/>
              <a:gd name="connsiteX6" fmla="*/ 3728099 w 3728099"/>
              <a:gd name="connsiteY6" fmla="*/ 0 h 4889311"/>
              <a:gd name="connsiteX7" fmla="*/ 3728099 w 3728099"/>
              <a:gd name="connsiteY7" fmla="*/ 4889311 h 4889311"/>
              <a:gd name="connsiteX8" fmla="*/ 0 w 3728099"/>
              <a:gd name="connsiteY8" fmla="*/ 4889311 h 48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8099" h="4889311">
                <a:moveTo>
                  <a:pt x="3010391" y="166054"/>
                </a:moveTo>
                <a:cubicBezTo>
                  <a:pt x="2844746" y="166054"/>
                  <a:pt x="2710464" y="300336"/>
                  <a:pt x="2710464" y="465981"/>
                </a:cubicBezTo>
                <a:cubicBezTo>
                  <a:pt x="2710464" y="631626"/>
                  <a:pt x="2844746" y="765908"/>
                  <a:pt x="3010391" y="765908"/>
                </a:cubicBezTo>
                <a:cubicBezTo>
                  <a:pt x="3176036" y="765908"/>
                  <a:pt x="3310318" y="631626"/>
                  <a:pt x="3310318" y="465981"/>
                </a:cubicBezTo>
                <a:cubicBezTo>
                  <a:pt x="3310318" y="300336"/>
                  <a:pt x="3176036" y="166054"/>
                  <a:pt x="3010391" y="166054"/>
                </a:cubicBezTo>
                <a:close/>
                <a:moveTo>
                  <a:pt x="0" y="0"/>
                </a:moveTo>
                <a:lnTo>
                  <a:pt x="3728099" y="0"/>
                </a:lnTo>
                <a:lnTo>
                  <a:pt x="3728099" y="4889311"/>
                </a:lnTo>
                <a:lnTo>
                  <a:pt x="0" y="4889311"/>
                </a:lnTo>
                <a:close/>
              </a:path>
            </a:pathLst>
          </a:custGeom>
          <a:blipFill>
            <a:blip r:embed="rId5"/>
            <a:stretch>
              <a:fillRect/>
            </a:stretch>
          </a:blipFill>
        </p:spPr>
      </p:sp>
    </p:spTree>
    <p:extLst>
      <p:ext uri="{BB962C8B-B14F-4D97-AF65-F5344CB8AC3E}">
        <p14:creationId xmlns:p14="http://schemas.microsoft.com/office/powerpoint/2010/main" val="42871930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470395">
            <a:off x="-5607253" y="-1815136"/>
            <a:ext cx="14991000" cy="10214406"/>
            <a:chOff x="0" y="0"/>
            <a:chExt cx="7765231" cy="5290990"/>
          </a:xfrm>
        </p:grpSpPr>
        <p:sp>
          <p:nvSpPr>
            <p:cNvPr id="3" name="Freeform 3"/>
            <p:cNvSpPr/>
            <p:nvPr/>
          </p:nvSpPr>
          <p:spPr>
            <a:xfrm>
              <a:off x="0" y="0"/>
              <a:ext cx="7765231" cy="5290990"/>
            </a:xfrm>
            <a:custGeom>
              <a:avLst/>
              <a:gdLst/>
              <a:ahLst/>
              <a:cxnLst/>
              <a:rect l="l" t="t" r="r" b="b"/>
              <a:pathLst>
                <a:path w="7765231" h="5290990">
                  <a:moveTo>
                    <a:pt x="0" y="0"/>
                  </a:moveTo>
                  <a:lnTo>
                    <a:pt x="7765231" y="0"/>
                  </a:lnTo>
                  <a:lnTo>
                    <a:pt x="7765231" y="5290990"/>
                  </a:lnTo>
                  <a:lnTo>
                    <a:pt x="0" y="5290990"/>
                  </a:lnTo>
                  <a:close/>
                </a:path>
              </a:pathLst>
            </a:custGeom>
            <a:solidFill>
              <a:srgbClr val="FFFFAA"/>
            </a:solidFill>
          </p:spPr>
        </p:sp>
      </p:grpSp>
      <p:sp>
        <p:nvSpPr>
          <p:cNvPr id="8" name="Freeform 4">
            <a:extLst>
              <a:ext uri="{FF2B5EF4-FFF2-40B4-BE49-F238E27FC236}">
                <a16:creationId xmlns:a16="http://schemas.microsoft.com/office/drawing/2014/main" id="{28B95622-4072-D3EF-36D8-F7582530355B}"/>
              </a:ext>
            </a:extLst>
          </p:cNvPr>
          <p:cNvSpPr/>
          <p:nvPr/>
        </p:nvSpPr>
        <p:spPr>
          <a:xfrm flipH="1">
            <a:off x="611395" y="2324100"/>
            <a:ext cx="8528857" cy="6264833"/>
          </a:xfrm>
          <a:custGeom>
            <a:avLst/>
            <a:gdLst/>
            <a:ahLst/>
            <a:cxnLst/>
            <a:rect l="l" t="t" r="r" b="b"/>
            <a:pathLst>
              <a:path w="9462496" h="6950633">
                <a:moveTo>
                  <a:pt x="0" y="0"/>
                </a:moveTo>
                <a:lnTo>
                  <a:pt x="9462496" y="0"/>
                </a:lnTo>
                <a:lnTo>
                  <a:pt x="9462496" y="6950633"/>
                </a:lnTo>
                <a:lnTo>
                  <a:pt x="0" y="6950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737FA955-D162-695A-D350-758E160CFBD6}"/>
              </a:ext>
            </a:extLst>
          </p:cNvPr>
          <p:cNvSpPr txBox="1"/>
          <p:nvPr/>
        </p:nvSpPr>
        <p:spPr>
          <a:xfrm>
            <a:off x="10053906" y="2426103"/>
            <a:ext cx="7220375" cy="6060826"/>
          </a:xfrm>
          <a:prstGeom prst="rect">
            <a:avLst/>
          </a:prstGeom>
          <a:noFill/>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biết sử dụng thành thạo phần mềm trình chiếu, phần mềm tạo video từ các ảnh có sẵn, em sẽ tạo được nhiều sản phẩm hấp dẫn như mong muốn.</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6" y="5876565"/>
            <a:ext cx="14075546" cy="830997"/>
          </a:xfrm>
          <a:prstGeom prst="rect">
            <a:avLst/>
          </a:prstGeom>
          <a:noFill/>
        </p:spPr>
        <p:txBody>
          <a:bodyPr wrap="square" rtlCol="0" anchor="ctr">
            <a:spAutoFit/>
          </a:bodyPr>
          <a:lstStyle/>
          <a:p>
            <a:pPr algn="ctr"/>
            <a:r>
              <a:rPr lang="vi-VN" sz="4800" b="1" dirty="0">
                <a:solidFill>
                  <a:schemeClr val="bg1"/>
                </a:solidFill>
                <a:latin typeface="Arial" panose="020B0604020202020204" pitchFamily="34" charset="0"/>
                <a:cs typeface="Arial" panose="020B0604020202020204" pitchFamily="34" charset="0"/>
              </a:rPr>
              <a:t>Câu 1: </a:t>
            </a:r>
            <a:r>
              <a:rPr lang="vi-VN" sz="4800" dirty="0">
                <a:solidFill>
                  <a:schemeClr val="bg1"/>
                </a:solidFill>
                <a:latin typeface="Arial" panose="020B0604020202020204" pitchFamily="34" charset="0"/>
                <a:cs typeface="Arial" panose="020B0604020202020204" pitchFamily="34" charset="0"/>
              </a:rPr>
              <a:t>Phần mềm soạn thảo văn bản là</a:t>
            </a:r>
          </a:p>
        </p:txBody>
      </p:sp>
      <p:sp>
        <p:nvSpPr>
          <p:cNvPr id="15" name="bang a">
            <a:extLst>
              <a:ext uri="{FF2B5EF4-FFF2-40B4-BE49-F238E27FC236}">
                <a16:creationId xmlns:a16="http://schemas.microsoft.com/office/drawing/2014/main" id="{D0E6AFB4-275F-4728-9A13-27E00F9EA3A2}"/>
              </a:ext>
            </a:extLst>
          </p:cNvPr>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659013" y="7717977"/>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A. Word. </a:t>
            </a:r>
          </a:p>
        </p:txBody>
      </p:sp>
      <p:sp>
        <p:nvSpPr>
          <p:cNvPr id="27" name="dap an c">
            <a:extLst>
              <a:ext uri="{FF2B5EF4-FFF2-40B4-BE49-F238E27FC236}">
                <a16:creationId xmlns:a16="http://schemas.microsoft.com/office/drawing/2014/main" id="{D96707EC-5A82-4050-B897-6DBAB63AC957}"/>
              </a:ext>
            </a:extLst>
          </p:cNvPr>
          <p:cNvSpPr txBox="1"/>
          <p:nvPr/>
        </p:nvSpPr>
        <p:spPr>
          <a:xfrm>
            <a:off x="1659013" y="9012870"/>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C. Insert.</a:t>
            </a:r>
          </a:p>
        </p:txBody>
      </p:sp>
      <p:sp>
        <p:nvSpPr>
          <p:cNvPr id="31" name="bang b">
            <a:extLst>
              <a:ext uri="{FF2B5EF4-FFF2-40B4-BE49-F238E27FC236}">
                <a16:creationId xmlns:a16="http://schemas.microsoft.com/office/drawing/2014/main" id="{8DD63B39-09F3-4F04-83CD-408FC7619A90}"/>
              </a:ext>
            </a:extLst>
          </p:cNvPr>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653357" y="7717977"/>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B. PowerPoint.</a:t>
            </a:r>
          </a:p>
        </p:txBody>
      </p:sp>
      <p:sp>
        <p:nvSpPr>
          <p:cNvPr id="34" name="dap an d">
            <a:extLst>
              <a:ext uri="{FF2B5EF4-FFF2-40B4-BE49-F238E27FC236}">
                <a16:creationId xmlns:a16="http://schemas.microsoft.com/office/drawing/2014/main" id="{42A746A3-96B8-42A5-8EFA-A104DB6B2F69}"/>
              </a:ext>
            </a:extLst>
          </p:cNvPr>
          <p:cNvSpPr txBox="1"/>
          <p:nvPr/>
        </p:nvSpPr>
        <p:spPr>
          <a:xfrm>
            <a:off x="9653357" y="9012870"/>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D. Home.</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73287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41760" y="-366266"/>
            <a:ext cx="19514220" cy="3279797"/>
          </a:xfrm>
          <a:custGeom>
            <a:avLst/>
            <a:gdLst/>
            <a:ahLst/>
            <a:cxnLst/>
            <a:rect l="l" t="t" r="r" b="b"/>
            <a:pathLst>
              <a:path w="5721099" h="1288936">
                <a:moveTo>
                  <a:pt x="0" y="0"/>
                </a:moveTo>
                <a:lnTo>
                  <a:pt x="5721099" y="0"/>
                </a:lnTo>
                <a:lnTo>
                  <a:pt x="5721099" y="1288936"/>
                </a:lnTo>
                <a:lnTo>
                  <a:pt x="0" y="1288936"/>
                </a:lnTo>
                <a:close/>
              </a:path>
            </a:pathLst>
          </a:custGeom>
          <a:solidFill>
            <a:srgbClr val="FEB3EB"/>
          </a:solidFill>
        </p:spPr>
      </p:sp>
      <p:sp>
        <p:nvSpPr>
          <p:cNvPr id="25" name="Freeform 25"/>
          <p:cNvSpPr/>
          <p:nvPr/>
        </p:nvSpPr>
        <p:spPr>
          <a:xfrm>
            <a:off x="838200" y="165853"/>
            <a:ext cx="4971128" cy="2747678"/>
          </a:xfrm>
          <a:custGeom>
            <a:avLst/>
            <a:gdLst/>
            <a:ahLst/>
            <a:cxnLst/>
            <a:rect l="l" t="t" r="r" b="b"/>
            <a:pathLst>
              <a:path w="6698948" h="3702691">
                <a:moveTo>
                  <a:pt x="0" y="0"/>
                </a:moveTo>
                <a:lnTo>
                  <a:pt x="6698947" y="0"/>
                </a:lnTo>
                <a:lnTo>
                  <a:pt x="6698947" y="3702691"/>
                </a:lnTo>
                <a:lnTo>
                  <a:pt x="0" y="3702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itle 25">
            <a:extLst>
              <a:ext uri="{FF2B5EF4-FFF2-40B4-BE49-F238E27FC236}">
                <a16:creationId xmlns:a16="http://schemas.microsoft.com/office/drawing/2014/main" id="{E69697DB-B765-D2F5-64E8-3CE248DD775C}"/>
              </a:ext>
            </a:extLst>
          </p:cNvPr>
          <p:cNvSpPr>
            <a:spLocks noGrp="1"/>
          </p:cNvSpPr>
          <p:nvPr>
            <p:ph type="title"/>
          </p:nvPr>
        </p:nvSpPr>
        <p:spPr>
          <a:xfrm>
            <a:off x="9315350" y="968192"/>
            <a:ext cx="7521418" cy="1143000"/>
          </a:xfrm>
        </p:spPr>
        <p:txBody>
          <a:bodyPr>
            <a:normAutofit/>
          </a:bodyPr>
          <a:lstStyle/>
          <a:p>
            <a:pPr algn="r"/>
            <a:r>
              <a:rPr lang="vi-VN" sz="6000" b="1" dirty="0">
                <a:latin typeface="Arial" panose="020B0604020202020204" pitchFamily="34" charset="0"/>
                <a:cs typeface="Arial" panose="020B0604020202020204" pitchFamily="34" charset="0"/>
              </a:rPr>
              <a:t>KHỞI ĐỘNG</a:t>
            </a:r>
          </a:p>
        </p:txBody>
      </p:sp>
      <p:grpSp>
        <p:nvGrpSpPr>
          <p:cNvPr id="28" name="Group 27">
            <a:extLst>
              <a:ext uri="{FF2B5EF4-FFF2-40B4-BE49-F238E27FC236}">
                <a16:creationId xmlns:a16="http://schemas.microsoft.com/office/drawing/2014/main" id="{DD7AF824-C79C-D2D5-8BED-2A809B349DE6}"/>
              </a:ext>
            </a:extLst>
          </p:cNvPr>
          <p:cNvGrpSpPr/>
          <p:nvPr/>
        </p:nvGrpSpPr>
        <p:grpSpPr>
          <a:xfrm>
            <a:off x="7632289" y="3471578"/>
            <a:ext cx="9753601" cy="5558124"/>
            <a:chOff x="1556400" y="2721760"/>
            <a:chExt cx="7923995" cy="4515517"/>
          </a:xfrm>
        </p:grpSpPr>
        <p:sp>
          <p:nvSpPr>
            <p:cNvPr id="29" name="Rectangle: Rounded Corners 28">
              <a:extLst>
                <a:ext uri="{FF2B5EF4-FFF2-40B4-BE49-F238E27FC236}">
                  <a16:creationId xmlns:a16="http://schemas.microsoft.com/office/drawing/2014/main" id="{7AA22F25-0B3C-13E1-8611-381A49E16995}"/>
                </a:ext>
              </a:extLst>
            </p:cNvPr>
            <p:cNvSpPr/>
            <p:nvPr/>
          </p:nvSpPr>
          <p:spPr>
            <a:xfrm>
              <a:off x="2133601" y="3162300"/>
              <a:ext cx="7346794" cy="4074977"/>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just">
                <a:lnSpc>
                  <a:spcPct val="150000"/>
                </a:lnSpc>
              </a:pPr>
              <a:r>
                <a:rPr lang="vi-VN"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đã được học nhiều điều về máy tính và tạo được nhiều sản phẩm. Hãy kể một số sản phẩm mà em muốn trình bày đẹp hơn.</a:t>
              </a:r>
              <a:endParaRPr lang="vi-VN" sz="44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30" name="Freeform 7">
              <a:extLst>
                <a:ext uri="{FF2B5EF4-FFF2-40B4-BE49-F238E27FC236}">
                  <a16:creationId xmlns:a16="http://schemas.microsoft.com/office/drawing/2014/main" id="{3E7BBC59-E394-CDCE-DEED-587F6C374EAF}"/>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35" name="Group 34">
            <a:extLst>
              <a:ext uri="{FF2B5EF4-FFF2-40B4-BE49-F238E27FC236}">
                <a16:creationId xmlns:a16="http://schemas.microsoft.com/office/drawing/2014/main" id="{9C37B95A-6B2B-9989-D23F-00EAED563283}"/>
              </a:ext>
            </a:extLst>
          </p:cNvPr>
          <p:cNvGrpSpPr/>
          <p:nvPr/>
        </p:nvGrpSpPr>
        <p:grpSpPr>
          <a:xfrm>
            <a:off x="675331" y="3771900"/>
            <a:ext cx="6601721" cy="6123093"/>
            <a:chOff x="11049000" y="3471578"/>
            <a:chExt cx="6601721" cy="6123093"/>
          </a:xfrm>
        </p:grpSpPr>
        <p:sp>
          <p:nvSpPr>
            <p:cNvPr id="33" name="Freeform 87">
              <a:extLst>
                <a:ext uri="{FF2B5EF4-FFF2-40B4-BE49-F238E27FC236}">
                  <a16:creationId xmlns:a16="http://schemas.microsoft.com/office/drawing/2014/main" id="{B2F43F4D-7564-DB15-88B6-DE559BC2CD35}"/>
                </a:ext>
              </a:extLst>
            </p:cNvPr>
            <p:cNvSpPr/>
            <p:nvPr/>
          </p:nvSpPr>
          <p:spPr>
            <a:xfrm>
              <a:off x="11049000" y="3471578"/>
              <a:ext cx="6601721" cy="6123093"/>
            </a:xfrm>
            <a:custGeom>
              <a:avLst/>
              <a:gdLst/>
              <a:ahLst/>
              <a:cxnLst/>
              <a:rect l="l" t="t" r="r" b="b"/>
              <a:pathLst>
                <a:path w="1198356" h="1111475">
                  <a:moveTo>
                    <a:pt x="0" y="0"/>
                  </a:moveTo>
                  <a:lnTo>
                    <a:pt x="1198355" y="0"/>
                  </a:lnTo>
                  <a:lnTo>
                    <a:pt x="1198355" y="1111475"/>
                  </a:lnTo>
                  <a:lnTo>
                    <a:pt x="0" y="1111475"/>
                  </a:lnTo>
                  <a:lnTo>
                    <a:pt x="0" y="0"/>
                  </a:lnTo>
                  <a:close/>
                </a:path>
              </a:pathLst>
            </a:custGeom>
            <a:blipFill>
              <a:blip r:embed="rId6"/>
              <a:stretch>
                <a:fillRect/>
              </a:stretch>
            </a:blipFill>
          </p:spPr>
        </p:sp>
        <p:sp>
          <p:nvSpPr>
            <p:cNvPr id="34" name="TextBox 33">
              <a:extLst>
                <a:ext uri="{FF2B5EF4-FFF2-40B4-BE49-F238E27FC236}">
                  <a16:creationId xmlns:a16="http://schemas.microsoft.com/office/drawing/2014/main" id="{36F98F8A-C1D7-AA80-3092-01665D4C156A}"/>
                </a:ext>
              </a:extLst>
            </p:cNvPr>
            <p:cNvSpPr txBox="1"/>
            <p:nvPr/>
          </p:nvSpPr>
          <p:spPr>
            <a:xfrm>
              <a:off x="14371983" y="6049503"/>
              <a:ext cx="2795140" cy="3279424"/>
            </a:xfrm>
            <a:prstGeom prst="rect">
              <a:avLst/>
            </a:prstGeom>
            <a:noFill/>
          </p:spPr>
          <p:txBody>
            <a:bodyPr wrap="square" rtlCol="0" anchor="ctr">
              <a:spAutoFit/>
            </a:bodyPr>
            <a:lstStyle/>
            <a:p>
              <a:pPr algn="ctr">
                <a:lnSpc>
                  <a:spcPct val="150000"/>
                </a:lnSpc>
              </a:pPr>
              <a:r>
                <a:rPr lang="vi-VN" sz="4800" b="1" dirty="0">
                  <a:solidFill>
                    <a:srgbClr val="D13F1D"/>
                  </a:solidFill>
                </a:rPr>
                <a:t>THẢO LUẬN NHÓM</a:t>
              </a:r>
            </a:p>
          </p:txBody>
        </p:sp>
      </p:grpSp>
    </p:spTree>
    <p:extLst>
      <p:ext uri="{BB962C8B-B14F-4D97-AF65-F5344CB8AC3E}">
        <p14:creationId xmlns:p14="http://schemas.microsoft.com/office/powerpoint/2010/main" val="5523264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7" y="5280523"/>
            <a:ext cx="16308285" cy="19737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3704948" y="5171446"/>
            <a:ext cx="10878102" cy="1998176"/>
          </a:xfrm>
          <a:prstGeom prst="rect">
            <a:avLst/>
          </a:prstGeom>
          <a:noFill/>
        </p:spPr>
        <p:txBody>
          <a:bodyPr wrap="square" rtlCol="0">
            <a:spAutoFit/>
          </a:bodyPr>
          <a:lstStyle/>
          <a:p>
            <a:pPr algn="ctr">
              <a:lnSpc>
                <a:spcPct val="150000"/>
              </a:lnSpc>
            </a:pPr>
            <a:r>
              <a:rPr lang="vi-VN" sz="4400" b="1" dirty="0">
                <a:solidFill>
                  <a:schemeClr val="bg1"/>
                </a:solidFill>
                <a:latin typeface="Arial" panose="020B0604020202020204" pitchFamily="34" charset="0"/>
                <a:cs typeface="Arial" panose="020B0604020202020204" pitchFamily="34" charset="0"/>
              </a:rPr>
              <a:t>Câu 2: </a:t>
            </a:r>
            <a:r>
              <a:rPr lang="vi-VN" sz="4400" dirty="0">
                <a:solidFill>
                  <a:schemeClr val="bg1"/>
                </a:solidFill>
                <a:latin typeface="Arial" panose="020B0604020202020204" pitchFamily="34" charset="0"/>
                <a:cs typeface="Arial" panose="020B0604020202020204" pitchFamily="34" charset="0"/>
              </a:rPr>
              <a:t>Để sử dụng hiệu ứng chuyển trang trong trang chiếu, em dùng lệnh</a:t>
            </a:r>
          </a:p>
        </p:txBody>
      </p:sp>
      <p:sp>
        <p:nvSpPr>
          <p:cNvPr id="15" name="bang b">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400">
              <a:solidFill>
                <a:prstClr val="white"/>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53357" y="7719538"/>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B. </a:t>
            </a:r>
            <a:r>
              <a:rPr lang="vi-VN" sz="4400" dirty="0">
                <a:solidFill>
                  <a:schemeClr val="bg1"/>
                </a:solidFill>
                <a:cs typeface="Arial" panose="020B0604020202020204" pitchFamily="34" charset="0"/>
              </a:rPr>
              <a:t>Transitions</a:t>
            </a:r>
            <a:r>
              <a:rPr lang="vi-VN" sz="4400" dirty="0">
                <a:solidFill>
                  <a:schemeClr val="bg1"/>
                </a:solidFill>
                <a:latin typeface="Arial" panose="020B0604020202020204" pitchFamily="34" charset="0"/>
                <a:cs typeface="Arial" panose="020B0604020202020204" pitchFamily="34" charset="0"/>
              </a:rPr>
              <a:t>.</a:t>
            </a:r>
          </a:p>
        </p:txBody>
      </p:sp>
      <p:sp>
        <p:nvSpPr>
          <p:cNvPr id="27" name="cau hoi c">
            <a:extLst>
              <a:ext uri="{FF2B5EF4-FFF2-40B4-BE49-F238E27FC236}">
                <a16:creationId xmlns:a16="http://schemas.microsoft.com/office/drawing/2014/main" id="{D96707EC-5A82-4050-B897-6DBAB63AC957}"/>
              </a:ext>
            </a:extLst>
          </p:cNvPr>
          <p:cNvSpPr txBox="1"/>
          <p:nvPr/>
        </p:nvSpPr>
        <p:spPr>
          <a:xfrm>
            <a:off x="1659013" y="9005999"/>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C. Slide Show.</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400">
              <a:solidFill>
                <a:prstClr val="white"/>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3" y="7711105"/>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A. Record.</a:t>
            </a: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7" y="9005999"/>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D. Animations.</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1707065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258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16358" y="7581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584994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6" y="5272807"/>
            <a:ext cx="16308285" cy="12008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6" y="5526606"/>
            <a:ext cx="14075546" cy="646331"/>
          </a:xfrm>
          <a:prstGeom prst="rect">
            <a:avLst/>
          </a:prstGeom>
          <a:noFill/>
        </p:spPr>
        <p:txBody>
          <a:bodyPr wrap="square" rtlCol="0">
            <a:spAutoFit/>
          </a:bodyPr>
          <a:lstStyle/>
          <a:p>
            <a:pPr algn="ctr"/>
            <a:r>
              <a:rPr lang="vi-VN" sz="3600" b="1" dirty="0">
                <a:solidFill>
                  <a:schemeClr val="bg1"/>
                </a:solidFill>
                <a:latin typeface="Arial" panose="020B0604020202020204" pitchFamily="34" charset="0"/>
                <a:cs typeface="Arial" panose="020B0604020202020204" pitchFamily="34" charset="0"/>
              </a:rPr>
              <a:t>Câu 3: </a:t>
            </a:r>
            <a:r>
              <a:rPr lang="vi-VN" sz="3600" dirty="0">
                <a:solidFill>
                  <a:schemeClr val="bg1"/>
                </a:solidFill>
                <a:latin typeface="Arial" panose="020B0604020202020204" pitchFamily="34" charset="0"/>
                <a:cs typeface="Arial" panose="020B0604020202020204" pitchFamily="34" charset="0"/>
              </a:rPr>
              <a:t>Sử dụng máy tính thành thạo giúp em</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4" y="8701812"/>
            <a:ext cx="7874660" cy="11468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6922463"/>
            <a:ext cx="7874660" cy="13051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978614" y="8603536"/>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C. </a:t>
            </a:r>
            <a:r>
              <a:rPr lang="vi-VN" sz="2800" dirty="0">
                <a:solidFill>
                  <a:schemeClr val="bg1"/>
                </a:solidFill>
                <a:cs typeface="Arial" panose="020B0604020202020204" pitchFamily="34" charset="0"/>
              </a:rPr>
              <a:t>làm được nhiều việc hơn và tạo được nhiều sản phẩm tốt hơn.</a:t>
            </a:r>
            <a:endParaRPr lang="vi-VN" sz="2800" dirty="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975543" y="6883725"/>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B. xác định vấn đề cần giải quyết nhanh hơn.</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6922463"/>
            <a:ext cx="7874660" cy="13051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697210"/>
            <a:ext cx="7874660" cy="11468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981199" y="6883725"/>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A. giải quyết được hầu hết các vấn đề trong cuộc sống.</a:t>
            </a:r>
          </a:p>
        </p:txBody>
      </p:sp>
      <p:sp>
        <p:nvSpPr>
          <p:cNvPr id="34" name="cau hoi d">
            <a:extLst>
              <a:ext uri="{FF2B5EF4-FFF2-40B4-BE49-F238E27FC236}">
                <a16:creationId xmlns:a16="http://schemas.microsoft.com/office/drawing/2014/main" id="{42A746A3-96B8-42A5-8EFA-A104DB6B2F69}"/>
              </a:ext>
            </a:extLst>
          </p:cNvPr>
          <p:cNvSpPr txBox="1"/>
          <p:nvPr/>
        </p:nvSpPr>
        <p:spPr>
          <a:xfrm>
            <a:off x="9975543" y="8598934"/>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D. chọn được thông tin thích hợp để hoàn thành mục tiêu.</a:t>
            </a:r>
            <a:r>
              <a:rPr lang="vi-VN" sz="2800" b="1" dirty="0">
                <a:solidFill>
                  <a:schemeClr val="bg1"/>
                </a:solidFill>
                <a:latin typeface="Arial" panose="020B0604020202020204" pitchFamily="34" charset="0"/>
                <a:cs typeface="Arial" panose="020B0604020202020204" pitchFamily="34" charset="0"/>
              </a:rPr>
              <a:t> </a:t>
            </a:r>
            <a:endParaRPr lang="vi-VN" sz="28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3717491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13898" y="5968898"/>
            <a:ext cx="15602502" cy="646331"/>
          </a:xfrm>
          <a:prstGeom prst="rect">
            <a:avLst/>
          </a:prstGeom>
          <a:noFill/>
        </p:spPr>
        <p:txBody>
          <a:bodyPr wrap="square" rtlCol="0">
            <a:spAutoFit/>
          </a:bodyPr>
          <a:lstStyle/>
          <a:p>
            <a:pPr algn="ctr"/>
            <a:r>
              <a:rPr lang="vi-VN" sz="3600" b="1" dirty="0">
                <a:solidFill>
                  <a:schemeClr val="bg1"/>
                </a:solidFill>
                <a:latin typeface="Arial" panose="020B0604020202020204" pitchFamily="34" charset="0"/>
                <a:cs typeface="Arial" panose="020B0604020202020204" pitchFamily="34" charset="0"/>
              </a:rPr>
              <a:t>Câu 4: </a:t>
            </a:r>
            <a:r>
              <a:rPr lang="vi-VN" sz="3600" dirty="0">
                <a:solidFill>
                  <a:schemeClr val="bg1"/>
                </a:solidFill>
                <a:latin typeface="Arial" panose="020B0604020202020204" pitchFamily="34" charset="0"/>
                <a:cs typeface="Arial" panose="020B0604020202020204" pitchFamily="34" charset="0"/>
              </a:rPr>
              <a:t>Thao tác </a:t>
            </a:r>
            <a:r>
              <a:rPr lang="vi-VN" sz="3600" b="1" dirty="0">
                <a:solidFill>
                  <a:schemeClr val="bg1"/>
                </a:solidFill>
                <a:latin typeface="Arial" panose="020B0604020202020204" pitchFamily="34" charset="0"/>
                <a:cs typeface="Arial" panose="020B0604020202020204" pitchFamily="34" charset="0"/>
              </a:rPr>
              <a:t>không</a:t>
            </a:r>
            <a:r>
              <a:rPr lang="vi-VN" sz="3600" dirty="0">
                <a:solidFill>
                  <a:schemeClr val="bg1"/>
                </a:solidFill>
                <a:latin typeface="Arial" panose="020B0604020202020204" pitchFamily="34" charset="0"/>
                <a:cs typeface="Arial" panose="020B0604020202020204" pitchFamily="34" charset="0"/>
              </a:rPr>
              <a:t> thể thực hiện với phần mềm tạo bài trình chiếu là</a:t>
            </a:r>
          </a:p>
        </p:txBody>
      </p:sp>
      <p:sp>
        <p:nvSpPr>
          <p:cNvPr id="15" name="bang d">
            <a:extLst>
              <a:ext uri="{FF2B5EF4-FFF2-40B4-BE49-F238E27FC236}">
                <a16:creationId xmlns:a16="http://schemas.microsoft.com/office/drawing/2014/main" id="{D0E6AFB4-275F-4728-9A13-27E00F9EA3A2}"/>
              </a:ext>
            </a:extLst>
          </p:cNvPr>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Arial" panose="020B0604020202020204" pitchFamily="34" charset="0"/>
              <a:cs typeface="Arial" panose="020B06040202020202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Arial" panose="020B0604020202020204" pitchFamily="34" charset="0"/>
              <a:cs typeface="Arial" panose="020B0604020202020204" pitchFamily="34"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7" y="9090637"/>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D. lập bảng tính tự động.</a:t>
            </a:r>
            <a:r>
              <a:rPr lang="vi-VN" sz="3200" b="1" dirty="0">
                <a:solidFill>
                  <a:schemeClr val="bg1"/>
                </a:solidFill>
                <a:latin typeface="Arial" panose="020B0604020202020204" pitchFamily="34" charset="0"/>
                <a:cs typeface="Arial" panose="020B0604020202020204" pitchFamily="34" charset="0"/>
              </a:rPr>
              <a:t> </a:t>
            </a:r>
            <a:endParaRPr lang="vi-VN" sz="3200" dirty="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7" y="7795742"/>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B. sử dụng hiệu ứng chuyển trang.</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3" y="7795744"/>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A. thêm trang chiếu mới.</a:t>
            </a:r>
          </a:p>
        </p:txBody>
      </p:sp>
      <p:sp>
        <p:nvSpPr>
          <p:cNvPr id="34" name="cau hoi c">
            <a:extLst>
              <a:ext uri="{FF2B5EF4-FFF2-40B4-BE49-F238E27FC236}">
                <a16:creationId xmlns:a16="http://schemas.microsoft.com/office/drawing/2014/main" id="{42A746A3-96B8-42A5-8EFA-A104DB6B2F69}"/>
              </a:ext>
            </a:extLst>
          </p:cNvPr>
          <p:cNvSpPr txBox="1"/>
          <p:nvPr/>
        </p:nvSpPr>
        <p:spPr>
          <a:xfrm>
            <a:off x="1659013" y="9090637"/>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C. chèn ảnh vào trang chiếu.</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293692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258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16358" y="76581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584994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6" y="5272807"/>
            <a:ext cx="16308285" cy="12008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6" y="5468659"/>
            <a:ext cx="14075546"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Câu 5:</a:t>
            </a:r>
            <a:r>
              <a:rPr lang="vi-VN" sz="4400" dirty="0">
                <a:solidFill>
                  <a:schemeClr val="bg1"/>
                </a:solidFill>
                <a:latin typeface="Arial" panose="020B0604020202020204" pitchFamily="34" charset="0"/>
                <a:cs typeface="Arial" panose="020B0604020202020204" pitchFamily="34" charset="0"/>
              </a:rPr>
              <a:t> Phần mềm soạn thảo văn bản có thể giúp em</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4" y="8755398"/>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126924"/>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978614" y="8878181"/>
            <a:ext cx="6331258"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C. chèn ảnh.</a:t>
            </a:r>
          </a:p>
        </p:txBody>
      </p:sp>
      <p:sp>
        <p:nvSpPr>
          <p:cNvPr id="27" name="cau hoi b">
            <a:extLst>
              <a:ext uri="{FF2B5EF4-FFF2-40B4-BE49-F238E27FC236}">
                <a16:creationId xmlns:a16="http://schemas.microsoft.com/office/drawing/2014/main" id="{D96707EC-5A82-4050-B897-6DBAB63AC957}"/>
              </a:ext>
            </a:extLst>
          </p:cNvPr>
          <p:cNvSpPr txBox="1"/>
          <p:nvPr/>
        </p:nvSpPr>
        <p:spPr>
          <a:xfrm>
            <a:off x="9975543" y="7258635"/>
            <a:ext cx="6331258"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B. giải bài tập.</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7126924"/>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750796"/>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981199" y="7258635"/>
            <a:ext cx="6331258" cy="769441"/>
          </a:xfrm>
          <a:prstGeom prst="rect">
            <a:avLst/>
          </a:prstGeom>
          <a:noFill/>
        </p:spPr>
        <p:txBody>
          <a:bodyPr wrap="square" rtlCol="0">
            <a:spAutoFit/>
          </a:bodyPr>
          <a:lstStyle/>
          <a:p>
            <a:pPr algn="ctr"/>
            <a:r>
              <a:rPr lang="nn-NO" sz="4400" dirty="0">
                <a:solidFill>
                  <a:schemeClr val="bg1"/>
                </a:solidFill>
                <a:latin typeface="Arial" panose="020B0604020202020204" pitchFamily="34" charset="0"/>
                <a:cs typeface="Arial" panose="020B0604020202020204" pitchFamily="34" charset="0"/>
              </a:rPr>
              <a:t>A. tìm kiếm thông tin.</a:t>
            </a:r>
          </a:p>
        </p:txBody>
      </p:sp>
      <p:sp>
        <p:nvSpPr>
          <p:cNvPr id="34" name="cau hoi d">
            <a:extLst>
              <a:ext uri="{FF2B5EF4-FFF2-40B4-BE49-F238E27FC236}">
                <a16:creationId xmlns:a16="http://schemas.microsoft.com/office/drawing/2014/main" id="{42A746A3-96B8-42A5-8EFA-A104DB6B2F69}"/>
              </a:ext>
            </a:extLst>
          </p:cNvPr>
          <p:cNvSpPr txBox="1"/>
          <p:nvPr/>
        </p:nvSpPr>
        <p:spPr>
          <a:xfrm>
            <a:off x="9975543" y="8873579"/>
            <a:ext cx="6331258"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D. in sách.</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6777815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6200000">
            <a:off x="-1539382" y="1280734"/>
            <a:ext cx="10870510" cy="7791745"/>
          </a:xfrm>
          <a:custGeom>
            <a:avLst/>
            <a:gdLst/>
            <a:ahLst/>
            <a:cxnLst/>
            <a:rect l="l" t="t" r="r" b="b"/>
            <a:pathLst>
              <a:path w="5630847" h="4036068">
                <a:moveTo>
                  <a:pt x="0" y="0"/>
                </a:moveTo>
                <a:lnTo>
                  <a:pt x="5630847" y="0"/>
                </a:lnTo>
                <a:lnTo>
                  <a:pt x="5630847" y="4036068"/>
                </a:lnTo>
                <a:lnTo>
                  <a:pt x="0" y="4036068"/>
                </a:lnTo>
                <a:close/>
              </a:path>
            </a:pathLst>
          </a:custGeom>
          <a:solidFill>
            <a:srgbClr val="FFFFAA"/>
          </a:solidFill>
        </p:spPr>
      </p:sp>
      <p:sp>
        <p:nvSpPr>
          <p:cNvPr id="10" name="Freeform 10"/>
          <p:cNvSpPr/>
          <p:nvPr/>
        </p:nvSpPr>
        <p:spPr>
          <a:xfrm flipH="1">
            <a:off x="966320" y="3654865"/>
            <a:ext cx="5859106" cy="5603435"/>
          </a:xfrm>
          <a:custGeom>
            <a:avLst/>
            <a:gdLst/>
            <a:ahLst/>
            <a:cxnLst/>
            <a:rect l="l" t="t" r="r" b="b"/>
            <a:pathLst>
              <a:path w="4877910" h="4665055">
                <a:moveTo>
                  <a:pt x="4877910" y="0"/>
                </a:moveTo>
                <a:lnTo>
                  <a:pt x="0" y="0"/>
                </a:lnTo>
                <a:lnTo>
                  <a:pt x="0" y="4665055"/>
                </a:lnTo>
                <a:lnTo>
                  <a:pt x="4877910" y="4665055"/>
                </a:lnTo>
                <a:lnTo>
                  <a:pt x="487791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itle 10">
            <a:extLst>
              <a:ext uri="{FF2B5EF4-FFF2-40B4-BE49-F238E27FC236}">
                <a16:creationId xmlns:a16="http://schemas.microsoft.com/office/drawing/2014/main" id="{B26A1627-44FE-5F5E-F0DE-30E468853375}"/>
              </a:ext>
            </a:extLst>
          </p:cNvPr>
          <p:cNvSpPr>
            <a:spLocks noGrp="1"/>
          </p:cNvSpPr>
          <p:nvPr>
            <p:ph type="title"/>
          </p:nvPr>
        </p:nvSpPr>
        <p:spPr>
          <a:xfrm>
            <a:off x="466873" y="1714500"/>
            <a:ext cx="6858000" cy="1143000"/>
          </a:xfrm>
        </p:spPr>
        <p:txBody>
          <a:bodyPr>
            <a:normAutofit/>
          </a:bodyPr>
          <a:lstStyle/>
          <a:p>
            <a:r>
              <a:rPr lang="vi-VN" sz="4800" b="1" dirty="0">
                <a:latin typeface="Arial" panose="020B0604020202020204" pitchFamily="34" charset="0"/>
                <a:cs typeface="Arial" panose="020B0604020202020204" pitchFamily="34" charset="0"/>
              </a:rPr>
              <a:t>BÀI TẬP</a:t>
            </a:r>
          </a:p>
        </p:txBody>
      </p:sp>
      <p:grpSp>
        <p:nvGrpSpPr>
          <p:cNvPr id="12" name="Group 11">
            <a:extLst>
              <a:ext uri="{FF2B5EF4-FFF2-40B4-BE49-F238E27FC236}">
                <a16:creationId xmlns:a16="http://schemas.microsoft.com/office/drawing/2014/main" id="{AFAE63DB-4855-D42B-DEE9-BE681D593DCE}"/>
              </a:ext>
            </a:extLst>
          </p:cNvPr>
          <p:cNvGrpSpPr/>
          <p:nvPr/>
        </p:nvGrpSpPr>
        <p:grpSpPr>
          <a:xfrm>
            <a:off x="8292348" y="766896"/>
            <a:ext cx="9063060" cy="5248942"/>
            <a:chOff x="1556400" y="2721760"/>
            <a:chExt cx="7362988" cy="4264333"/>
          </a:xfrm>
        </p:grpSpPr>
        <p:sp>
          <p:nvSpPr>
            <p:cNvPr id="13" name="Rectangle: Rounded Corners 12">
              <a:extLst>
                <a:ext uri="{FF2B5EF4-FFF2-40B4-BE49-F238E27FC236}">
                  <a16:creationId xmlns:a16="http://schemas.microsoft.com/office/drawing/2014/main" id="{F37E542D-1C11-A89F-BCEB-E5F48EC46DDC}"/>
                </a:ext>
              </a:extLst>
            </p:cNvPr>
            <p:cNvSpPr/>
            <p:nvPr/>
          </p:nvSpPr>
          <p:spPr>
            <a:xfrm>
              <a:off x="2106198" y="3155104"/>
              <a:ext cx="6813190" cy="3830989"/>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Trong các thao tác với phần mềm tạo bài trình chiếu, em đã sử dụng thành thạo những thao tác nào dưới đây? Thao tác nào em chưa làm được nhưng rất muốn biết cách thực hiện?</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4" name="Freeform 7">
              <a:extLst>
                <a:ext uri="{FF2B5EF4-FFF2-40B4-BE49-F238E27FC236}">
                  <a16:creationId xmlns:a16="http://schemas.microsoft.com/office/drawing/2014/main" id="{FE0C7B38-49AA-AD72-F6FB-7DD9F19A796C}"/>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6" name="TextBox 15">
            <a:extLst>
              <a:ext uri="{FF2B5EF4-FFF2-40B4-BE49-F238E27FC236}">
                <a16:creationId xmlns:a16="http://schemas.microsoft.com/office/drawing/2014/main" id="{FB04932C-35DD-828D-C1FA-C4ABE1674BD5}"/>
              </a:ext>
            </a:extLst>
          </p:cNvPr>
          <p:cNvSpPr txBox="1"/>
          <p:nvPr/>
        </p:nvSpPr>
        <p:spPr>
          <a:xfrm>
            <a:off x="9374371" y="6202068"/>
            <a:ext cx="7542030" cy="3313664"/>
          </a:xfrm>
          <a:prstGeom prst="rect">
            <a:avLst/>
          </a:prstGeom>
          <a:noFill/>
        </p:spPr>
        <p:txBody>
          <a:bodyPr wrap="square">
            <a:spAutoFit/>
          </a:bodyPr>
          <a:lstStyle/>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a) Thêm trang chiếu mới.</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b) Sử dụng hiệu ứng chuyển trang.</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c) Chèn ảnh vào trang chiếu.</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d) Chèn video vào trang chiếu.</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2715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1248478">
            <a:off x="-660958" y="4387483"/>
            <a:ext cx="19878182" cy="6874510"/>
          </a:xfrm>
          <a:custGeom>
            <a:avLst/>
            <a:gdLst/>
            <a:ahLst/>
            <a:cxnLst/>
            <a:rect l="l" t="t" r="r" b="b"/>
            <a:pathLst>
              <a:path w="5827804" h="2015441">
                <a:moveTo>
                  <a:pt x="0" y="0"/>
                </a:moveTo>
                <a:lnTo>
                  <a:pt x="5827804" y="0"/>
                </a:lnTo>
                <a:lnTo>
                  <a:pt x="5827804" y="2015441"/>
                </a:lnTo>
                <a:lnTo>
                  <a:pt x="0" y="2015441"/>
                </a:lnTo>
                <a:close/>
              </a:path>
            </a:pathLst>
          </a:custGeom>
          <a:solidFill>
            <a:srgbClr val="FEB3EB"/>
          </a:solidFill>
        </p:spPr>
      </p:sp>
      <p:sp>
        <p:nvSpPr>
          <p:cNvPr id="2" name="Title 1">
            <a:extLst>
              <a:ext uri="{FF2B5EF4-FFF2-40B4-BE49-F238E27FC236}">
                <a16:creationId xmlns:a16="http://schemas.microsoft.com/office/drawing/2014/main" id="{9C7348BE-0036-E750-DEB7-2FCA72239E40}"/>
              </a:ext>
            </a:extLst>
          </p:cNvPr>
          <p:cNvSpPr>
            <a:spLocks noGrp="1"/>
          </p:cNvSpPr>
          <p:nvPr>
            <p:ph type="title"/>
          </p:nvPr>
        </p:nvSpPr>
        <p:spPr>
          <a:xfrm>
            <a:off x="4724400" y="876301"/>
            <a:ext cx="8839200" cy="1143000"/>
          </a:xfrm>
        </p:spPr>
        <p:txBody>
          <a:bodyPr>
            <a:normAutofit/>
          </a:bodyPr>
          <a:lstStyle/>
          <a:p>
            <a:r>
              <a:rPr lang="vi-VN" sz="6000" b="1" dirty="0">
                <a:latin typeface="Arial" panose="020B0604020202020204" pitchFamily="34" charset="0"/>
                <a:cs typeface="Arial" panose="020B0604020202020204" pitchFamily="34" charset="0"/>
              </a:rPr>
              <a:t>VẬN DỤNG</a:t>
            </a:r>
          </a:p>
        </p:txBody>
      </p:sp>
      <p:sp>
        <p:nvSpPr>
          <p:cNvPr id="4" name="Arrow: Pentagon 3">
            <a:extLst>
              <a:ext uri="{FF2B5EF4-FFF2-40B4-BE49-F238E27FC236}">
                <a16:creationId xmlns:a16="http://schemas.microsoft.com/office/drawing/2014/main" id="{E6582AFD-4D6A-E32D-2E69-335DEE6D3C56}"/>
              </a:ext>
            </a:extLst>
          </p:cNvPr>
          <p:cNvSpPr/>
          <p:nvPr/>
        </p:nvSpPr>
        <p:spPr>
          <a:xfrm>
            <a:off x="0" y="2476500"/>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648A335-EA2D-C9D1-E501-9471E1571B21}"/>
              </a:ext>
            </a:extLst>
          </p:cNvPr>
          <p:cNvGrpSpPr/>
          <p:nvPr/>
        </p:nvGrpSpPr>
        <p:grpSpPr>
          <a:xfrm>
            <a:off x="8865152" y="3009900"/>
            <a:ext cx="7846651" cy="5248942"/>
            <a:chOff x="1556400" y="2721760"/>
            <a:chExt cx="6374756" cy="4264333"/>
          </a:xfrm>
        </p:grpSpPr>
        <p:sp>
          <p:nvSpPr>
            <p:cNvPr id="6" name="Rectangle: Rounded Corners 5">
              <a:extLst>
                <a:ext uri="{FF2B5EF4-FFF2-40B4-BE49-F238E27FC236}">
                  <a16:creationId xmlns:a16="http://schemas.microsoft.com/office/drawing/2014/main" id="{883BE128-D651-AFAB-0F1A-9C043A797A2F}"/>
                </a:ext>
              </a:extLst>
            </p:cNvPr>
            <p:cNvSpPr/>
            <p:nvPr/>
          </p:nvSpPr>
          <p:spPr>
            <a:xfrm>
              <a:off x="2106199" y="3155104"/>
              <a:ext cx="5824957" cy="3830989"/>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hãy tìm hiểu thêm về phần mềm trình chiếu để tạo được một thiệp chúc mừng sinh nhật một người bạn sao cho tấm thiệp đó thật đẹp và hấp dẫn.</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92C7A983-111C-2654-B384-BD51DCE6508E}"/>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8" name="Freeform 20">
            <a:extLst>
              <a:ext uri="{FF2B5EF4-FFF2-40B4-BE49-F238E27FC236}">
                <a16:creationId xmlns:a16="http://schemas.microsoft.com/office/drawing/2014/main" id="{85FB61DE-6602-EEEE-A9A6-E586A71F5925}"/>
              </a:ext>
            </a:extLst>
          </p:cNvPr>
          <p:cNvSpPr/>
          <p:nvPr/>
        </p:nvSpPr>
        <p:spPr>
          <a:xfrm>
            <a:off x="1981200" y="5515686"/>
            <a:ext cx="6525533" cy="4589627"/>
          </a:xfrm>
          <a:custGeom>
            <a:avLst/>
            <a:gdLst/>
            <a:ahLst/>
            <a:cxnLst/>
            <a:rect l="l" t="t" r="r" b="b"/>
            <a:pathLst>
              <a:path w="1508816" h="1061201">
                <a:moveTo>
                  <a:pt x="0" y="0"/>
                </a:moveTo>
                <a:lnTo>
                  <a:pt x="1508817" y="0"/>
                </a:lnTo>
                <a:lnTo>
                  <a:pt x="1508817" y="1061201"/>
                </a:lnTo>
                <a:lnTo>
                  <a:pt x="0" y="1061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67" r="9067"/>
          <a:stretch/>
        </p:blipFill>
        <p:spPr bwMode="auto">
          <a:xfrm>
            <a:off x="533400" y="3162300"/>
            <a:ext cx="8428430" cy="5791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5788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762000"/>
            <a:ext cx="15163800" cy="1143000"/>
          </a:xfrm>
        </p:spPr>
        <p:txBody>
          <a:bodyPr/>
          <a:lstStyle/>
          <a:p>
            <a:r>
              <a:rPr lang="vi-VN" b="1" dirty="0">
                <a:latin typeface="Arial" panose="020B0604020202020204" pitchFamily="34" charset="0"/>
                <a:cs typeface="Arial" panose="020B0604020202020204" pitchFamily="34" charset="0"/>
              </a:rPr>
              <a:t>Tham khảo một số sản phẩm</a:t>
            </a:r>
          </a:p>
        </p:txBody>
      </p:sp>
      <p:pic>
        <p:nvPicPr>
          <p:cNvPr id="7" name="Picture 4">
            <a:extLst>
              <a:ext uri="{FF2B5EF4-FFF2-40B4-BE49-F238E27FC236}">
                <a16:creationId xmlns:a16="http://schemas.microsoft.com/office/drawing/2014/main" id="{F77B83E2-D36E-8CB7-E436-C2E3B3046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67" r="9067"/>
          <a:stretch/>
        </p:blipFill>
        <p:spPr bwMode="auto">
          <a:xfrm>
            <a:off x="9326172" y="3162300"/>
            <a:ext cx="8428430" cy="5791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3424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23" r="4623"/>
          <a:stretch/>
        </p:blipFill>
        <p:spPr bwMode="auto">
          <a:xfrm>
            <a:off x="304847" y="3086100"/>
            <a:ext cx="8728690"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5788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762000"/>
            <a:ext cx="15163800" cy="1143000"/>
          </a:xfrm>
        </p:spPr>
        <p:txBody>
          <a:bodyPr/>
          <a:lstStyle/>
          <a:p>
            <a:r>
              <a:rPr lang="vi-VN" b="1" dirty="0">
                <a:latin typeface="Arial" panose="020B0604020202020204" pitchFamily="34" charset="0"/>
                <a:cs typeface="Arial" panose="020B0604020202020204" pitchFamily="34" charset="0"/>
              </a:rPr>
              <a:t>Tham khảo một số sản phẩm</a:t>
            </a:r>
          </a:p>
        </p:txBody>
      </p:sp>
      <p:pic>
        <p:nvPicPr>
          <p:cNvPr id="7" name="Picture 4">
            <a:extLst>
              <a:ext uri="{FF2B5EF4-FFF2-40B4-BE49-F238E27FC236}">
                <a16:creationId xmlns:a16="http://schemas.microsoft.com/office/drawing/2014/main" id="{F77B83E2-D36E-8CB7-E436-C2E3B3046E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68" r="926"/>
          <a:stretch/>
        </p:blipFill>
        <p:spPr bwMode="auto">
          <a:xfrm>
            <a:off x="9326172" y="3086100"/>
            <a:ext cx="8656981"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3777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24" r="4624"/>
          <a:stretch/>
        </p:blipFill>
        <p:spPr bwMode="auto">
          <a:xfrm>
            <a:off x="304847" y="3086100"/>
            <a:ext cx="8728690"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5788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762000"/>
            <a:ext cx="15163800" cy="1143000"/>
          </a:xfrm>
        </p:spPr>
        <p:txBody>
          <a:bodyPr/>
          <a:lstStyle/>
          <a:p>
            <a:r>
              <a:rPr lang="vi-VN" b="1" dirty="0">
                <a:latin typeface="Arial" panose="020B0604020202020204" pitchFamily="34" charset="0"/>
                <a:cs typeface="Arial" panose="020B0604020202020204" pitchFamily="34" charset="0"/>
              </a:rPr>
              <a:t>Tham khảo một số sản phẩm</a:t>
            </a:r>
          </a:p>
        </p:txBody>
      </p:sp>
      <p:pic>
        <p:nvPicPr>
          <p:cNvPr id="7" name="Picture 4">
            <a:extLst>
              <a:ext uri="{FF2B5EF4-FFF2-40B4-BE49-F238E27FC236}">
                <a16:creationId xmlns:a16="http://schemas.microsoft.com/office/drawing/2014/main" id="{F77B83E2-D36E-8CB7-E436-C2E3B3046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16" b="3216"/>
          <a:stretch/>
        </p:blipFill>
        <p:spPr bwMode="auto">
          <a:xfrm>
            <a:off x="9326172" y="3086100"/>
            <a:ext cx="8656981"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866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AA"/>
        </a:solidFill>
        <a:effectLst/>
      </p:bgPr>
    </p:bg>
    <p:spTree>
      <p:nvGrpSpPr>
        <p:cNvPr id="1" name=""/>
        <p:cNvGrpSpPr/>
        <p:nvPr/>
      </p:nvGrpSpPr>
      <p:grpSpPr>
        <a:xfrm>
          <a:off x="0" y="0"/>
          <a:ext cx="0" cy="0"/>
          <a:chOff x="0" y="0"/>
          <a:chExt cx="0" cy="0"/>
        </a:xfrm>
      </p:grpSpPr>
      <p:sp>
        <p:nvSpPr>
          <p:cNvPr id="3" name="Freeform 3"/>
          <p:cNvSpPr/>
          <p:nvPr/>
        </p:nvSpPr>
        <p:spPr>
          <a:xfrm flipH="1">
            <a:off x="990600" y="3176659"/>
            <a:ext cx="7772400" cy="5798128"/>
          </a:xfrm>
          <a:custGeom>
            <a:avLst/>
            <a:gdLst/>
            <a:ahLst/>
            <a:cxnLst/>
            <a:rect l="l" t="t" r="r" b="b"/>
            <a:pathLst>
              <a:path w="8446306" h="5989199">
                <a:moveTo>
                  <a:pt x="8446306" y="0"/>
                </a:moveTo>
                <a:lnTo>
                  <a:pt x="0" y="0"/>
                </a:lnTo>
                <a:lnTo>
                  <a:pt x="0" y="5989199"/>
                </a:lnTo>
                <a:lnTo>
                  <a:pt x="8446306" y="5989199"/>
                </a:lnTo>
                <a:lnTo>
                  <a:pt x="844630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itle 6">
            <a:extLst>
              <a:ext uri="{FF2B5EF4-FFF2-40B4-BE49-F238E27FC236}">
                <a16:creationId xmlns:a16="http://schemas.microsoft.com/office/drawing/2014/main" id="{ED9783FC-AE0B-B052-1E54-A4B7A9B7180A}"/>
              </a:ext>
            </a:extLst>
          </p:cNvPr>
          <p:cNvSpPr>
            <a:spLocks noGrp="1"/>
          </p:cNvSpPr>
          <p:nvPr>
            <p:ph type="title"/>
          </p:nvPr>
        </p:nvSpPr>
        <p:spPr>
          <a:xfrm>
            <a:off x="4114800" y="908925"/>
            <a:ext cx="10058400" cy="1143000"/>
          </a:xfrm>
        </p:spPr>
        <p:txBody>
          <a:bodyPr>
            <a:normAutofit/>
          </a:bodyPr>
          <a:lstStyle/>
          <a:p>
            <a:r>
              <a:rPr lang="vi-VN" sz="6000" b="1" dirty="0">
                <a:latin typeface="Arial" panose="020B0604020202020204" pitchFamily="34" charset="0"/>
                <a:cs typeface="Arial" panose="020B0604020202020204" pitchFamily="34" charset="0"/>
              </a:rPr>
              <a:t>HƯỚNG DẪN VỀ NHÀ</a:t>
            </a:r>
            <a:endParaRPr lang="vi-VN" sz="6000" dirty="0"/>
          </a:p>
        </p:txBody>
      </p:sp>
      <p:grpSp>
        <p:nvGrpSpPr>
          <p:cNvPr id="8" name="Group 7">
            <a:extLst>
              <a:ext uri="{FF2B5EF4-FFF2-40B4-BE49-F238E27FC236}">
                <a16:creationId xmlns:a16="http://schemas.microsoft.com/office/drawing/2014/main" id="{EEE486DE-38C8-F7A7-9871-32B16501828A}"/>
              </a:ext>
            </a:extLst>
          </p:cNvPr>
          <p:cNvGrpSpPr/>
          <p:nvPr/>
        </p:nvGrpSpPr>
        <p:grpSpPr>
          <a:xfrm>
            <a:off x="9492342" y="2737550"/>
            <a:ext cx="7119257" cy="2272730"/>
            <a:chOff x="1325347" y="2557549"/>
            <a:chExt cx="5667977" cy="1809426"/>
          </a:xfrm>
        </p:grpSpPr>
        <p:sp>
          <p:nvSpPr>
            <p:cNvPr id="9" name="Rectangle: Rounded Corners 8">
              <a:extLst>
                <a:ext uri="{FF2B5EF4-FFF2-40B4-BE49-F238E27FC236}">
                  <a16:creationId xmlns:a16="http://schemas.microsoft.com/office/drawing/2014/main" id="{A3FEFABE-04BC-8A65-B3A0-11A659D68772}"/>
                </a:ext>
              </a:extLst>
            </p:cNvPr>
            <p:cNvSpPr/>
            <p:nvPr/>
          </p:nvSpPr>
          <p:spPr>
            <a:xfrm>
              <a:off x="2838627" y="2557549"/>
              <a:ext cx="4154697" cy="1809426"/>
            </a:xfrm>
            <a:prstGeom prst="roundRect">
              <a:avLst/>
            </a:prstGeom>
            <a:solidFill>
              <a:schemeClr val="bg1"/>
            </a:solidFill>
            <a:ln>
              <a:solidFill>
                <a:srgbClr val="5CE1E6"/>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Ôn lại các kiến thức </a:t>
              </a:r>
            </a:p>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đã học ở Bài 3.</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0" name="Freeform 7">
              <a:extLst>
                <a:ext uri="{FF2B5EF4-FFF2-40B4-BE49-F238E27FC236}">
                  <a16:creationId xmlns:a16="http://schemas.microsoft.com/office/drawing/2014/main" id="{0D37275A-4EB6-E40F-B97C-F125AAE6B643}"/>
                </a:ext>
              </a:extLst>
            </p:cNvPr>
            <p:cNvSpPr/>
            <p:nvPr/>
          </p:nvSpPr>
          <p:spPr>
            <a:xfrm>
              <a:off x="1325347" y="2713713"/>
              <a:ext cx="1346886" cy="149709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0">
            <a:extLst>
              <a:ext uri="{FF2B5EF4-FFF2-40B4-BE49-F238E27FC236}">
                <a16:creationId xmlns:a16="http://schemas.microsoft.com/office/drawing/2014/main" id="{CE2CEF33-5FA5-ACCE-FC92-850E04B8A6C2}"/>
              </a:ext>
            </a:extLst>
          </p:cNvPr>
          <p:cNvGrpSpPr/>
          <p:nvPr/>
        </p:nvGrpSpPr>
        <p:grpSpPr>
          <a:xfrm>
            <a:off x="9492343" y="5576131"/>
            <a:ext cx="7119256" cy="3962400"/>
            <a:chOff x="1429200" y="2557548"/>
            <a:chExt cx="5278998" cy="3027664"/>
          </a:xfrm>
        </p:grpSpPr>
        <p:sp>
          <p:nvSpPr>
            <p:cNvPr id="12" name="Rectangle: Rounded Corners 11">
              <a:extLst>
                <a:ext uri="{FF2B5EF4-FFF2-40B4-BE49-F238E27FC236}">
                  <a16:creationId xmlns:a16="http://schemas.microsoft.com/office/drawing/2014/main" id="{5BD1A68C-55F3-B25D-BB98-DF26BA60FFB4}"/>
                </a:ext>
              </a:extLst>
            </p:cNvPr>
            <p:cNvSpPr/>
            <p:nvPr/>
          </p:nvSpPr>
          <p:spPr>
            <a:xfrm>
              <a:off x="2838626" y="2557548"/>
              <a:ext cx="3869572" cy="3027664"/>
            </a:xfrm>
            <a:prstGeom prst="roundRect">
              <a:avLst/>
            </a:prstGeom>
            <a:solidFill>
              <a:schemeClr val="bg1"/>
            </a:solidFill>
            <a:ln>
              <a:solidFill>
                <a:srgbClr val="5CE1E6"/>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Đọc và chuẩn bị trước </a:t>
              </a:r>
              <a:r>
                <a:rPr lang="vi-VN" sz="4000" b="1" i="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Bài 1 (chủ đề B): Tìm thông tin trên website.</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3" name="Freeform 7">
              <a:extLst>
                <a:ext uri="{FF2B5EF4-FFF2-40B4-BE49-F238E27FC236}">
                  <a16:creationId xmlns:a16="http://schemas.microsoft.com/office/drawing/2014/main" id="{235E2DA3-E0D6-CCBD-4D9C-23D1F4B47F4B}"/>
                </a:ext>
              </a:extLst>
            </p:cNvPr>
            <p:cNvSpPr/>
            <p:nvPr/>
          </p:nvSpPr>
          <p:spPr>
            <a:xfrm>
              <a:off x="1429200" y="3322831"/>
              <a:ext cx="1346886" cy="149709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41760" y="0"/>
            <a:ext cx="19514220" cy="3279797"/>
          </a:xfrm>
          <a:custGeom>
            <a:avLst/>
            <a:gdLst/>
            <a:ahLst/>
            <a:cxnLst/>
            <a:rect l="l" t="t" r="r" b="b"/>
            <a:pathLst>
              <a:path w="5721099" h="1288936">
                <a:moveTo>
                  <a:pt x="0" y="0"/>
                </a:moveTo>
                <a:lnTo>
                  <a:pt x="5721099" y="0"/>
                </a:lnTo>
                <a:lnTo>
                  <a:pt x="5721099" y="1288936"/>
                </a:lnTo>
                <a:lnTo>
                  <a:pt x="0" y="1288936"/>
                </a:lnTo>
                <a:close/>
              </a:path>
            </a:pathLst>
          </a:custGeom>
          <a:solidFill>
            <a:srgbClr val="FEB3EB"/>
          </a:solidFill>
        </p:spPr>
      </p:sp>
      <p:sp>
        <p:nvSpPr>
          <p:cNvPr id="25" name="Freeform 25"/>
          <p:cNvSpPr/>
          <p:nvPr/>
        </p:nvSpPr>
        <p:spPr>
          <a:xfrm>
            <a:off x="838200" y="444715"/>
            <a:ext cx="4971128" cy="2747678"/>
          </a:xfrm>
          <a:custGeom>
            <a:avLst/>
            <a:gdLst/>
            <a:ahLst/>
            <a:cxnLst/>
            <a:rect l="l" t="t" r="r" b="b"/>
            <a:pathLst>
              <a:path w="6698948" h="3702691">
                <a:moveTo>
                  <a:pt x="0" y="0"/>
                </a:moveTo>
                <a:lnTo>
                  <a:pt x="6698947" y="0"/>
                </a:lnTo>
                <a:lnTo>
                  <a:pt x="6698947" y="3702691"/>
                </a:lnTo>
                <a:lnTo>
                  <a:pt x="0" y="3702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itle 25">
            <a:extLst>
              <a:ext uri="{FF2B5EF4-FFF2-40B4-BE49-F238E27FC236}">
                <a16:creationId xmlns:a16="http://schemas.microsoft.com/office/drawing/2014/main" id="{E69697DB-B765-D2F5-64E8-3CE248DD775C}"/>
              </a:ext>
            </a:extLst>
          </p:cNvPr>
          <p:cNvSpPr>
            <a:spLocks noGrp="1"/>
          </p:cNvSpPr>
          <p:nvPr>
            <p:ph type="title"/>
          </p:nvPr>
        </p:nvSpPr>
        <p:spPr>
          <a:xfrm>
            <a:off x="9315350" y="1247054"/>
            <a:ext cx="7521418" cy="1143000"/>
          </a:xfrm>
        </p:spPr>
        <p:txBody>
          <a:bodyPr>
            <a:normAutofit/>
          </a:bodyPr>
          <a:lstStyle/>
          <a:p>
            <a:pPr algn="r"/>
            <a:r>
              <a:rPr lang="vi-VN" sz="6000" b="1" dirty="0">
                <a:latin typeface="Arial" panose="020B0604020202020204" pitchFamily="34" charset="0"/>
                <a:cs typeface="Arial" panose="020B0604020202020204" pitchFamily="34" charset="0"/>
              </a:rPr>
              <a:t>KHỞI ĐỘNG</a:t>
            </a:r>
          </a:p>
        </p:txBody>
      </p:sp>
      <p:grpSp>
        <p:nvGrpSpPr>
          <p:cNvPr id="2" name="Group 1">
            <a:extLst>
              <a:ext uri="{FF2B5EF4-FFF2-40B4-BE49-F238E27FC236}">
                <a16:creationId xmlns:a16="http://schemas.microsoft.com/office/drawing/2014/main" id="{47006856-472A-ACEB-5DA5-49B190CE51B8}"/>
              </a:ext>
            </a:extLst>
          </p:cNvPr>
          <p:cNvGrpSpPr/>
          <p:nvPr/>
        </p:nvGrpSpPr>
        <p:grpSpPr>
          <a:xfrm>
            <a:off x="971601" y="4083850"/>
            <a:ext cx="16344798" cy="2080579"/>
            <a:chOff x="1676400" y="3182086"/>
            <a:chExt cx="16344798" cy="2080579"/>
          </a:xfrm>
        </p:grpSpPr>
        <p:sp>
          <p:nvSpPr>
            <p:cNvPr id="3" name="Rectangle 2">
              <a:extLst>
                <a:ext uri="{FF2B5EF4-FFF2-40B4-BE49-F238E27FC236}">
                  <a16:creationId xmlns:a16="http://schemas.microsoft.com/office/drawing/2014/main" id="{818F1F08-E385-43E7-0D0D-DED8FAE8E477}"/>
                </a:ext>
              </a:extLst>
            </p:cNvPr>
            <p:cNvSpPr/>
            <p:nvPr/>
          </p:nvSpPr>
          <p:spPr>
            <a:xfrm>
              <a:off x="1676400" y="3182086"/>
              <a:ext cx="16344798" cy="2080579"/>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4" name="Picture 10" descr="Best apps to edit Microsoft Office Documents (Word, Excel, Powerpoint)">
              <a:extLst>
                <a:ext uri="{FF2B5EF4-FFF2-40B4-BE49-F238E27FC236}">
                  <a16:creationId xmlns:a16="http://schemas.microsoft.com/office/drawing/2014/main" id="{A9B5BE8A-88D5-6558-2B7D-0072C9178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8" t="2591" r="69128" b="4145"/>
            <a:stretch/>
          </p:blipFill>
          <p:spPr bwMode="auto">
            <a:xfrm>
              <a:off x="2063646" y="3307975"/>
              <a:ext cx="1828800" cy="18288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F0165B-C7D1-0C43-FF64-81D170825ECD}"/>
                </a:ext>
              </a:extLst>
            </p:cNvPr>
            <p:cNvSpPr txBox="1"/>
            <p:nvPr/>
          </p:nvSpPr>
          <p:spPr>
            <a:xfrm>
              <a:off x="4279690" y="3242119"/>
              <a:ext cx="13474909" cy="1960514"/>
            </a:xfrm>
            <a:prstGeom prst="rect">
              <a:avLst/>
            </a:prstGeom>
            <a:noFill/>
          </p:spPr>
          <p:txBody>
            <a:bodyPr wrap="square" bIns="180000" anchor="ctr">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Em muốn trình bày văn bản đẹp hơn bằng cách chèn thêm nhiều hình ảnh minh hoạ.</a:t>
              </a:r>
              <a:endParaRPr lang="vi-VN" sz="4000" dirty="0">
                <a:effectLst/>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8934BFC7-4B5E-7B2F-1DB4-0F2A6F5E8B5C}"/>
              </a:ext>
            </a:extLst>
          </p:cNvPr>
          <p:cNvGrpSpPr/>
          <p:nvPr/>
        </p:nvGrpSpPr>
        <p:grpSpPr>
          <a:xfrm>
            <a:off x="1009801" y="7110737"/>
            <a:ext cx="16344799" cy="2080579"/>
            <a:chOff x="1676399" y="3182086"/>
            <a:chExt cx="16344799" cy="2080579"/>
          </a:xfrm>
        </p:grpSpPr>
        <p:sp>
          <p:nvSpPr>
            <p:cNvPr id="11" name="Rectangle 10">
              <a:extLst>
                <a:ext uri="{FF2B5EF4-FFF2-40B4-BE49-F238E27FC236}">
                  <a16:creationId xmlns:a16="http://schemas.microsoft.com/office/drawing/2014/main" id="{45FE2D35-9BCF-8942-33AF-9AAA67CA059F}"/>
                </a:ext>
              </a:extLst>
            </p:cNvPr>
            <p:cNvSpPr/>
            <p:nvPr/>
          </p:nvSpPr>
          <p:spPr>
            <a:xfrm>
              <a:off x="1676399" y="3182086"/>
              <a:ext cx="16344799" cy="2080579"/>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13" name="Picture 10" descr="Best apps to edit Microsoft Office Documents (Word, Excel, Powerpoint)">
              <a:extLst>
                <a:ext uri="{FF2B5EF4-FFF2-40B4-BE49-F238E27FC236}">
                  <a16:creationId xmlns:a16="http://schemas.microsoft.com/office/drawing/2014/main" id="{82DB54EB-EBC2-29F6-178F-75CCDDCF79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99" t="3378" r="1057" b="3359"/>
            <a:stretch/>
          </p:blipFill>
          <p:spPr bwMode="auto">
            <a:xfrm>
              <a:off x="2063646" y="3307975"/>
              <a:ext cx="1828800" cy="18288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B3A5E0-9F5F-C1AB-7E8D-18B772431F28}"/>
                </a:ext>
              </a:extLst>
            </p:cNvPr>
            <p:cNvSpPr txBox="1"/>
            <p:nvPr/>
          </p:nvSpPr>
          <p:spPr>
            <a:xfrm>
              <a:off x="4279691" y="3242120"/>
              <a:ext cx="13436708" cy="1960514"/>
            </a:xfrm>
            <a:prstGeom prst="rect">
              <a:avLst/>
            </a:prstGeom>
            <a:noFill/>
          </p:spPr>
          <p:txBody>
            <a:bodyPr wrap="square" bIns="180000" anchor="ctr">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Em muốn tạo bài trình chiếu sinh động, hấp dẫn hơn bằng cách chèn thêm video và sử dụng hiệu ứng chuyển trang.</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07596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43659">
            <a:off x="-4519710" y="6691162"/>
            <a:ext cx="24010312" cy="6645342"/>
            <a:chOff x="0" y="0"/>
            <a:chExt cx="12437170" cy="3442240"/>
          </a:xfrm>
        </p:grpSpPr>
        <p:sp>
          <p:nvSpPr>
            <p:cNvPr id="3" name="Freeform 3"/>
            <p:cNvSpPr/>
            <p:nvPr/>
          </p:nvSpPr>
          <p:spPr>
            <a:xfrm>
              <a:off x="0" y="0"/>
              <a:ext cx="12437170" cy="3442240"/>
            </a:xfrm>
            <a:custGeom>
              <a:avLst/>
              <a:gdLst/>
              <a:ahLst/>
              <a:cxnLst/>
              <a:rect l="l" t="t" r="r" b="b"/>
              <a:pathLst>
                <a:path w="12437170" h="3442240">
                  <a:moveTo>
                    <a:pt x="0" y="0"/>
                  </a:moveTo>
                  <a:lnTo>
                    <a:pt x="12437170" y="0"/>
                  </a:lnTo>
                  <a:lnTo>
                    <a:pt x="12437170" y="3442240"/>
                  </a:lnTo>
                  <a:lnTo>
                    <a:pt x="0" y="3442240"/>
                  </a:lnTo>
                  <a:close/>
                </a:path>
              </a:pathLst>
            </a:custGeom>
            <a:solidFill>
              <a:srgbClr val="FFFFAA"/>
            </a:solidFill>
          </p:spPr>
        </p:sp>
      </p:grpSp>
      <p:sp>
        <p:nvSpPr>
          <p:cNvPr id="10" name="Freeform 10"/>
          <p:cNvSpPr/>
          <p:nvPr/>
        </p:nvSpPr>
        <p:spPr>
          <a:xfrm>
            <a:off x="1028700" y="1112537"/>
            <a:ext cx="7255734" cy="8061926"/>
          </a:xfrm>
          <a:custGeom>
            <a:avLst/>
            <a:gdLst/>
            <a:ahLst/>
            <a:cxnLst/>
            <a:rect l="l" t="t" r="r" b="b"/>
            <a:pathLst>
              <a:path w="7255734" h="8061926">
                <a:moveTo>
                  <a:pt x="0" y="0"/>
                </a:moveTo>
                <a:lnTo>
                  <a:pt x="7255734" y="0"/>
                </a:lnTo>
                <a:lnTo>
                  <a:pt x="7255734" y="8061926"/>
                </a:lnTo>
                <a:lnTo>
                  <a:pt x="0" y="80619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itle 10">
            <a:extLst>
              <a:ext uri="{FF2B5EF4-FFF2-40B4-BE49-F238E27FC236}">
                <a16:creationId xmlns:a16="http://schemas.microsoft.com/office/drawing/2014/main" id="{E1EF7951-0A87-A84A-1CD3-6900AA9C605E}"/>
              </a:ext>
            </a:extLst>
          </p:cNvPr>
          <p:cNvSpPr>
            <a:spLocks noGrp="1"/>
          </p:cNvSpPr>
          <p:nvPr>
            <p:ph type="title"/>
          </p:nvPr>
        </p:nvSpPr>
        <p:spPr>
          <a:xfrm>
            <a:off x="8839200" y="1638300"/>
            <a:ext cx="8229600" cy="5302327"/>
          </a:xfrm>
        </p:spPr>
        <p:txBody>
          <a:bodyPr>
            <a:noAutofit/>
          </a:bodyPr>
          <a:lstStyle/>
          <a:p>
            <a:pPr algn="r">
              <a:lnSpc>
                <a:spcPct val="150000"/>
              </a:lnSpc>
            </a:pPr>
            <a:r>
              <a:rPr lang="vi-VN" sz="8000" b="1" dirty="0">
                <a:solidFill>
                  <a:srgbClr val="D13F1D"/>
                </a:solidFill>
                <a:latin typeface="Arial" panose="020B0604020202020204" pitchFamily="34" charset="0"/>
                <a:cs typeface="Arial" panose="020B0604020202020204" pitchFamily="34" charset="0"/>
              </a:rPr>
              <a:t>CẢM ƠN CÁC BẠN ĐÃ CHÚ Ý LẮNG NGHE!</a:t>
            </a:r>
            <a:endParaRPr lang="vi-VN" sz="8000" dirty="0">
              <a:solidFill>
                <a:srgbClr val="D13F1D"/>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9091045">
            <a:off x="-8319989" y="-3109243"/>
            <a:ext cx="21249208" cy="9671831"/>
          </a:xfrm>
          <a:custGeom>
            <a:avLst/>
            <a:gdLst/>
            <a:ahLst/>
            <a:cxnLst/>
            <a:rect l="l" t="t" r="r" b="b"/>
            <a:pathLst>
              <a:path w="6229756" h="3154435">
                <a:moveTo>
                  <a:pt x="0" y="0"/>
                </a:moveTo>
                <a:lnTo>
                  <a:pt x="6229756" y="0"/>
                </a:lnTo>
                <a:lnTo>
                  <a:pt x="6229756" y="3154435"/>
                </a:lnTo>
                <a:lnTo>
                  <a:pt x="0" y="3154435"/>
                </a:lnTo>
                <a:close/>
              </a:path>
            </a:pathLst>
          </a:custGeom>
          <a:solidFill>
            <a:srgbClr val="FFFFAA"/>
          </a:solidFill>
        </p:spPr>
      </p:sp>
      <p:sp>
        <p:nvSpPr>
          <p:cNvPr id="8" name="Title 7">
            <a:extLst>
              <a:ext uri="{FF2B5EF4-FFF2-40B4-BE49-F238E27FC236}">
                <a16:creationId xmlns:a16="http://schemas.microsoft.com/office/drawing/2014/main" id="{62D945B1-21AD-FD50-7171-CFC183C25461}"/>
              </a:ext>
            </a:extLst>
          </p:cNvPr>
          <p:cNvSpPr>
            <a:spLocks noGrp="1"/>
          </p:cNvSpPr>
          <p:nvPr>
            <p:ph type="title"/>
          </p:nvPr>
        </p:nvSpPr>
        <p:spPr>
          <a:xfrm>
            <a:off x="7315200" y="1714500"/>
            <a:ext cx="10210800" cy="7315200"/>
          </a:xfrm>
        </p:spPr>
        <p:txBody>
          <a:bodyPr>
            <a:noAutofit/>
          </a:bodyPr>
          <a:lstStyle/>
          <a:p>
            <a:pPr algn="l">
              <a:lnSpc>
                <a:spcPct val="150000"/>
              </a:lnSpc>
            </a:pPr>
            <a:r>
              <a:rPr lang="vi-VN" sz="8000" b="1" dirty="0">
                <a:solidFill>
                  <a:srgbClr val="D13F1D"/>
                </a:solidFill>
                <a:latin typeface="Arial" panose="020B0604020202020204" pitchFamily="34" charset="0"/>
                <a:cs typeface="Arial" panose="020B0604020202020204" pitchFamily="34" charset="0"/>
              </a:rPr>
              <a:t>BÀI 3:</a:t>
            </a:r>
            <a:br>
              <a:rPr lang="vi-VN" sz="8000" b="1" dirty="0">
                <a:solidFill>
                  <a:srgbClr val="D13F1D"/>
                </a:solidFill>
                <a:latin typeface="Arial" panose="020B0604020202020204" pitchFamily="34" charset="0"/>
                <a:cs typeface="Arial" panose="020B0604020202020204" pitchFamily="34" charset="0"/>
              </a:rPr>
            </a:br>
            <a:r>
              <a:rPr lang="vi-VN" sz="8000" b="1" dirty="0">
                <a:solidFill>
                  <a:srgbClr val="D13F1D"/>
                </a:solidFill>
                <a:latin typeface="Arial" panose="020B0604020202020204" pitchFamily="34" charset="0"/>
                <a:cs typeface="Arial" panose="020B0604020202020204" pitchFamily="34" charset="0"/>
              </a:rPr>
              <a:t>LỢI ÍCH CỦA VIỆC SỬ DỤNG MÁY TÍNH THÀNH THẠO</a:t>
            </a:r>
            <a:endParaRPr lang="vi-VN" sz="8000" dirty="0">
              <a:solidFill>
                <a:srgbClr val="D13F1D"/>
              </a:solidFill>
            </a:endParaRPr>
          </a:p>
        </p:txBody>
      </p:sp>
      <p:sp>
        <p:nvSpPr>
          <p:cNvPr id="2" name="Freeform 10">
            <a:extLst>
              <a:ext uri="{FF2B5EF4-FFF2-40B4-BE49-F238E27FC236}">
                <a16:creationId xmlns:a16="http://schemas.microsoft.com/office/drawing/2014/main" id="{17F4354C-764A-18C5-5437-81430DB5A66F}"/>
              </a:ext>
            </a:extLst>
          </p:cNvPr>
          <p:cNvSpPr/>
          <p:nvPr/>
        </p:nvSpPr>
        <p:spPr>
          <a:xfrm flipH="1">
            <a:off x="762000" y="2933700"/>
            <a:ext cx="6135115" cy="5867400"/>
          </a:xfrm>
          <a:custGeom>
            <a:avLst/>
            <a:gdLst/>
            <a:ahLst/>
            <a:cxnLst/>
            <a:rect l="l" t="t" r="r" b="b"/>
            <a:pathLst>
              <a:path w="4877910" h="4665055">
                <a:moveTo>
                  <a:pt x="4877910" y="0"/>
                </a:moveTo>
                <a:lnTo>
                  <a:pt x="0" y="0"/>
                </a:lnTo>
                <a:lnTo>
                  <a:pt x="0" y="4665055"/>
                </a:lnTo>
                <a:lnTo>
                  <a:pt x="4877910" y="4665055"/>
                </a:lnTo>
                <a:lnTo>
                  <a:pt x="487791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918341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41760" y="-366266"/>
            <a:ext cx="19514220" cy="3279797"/>
          </a:xfrm>
          <a:custGeom>
            <a:avLst/>
            <a:gdLst/>
            <a:ahLst/>
            <a:cxnLst/>
            <a:rect l="l" t="t" r="r" b="b"/>
            <a:pathLst>
              <a:path w="5721099" h="1288936">
                <a:moveTo>
                  <a:pt x="0" y="0"/>
                </a:moveTo>
                <a:lnTo>
                  <a:pt x="5721099" y="0"/>
                </a:lnTo>
                <a:lnTo>
                  <a:pt x="5721099" y="1288936"/>
                </a:lnTo>
                <a:lnTo>
                  <a:pt x="0" y="1288936"/>
                </a:lnTo>
                <a:close/>
              </a:path>
            </a:pathLst>
          </a:custGeom>
          <a:solidFill>
            <a:srgbClr val="FEB3EB"/>
          </a:solidFill>
        </p:spPr>
      </p:sp>
      <p:sp>
        <p:nvSpPr>
          <p:cNvPr id="25" name="Freeform 25"/>
          <p:cNvSpPr/>
          <p:nvPr/>
        </p:nvSpPr>
        <p:spPr>
          <a:xfrm>
            <a:off x="838200" y="165853"/>
            <a:ext cx="4971128" cy="2747678"/>
          </a:xfrm>
          <a:custGeom>
            <a:avLst/>
            <a:gdLst/>
            <a:ahLst/>
            <a:cxnLst/>
            <a:rect l="l" t="t" r="r" b="b"/>
            <a:pathLst>
              <a:path w="6698948" h="3702691">
                <a:moveTo>
                  <a:pt x="0" y="0"/>
                </a:moveTo>
                <a:lnTo>
                  <a:pt x="6698947" y="0"/>
                </a:lnTo>
                <a:lnTo>
                  <a:pt x="6698947" y="3702691"/>
                </a:lnTo>
                <a:lnTo>
                  <a:pt x="0" y="3702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itle 25">
            <a:extLst>
              <a:ext uri="{FF2B5EF4-FFF2-40B4-BE49-F238E27FC236}">
                <a16:creationId xmlns:a16="http://schemas.microsoft.com/office/drawing/2014/main" id="{E69697DB-B765-D2F5-64E8-3CE248DD775C}"/>
              </a:ext>
            </a:extLst>
          </p:cNvPr>
          <p:cNvSpPr>
            <a:spLocks noGrp="1"/>
          </p:cNvSpPr>
          <p:nvPr>
            <p:ph type="title"/>
          </p:nvPr>
        </p:nvSpPr>
        <p:spPr>
          <a:xfrm>
            <a:off x="8610600" y="968192"/>
            <a:ext cx="8226168" cy="1143000"/>
          </a:xfrm>
        </p:spPr>
        <p:txBody>
          <a:bodyPr>
            <a:normAutofit/>
          </a:bodyPr>
          <a:lstStyle/>
          <a:p>
            <a:pPr algn="r"/>
            <a:r>
              <a:rPr lang="vi-VN" sz="6000" b="1">
                <a:latin typeface="Arial" panose="020B0604020202020204" pitchFamily="34" charset="0"/>
                <a:cs typeface="Arial" panose="020B0604020202020204" pitchFamily="34" charset="0"/>
              </a:rPr>
              <a:t>NỘI DUNG BÀI HỌC</a:t>
            </a:r>
            <a:endParaRPr lang="vi-VN" sz="60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F483644-5A97-CF05-14A2-BF2E9DD73D9E}"/>
              </a:ext>
            </a:extLst>
          </p:cNvPr>
          <p:cNvGrpSpPr/>
          <p:nvPr/>
        </p:nvGrpSpPr>
        <p:grpSpPr>
          <a:xfrm>
            <a:off x="838199" y="3614479"/>
            <a:ext cx="7577139" cy="3257400"/>
            <a:chOff x="2666999" y="3375651"/>
            <a:chExt cx="7577139" cy="3257400"/>
          </a:xfrm>
        </p:grpSpPr>
        <p:sp>
          <p:nvSpPr>
            <p:cNvPr id="3" name="Rectangle 2">
              <a:extLst>
                <a:ext uri="{FF2B5EF4-FFF2-40B4-BE49-F238E27FC236}">
                  <a16:creationId xmlns:a16="http://schemas.microsoft.com/office/drawing/2014/main" id="{DB7065B6-B5F6-E832-E84B-D086E788738B}"/>
                </a:ext>
              </a:extLst>
            </p:cNvPr>
            <p:cNvSpPr/>
            <p:nvPr/>
          </p:nvSpPr>
          <p:spPr>
            <a:xfrm>
              <a:off x="2666999" y="3831860"/>
              <a:ext cx="7577139" cy="2801191"/>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Phần mềm soạn thảo văn bản giúp em tạo được văn bản đẹp</a:t>
              </a:r>
              <a:endParaRPr lang="vi-VN" sz="4000" dirty="0">
                <a:effectLst/>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5677956B-DEE2-C5B7-458F-961A436C717B}"/>
                </a:ext>
              </a:extLst>
            </p:cNvPr>
            <p:cNvSpPr/>
            <p:nvPr/>
          </p:nvSpPr>
          <p:spPr>
            <a:xfrm>
              <a:off x="3098357" y="3375651"/>
              <a:ext cx="1457325" cy="951563"/>
            </a:xfrm>
            <a:prstGeom prst="homePlate">
              <a:avLst>
                <a:gd name="adj" fmla="val 3264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800" b="1" dirty="0">
                  <a:solidFill>
                    <a:schemeClr val="tx1">
                      <a:lumMod val="95000"/>
                      <a:lumOff val="5000"/>
                    </a:schemeClr>
                  </a:solidFill>
                  <a:latin typeface="Arial" panose="020B0604020202020204" pitchFamily="34" charset="0"/>
                  <a:cs typeface="Arial" panose="020B0604020202020204" pitchFamily="34" charset="0"/>
                </a:rPr>
                <a:t>01</a:t>
              </a:r>
            </a:p>
          </p:txBody>
        </p:sp>
      </p:grpSp>
      <p:grpSp>
        <p:nvGrpSpPr>
          <p:cNvPr id="5" name="Group 4">
            <a:extLst>
              <a:ext uri="{FF2B5EF4-FFF2-40B4-BE49-F238E27FC236}">
                <a16:creationId xmlns:a16="http://schemas.microsoft.com/office/drawing/2014/main" id="{CD831708-1B31-4890-1E91-C97659AD752C}"/>
              </a:ext>
            </a:extLst>
          </p:cNvPr>
          <p:cNvGrpSpPr/>
          <p:nvPr/>
        </p:nvGrpSpPr>
        <p:grpSpPr>
          <a:xfrm>
            <a:off x="9298144" y="3614479"/>
            <a:ext cx="7958137" cy="3257400"/>
            <a:chOff x="2666999" y="3370444"/>
            <a:chExt cx="7958137" cy="3257400"/>
          </a:xfrm>
        </p:grpSpPr>
        <p:sp>
          <p:nvSpPr>
            <p:cNvPr id="6" name="Rectangle 5">
              <a:extLst>
                <a:ext uri="{FF2B5EF4-FFF2-40B4-BE49-F238E27FC236}">
                  <a16:creationId xmlns:a16="http://schemas.microsoft.com/office/drawing/2014/main" id="{7A1D246A-2A13-C54F-B1F3-C48A6CAAADBF}"/>
                </a:ext>
              </a:extLst>
            </p:cNvPr>
            <p:cNvSpPr/>
            <p:nvPr/>
          </p:nvSpPr>
          <p:spPr>
            <a:xfrm>
              <a:off x="2666999" y="3831860"/>
              <a:ext cx="7958137" cy="2795984"/>
            </a:xfrm>
            <a:prstGeom prst="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Sử dụng được nhiều phần mềm </a:t>
              </a:r>
            </a:p>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sẽ tạo được nhiều loại sản phẩm</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B2E89B66-AD9D-680A-B2D4-1E7A789FF497}"/>
                </a:ext>
              </a:extLst>
            </p:cNvPr>
            <p:cNvSpPr/>
            <p:nvPr/>
          </p:nvSpPr>
          <p:spPr>
            <a:xfrm>
              <a:off x="3073841" y="3370444"/>
              <a:ext cx="1457325" cy="951563"/>
            </a:xfrm>
            <a:prstGeom prst="homePlate">
              <a:avLst>
                <a:gd name="adj" fmla="val 3264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800" b="1" dirty="0">
                  <a:solidFill>
                    <a:schemeClr val="tx1">
                      <a:lumMod val="95000"/>
                      <a:lumOff val="5000"/>
                    </a:schemeClr>
                  </a:solidFill>
                  <a:latin typeface="Arial" panose="020B0604020202020204" pitchFamily="34" charset="0"/>
                  <a:cs typeface="Arial" panose="020B0604020202020204" pitchFamily="34" charset="0"/>
                </a:rPr>
                <a:t>02</a:t>
              </a:r>
            </a:p>
          </p:txBody>
        </p:sp>
      </p:grpSp>
      <p:sp>
        <p:nvSpPr>
          <p:cNvPr id="8" name="Freeform 35">
            <a:extLst>
              <a:ext uri="{FF2B5EF4-FFF2-40B4-BE49-F238E27FC236}">
                <a16:creationId xmlns:a16="http://schemas.microsoft.com/office/drawing/2014/main" id="{3DAE3038-D7AE-5CEC-64C6-3BDACAEAE871}"/>
              </a:ext>
            </a:extLst>
          </p:cNvPr>
          <p:cNvSpPr/>
          <p:nvPr/>
        </p:nvSpPr>
        <p:spPr>
          <a:xfrm>
            <a:off x="5729955" y="7539322"/>
            <a:ext cx="6681274" cy="2747678"/>
          </a:xfrm>
          <a:custGeom>
            <a:avLst/>
            <a:gdLst/>
            <a:ahLst/>
            <a:cxnLst/>
            <a:rect l="l" t="t" r="r" b="b"/>
            <a:pathLst>
              <a:path w="2152553" h="885238">
                <a:moveTo>
                  <a:pt x="0" y="0"/>
                </a:moveTo>
                <a:lnTo>
                  <a:pt x="2152553" y="0"/>
                </a:lnTo>
                <a:lnTo>
                  <a:pt x="2152553" y="885237"/>
                </a:lnTo>
                <a:lnTo>
                  <a:pt x="0" y="885237"/>
                </a:lnTo>
                <a:lnTo>
                  <a:pt x="0" y="0"/>
                </a:lnTo>
                <a:close/>
              </a:path>
            </a:pathLst>
          </a:custGeom>
          <a:blipFill>
            <a:blip r:embed="rId4"/>
            <a:stretch>
              <a:fillRect/>
            </a:stretch>
          </a:blipFill>
        </p:spPr>
      </p:sp>
    </p:spTree>
    <p:extLst>
      <p:ext uri="{BB962C8B-B14F-4D97-AF65-F5344CB8AC3E}">
        <p14:creationId xmlns:p14="http://schemas.microsoft.com/office/powerpoint/2010/main" val="17036459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Freeform 2"/>
          <p:cNvSpPr/>
          <p:nvPr/>
        </p:nvSpPr>
        <p:spPr>
          <a:xfrm>
            <a:off x="5562600" y="5143500"/>
            <a:ext cx="11747466" cy="4528114"/>
          </a:xfrm>
          <a:custGeom>
            <a:avLst/>
            <a:gdLst/>
            <a:ahLst/>
            <a:cxnLst/>
            <a:rect l="l" t="t" r="r" b="b"/>
            <a:pathLst>
              <a:path w="11747466" h="4528114">
                <a:moveTo>
                  <a:pt x="0" y="0"/>
                </a:moveTo>
                <a:lnTo>
                  <a:pt x="11747466" y="0"/>
                </a:lnTo>
                <a:lnTo>
                  <a:pt x="11747466" y="4528114"/>
                </a:lnTo>
                <a:lnTo>
                  <a:pt x="0" y="4528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itle 6">
            <a:extLst>
              <a:ext uri="{FF2B5EF4-FFF2-40B4-BE49-F238E27FC236}">
                <a16:creationId xmlns:a16="http://schemas.microsoft.com/office/drawing/2014/main" id="{01E1A389-D634-FA42-FE63-1E9AD89B475B}"/>
              </a:ext>
            </a:extLst>
          </p:cNvPr>
          <p:cNvSpPr>
            <a:spLocks noGrp="1"/>
          </p:cNvSpPr>
          <p:nvPr>
            <p:ph type="title"/>
          </p:nvPr>
        </p:nvSpPr>
        <p:spPr>
          <a:xfrm>
            <a:off x="1524000" y="723900"/>
            <a:ext cx="15240000" cy="3738051"/>
          </a:xfrm>
        </p:spPr>
        <p:txBody>
          <a:bodyPr>
            <a:noAutofit/>
          </a:bodyPr>
          <a:lstStyle/>
          <a:p>
            <a:pPr>
              <a:lnSpc>
                <a:spcPct val="150000"/>
              </a:lnSpc>
            </a:pPr>
            <a:r>
              <a:rPr lang="vi-VN" sz="6600" b="1" dirty="0">
                <a:effectLst/>
                <a:latin typeface="Arial" panose="020B0604020202020204" pitchFamily="34" charset="0"/>
                <a:ea typeface="Calibri" panose="020F0502020204030204" pitchFamily="34" charset="0"/>
                <a:cs typeface="Arial" panose="020B0604020202020204" pitchFamily="34" charset="0"/>
              </a:rPr>
              <a:t>PHẦN MỀM SOẠN THẢO VĂN BẢN GIÚP EM TẠO ĐƯỢC VĂN BẢN ĐẸP</a:t>
            </a:r>
            <a:endParaRPr lang="vi-VN" sz="6600" b="1" dirty="0"/>
          </a:p>
        </p:txBody>
      </p:sp>
      <p:grpSp>
        <p:nvGrpSpPr>
          <p:cNvPr id="15" name="Group 14">
            <a:extLst>
              <a:ext uri="{FF2B5EF4-FFF2-40B4-BE49-F238E27FC236}">
                <a16:creationId xmlns:a16="http://schemas.microsoft.com/office/drawing/2014/main" id="{C1913CC9-1BEA-B375-05B6-7B7C1BFBBFE8}"/>
              </a:ext>
            </a:extLst>
          </p:cNvPr>
          <p:cNvGrpSpPr/>
          <p:nvPr/>
        </p:nvGrpSpPr>
        <p:grpSpPr>
          <a:xfrm>
            <a:off x="1143000" y="5133570"/>
            <a:ext cx="4038600" cy="5169407"/>
            <a:chOff x="1295400" y="5160524"/>
            <a:chExt cx="3877944" cy="4963767"/>
          </a:xfrm>
        </p:grpSpPr>
        <p:sp>
          <p:nvSpPr>
            <p:cNvPr id="14" name="Freeform 22">
              <a:extLst>
                <a:ext uri="{FF2B5EF4-FFF2-40B4-BE49-F238E27FC236}">
                  <a16:creationId xmlns:a16="http://schemas.microsoft.com/office/drawing/2014/main" id="{5CE7D77A-1C79-2A7D-6BA1-9BAAFFB37C67}"/>
                </a:ext>
              </a:extLst>
            </p:cNvPr>
            <p:cNvSpPr/>
            <p:nvPr/>
          </p:nvSpPr>
          <p:spPr>
            <a:xfrm>
              <a:off x="1295400" y="5160524"/>
              <a:ext cx="3877944" cy="4963767"/>
            </a:xfrm>
            <a:custGeom>
              <a:avLst/>
              <a:gdLst/>
              <a:ahLst/>
              <a:cxnLst/>
              <a:rect l="l" t="t" r="r" b="b"/>
              <a:pathLst>
                <a:path w="1176666" h="1506132">
                  <a:moveTo>
                    <a:pt x="0" y="0"/>
                  </a:moveTo>
                  <a:lnTo>
                    <a:pt x="1176666" y="0"/>
                  </a:lnTo>
                  <a:lnTo>
                    <a:pt x="1176666" y="1506132"/>
                  </a:lnTo>
                  <a:lnTo>
                    <a:pt x="0" y="1506132"/>
                  </a:lnTo>
                  <a:lnTo>
                    <a:pt x="0" y="0"/>
                  </a:lnTo>
                  <a:close/>
                </a:path>
              </a:pathLst>
            </a:custGeom>
            <a:blipFill>
              <a:blip r:embed="rId4"/>
              <a:stretch>
                <a:fillRect/>
              </a:stretch>
            </a:blipFill>
          </p:spPr>
        </p:sp>
        <p:sp>
          <p:nvSpPr>
            <p:cNvPr id="12" name="TextBox 11">
              <a:extLst>
                <a:ext uri="{FF2B5EF4-FFF2-40B4-BE49-F238E27FC236}">
                  <a16:creationId xmlns:a16="http://schemas.microsoft.com/office/drawing/2014/main" id="{9C4B1115-77B9-8B3A-D3F7-CC5EBD2656B0}"/>
                </a:ext>
              </a:extLst>
            </p:cNvPr>
            <p:cNvSpPr txBox="1"/>
            <p:nvPr/>
          </p:nvSpPr>
          <p:spPr>
            <a:xfrm rot="21438644">
              <a:off x="3427839" y="5562742"/>
              <a:ext cx="1621816" cy="1055276"/>
            </a:xfrm>
            <a:prstGeom prst="rect">
              <a:avLst/>
            </a:prstGeom>
            <a:noFill/>
          </p:spPr>
          <p:txBody>
            <a:bodyPr wrap="square" rtlCol="0" anchor="ctr">
              <a:spAutoFit/>
            </a:bodyPr>
            <a:lstStyle/>
            <a:p>
              <a:pPr algn="ctr"/>
              <a:r>
                <a:rPr lang="vi-VN" sz="7200" b="1">
                  <a:solidFill>
                    <a:srgbClr val="D13F1D"/>
                  </a:solidFill>
                  <a:latin typeface="Arial" panose="020B0604020202020204" pitchFamily="34" charset="0"/>
                  <a:cs typeface="Arial" panose="020B0604020202020204" pitchFamily="34" charset="0"/>
                </a:rPr>
                <a:t>01</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Quan sát hình 1 và 2 SGK tr. 10 và thực hiện yêu cầu</a:t>
            </a:r>
          </a:p>
        </p:txBody>
      </p:sp>
      <p:pic>
        <p:nvPicPr>
          <p:cNvPr id="11" name="Picture 4">
            <a:extLst>
              <a:ext uri="{FF2B5EF4-FFF2-40B4-BE49-F238E27FC236}">
                <a16:creationId xmlns:a16="http://schemas.microsoft.com/office/drawing/2014/main" id="{313AA866-7809-92AC-C798-223DAB4E08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95" t="3536" r="28095"/>
          <a:stretch/>
        </p:blipFill>
        <p:spPr bwMode="auto">
          <a:xfrm>
            <a:off x="1371600" y="2400300"/>
            <a:ext cx="6810545"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581C9F89-2117-A722-137F-41923B42A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06" t="3191" r="25306"/>
          <a:stretch/>
        </p:blipFill>
        <p:spPr bwMode="auto">
          <a:xfrm>
            <a:off x="9601200" y="2400300"/>
            <a:ext cx="7635073"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7504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Quan sát hình 1 và 2 SGK tr. 10 và thực hiện yêu cầu</a:t>
            </a:r>
          </a:p>
        </p:txBody>
      </p:sp>
      <p:grpSp>
        <p:nvGrpSpPr>
          <p:cNvPr id="2" name="Group 1">
            <a:extLst>
              <a:ext uri="{FF2B5EF4-FFF2-40B4-BE49-F238E27FC236}">
                <a16:creationId xmlns:a16="http://schemas.microsoft.com/office/drawing/2014/main" id="{48092151-3CFA-9FF1-872F-FB38619A7DD2}"/>
              </a:ext>
            </a:extLst>
          </p:cNvPr>
          <p:cNvGrpSpPr/>
          <p:nvPr/>
        </p:nvGrpSpPr>
        <p:grpSpPr>
          <a:xfrm>
            <a:off x="4397635" y="3543300"/>
            <a:ext cx="13411199" cy="6019800"/>
            <a:chOff x="1661874" y="2978971"/>
            <a:chExt cx="9944531" cy="4463737"/>
          </a:xfrm>
        </p:grpSpPr>
        <p:sp>
          <p:nvSpPr>
            <p:cNvPr id="3" name="Rectangle: Rounded Corners 2">
              <a:extLst>
                <a:ext uri="{FF2B5EF4-FFF2-40B4-BE49-F238E27FC236}">
                  <a16:creationId xmlns:a16="http://schemas.microsoft.com/office/drawing/2014/main" id="{B831BD36-8EFA-3AB2-7CB6-A2DCAB7AAB9B}"/>
                </a:ext>
              </a:extLst>
            </p:cNvPr>
            <p:cNvSpPr/>
            <p:nvPr/>
          </p:nvSpPr>
          <p:spPr>
            <a:xfrm>
              <a:off x="2133599" y="3360373"/>
              <a:ext cx="9472806" cy="4082335"/>
            </a:xfrm>
            <a:prstGeom prst="roundRect">
              <a:avLst>
                <a:gd name="adj" fmla="val 9655"/>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Để tạo được văn bản như ở Hình 1, em cần thực hiện những thao tác nào?</a:t>
              </a:r>
            </a:p>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có thể trình bày văn bản ở Hình 1 để đẹp hơn không?</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Theo em, văn bản ở Hình 2 được trình bày có đẹp hơn ở Hình 1 không? Vì sao?</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có muốn tạo được văn bản như ở Hình 2 không?</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84C46121-A44E-8295-896C-BFDACFEDA49F}"/>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Arrow: Pentagon 4">
            <a:extLst>
              <a:ext uri="{FF2B5EF4-FFF2-40B4-BE49-F238E27FC236}">
                <a16:creationId xmlns:a16="http://schemas.microsoft.com/office/drawing/2014/main" id="{E8AD7A09-701B-BBFB-635B-72EDE4AB4D45}"/>
              </a:ext>
            </a:extLst>
          </p:cNvPr>
          <p:cNvSpPr/>
          <p:nvPr/>
        </p:nvSpPr>
        <p:spPr>
          <a:xfrm>
            <a:off x="0" y="2287314"/>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35D93C71-3470-2D81-56CB-B357477C3EE7}"/>
              </a:ext>
            </a:extLst>
          </p:cNvPr>
          <p:cNvSpPr/>
          <p:nvPr/>
        </p:nvSpPr>
        <p:spPr>
          <a:xfrm>
            <a:off x="669536" y="5401376"/>
            <a:ext cx="3728099" cy="4889311"/>
          </a:xfrm>
          <a:custGeom>
            <a:avLst/>
            <a:gdLst>
              <a:gd name="connsiteX0" fmla="*/ 3010391 w 3728099"/>
              <a:gd name="connsiteY0" fmla="*/ 166054 h 4889311"/>
              <a:gd name="connsiteX1" fmla="*/ 2710464 w 3728099"/>
              <a:gd name="connsiteY1" fmla="*/ 465981 h 4889311"/>
              <a:gd name="connsiteX2" fmla="*/ 3010391 w 3728099"/>
              <a:gd name="connsiteY2" fmla="*/ 765908 h 4889311"/>
              <a:gd name="connsiteX3" fmla="*/ 3310318 w 3728099"/>
              <a:gd name="connsiteY3" fmla="*/ 465981 h 4889311"/>
              <a:gd name="connsiteX4" fmla="*/ 3010391 w 3728099"/>
              <a:gd name="connsiteY4" fmla="*/ 166054 h 4889311"/>
              <a:gd name="connsiteX5" fmla="*/ 0 w 3728099"/>
              <a:gd name="connsiteY5" fmla="*/ 0 h 4889311"/>
              <a:gd name="connsiteX6" fmla="*/ 3728099 w 3728099"/>
              <a:gd name="connsiteY6" fmla="*/ 0 h 4889311"/>
              <a:gd name="connsiteX7" fmla="*/ 3728099 w 3728099"/>
              <a:gd name="connsiteY7" fmla="*/ 4889311 h 4889311"/>
              <a:gd name="connsiteX8" fmla="*/ 0 w 3728099"/>
              <a:gd name="connsiteY8" fmla="*/ 4889311 h 48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8099" h="4889311">
                <a:moveTo>
                  <a:pt x="3010391" y="166054"/>
                </a:moveTo>
                <a:cubicBezTo>
                  <a:pt x="2844746" y="166054"/>
                  <a:pt x="2710464" y="300336"/>
                  <a:pt x="2710464" y="465981"/>
                </a:cubicBezTo>
                <a:cubicBezTo>
                  <a:pt x="2710464" y="631626"/>
                  <a:pt x="2844746" y="765908"/>
                  <a:pt x="3010391" y="765908"/>
                </a:cubicBezTo>
                <a:cubicBezTo>
                  <a:pt x="3176036" y="765908"/>
                  <a:pt x="3310318" y="631626"/>
                  <a:pt x="3310318" y="465981"/>
                </a:cubicBezTo>
                <a:cubicBezTo>
                  <a:pt x="3310318" y="300336"/>
                  <a:pt x="3176036" y="166054"/>
                  <a:pt x="3010391" y="166054"/>
                </a:cubicBezTo>
                <a:close/>
                <a:moveTo>
                  <a:pt x="0" y="0"/>
                </a:moveTo>
                <a:lnTo>
                  <a:pt x="3728099" y="0"/>
                </a:lnTo>
                <a:lnTo>
                  <a:pt x="3728099" y="4889311"/>
                </a:lnTo>
                <a:lnTo>
                  <a:pt x="0" y="4889311"/>
                </a:lnTo>
                <a:close/>
              </a:path>
            </a:pathLst>
          </a:custGeom>
          <a:blipFill>
            <a:blip r:embed="rId4"/>
            <a:stretch>
              <a:fillRect/>
            </a:stretch>
          </a:blipFill>
        </p:spPr>
      </p:sp>
    </p:spTree>
    <p:extLst>
      <p:ext uri="{BB962C8B-B14F-4D97-AF65-F5344CB8AC3E}">
        <p14:creationId xmlns:p14="http://schemas.microsoft.com/office/powerpoint/2010/main" val="39838437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Nhận xét hình 1 và 2 SGK tr. 10</a:t>
            </a:r>
          </a:p>
        </p:txBody>
      </p:sp>
      <p:pic>
        <p:nvPicPr>
          <p:cNvPr id="6" name="Picture 4">
            <a:extLst>
              <a:ext uri="{FF2B5EF4-FFF2-40B4-BE49-F238E27FC236}">
                <a16:creationId xmlns:a16="http://schemas.microsoft.com/office/drawing/2014/main" id="{6904055D-744D-9248-D566-04B3866836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95" t="3536" r="28095"/>
          <a:stretch/>
        </p:blipFill>
        <p:spPr bwMode="auto">
          <a:xfrm>
            <a:off x="1143000" y="2400300"/>
            <a:ext cx="6810545"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C956D0A1-A28B-751D-10C6-0BB71C32E1B2}"/>
              </a:ext>
            </a:extLst>
          </p:cNvPr>
          <p:cNvSpPr/>
          <p:nvPr/>
        </p:nvSpPr>
        <p:spPr>
          <a:xfrm>
            <a:off x="8382000" y="2400300"/>
            <a:ext cx="9296400" cy="3200400"/>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latin typeface="Arial" panose="020B0604020202020204" pitchFamily="34" charset="0"/>
                <a:cs typeface="Arial" panose="020B0604020202020204" pitchFamily="34" charset="0"/>
              </a:rPr>
              <a:t>Để tạo được văn bản như ở Hình 1, em cần thực hiện thao tác soạn thảo văn bản, chỉnh font chữ, cỡ chữ,….</a:t>
            </a:r>
          </a:p>
        </p:txBody>
      </p:sp>
      <p:sp>
        <p:nvSpPr>
          <p:cNvPr id="11" name="Rectangle: Rounded Corners 10">
            <a:extLst>
              <a:ext uri="{FF2B5EF4-FFF2-40B4-BE49-F238E27FC236}">
                <a16:creationId xmlns:a16="http://schemas.microsoft.com/office/drawing/2014/main" id="{8E9DDF75-433E-7AAC-F40B-A6B259B5F8E4}"/>
              </a:ext>
            </a:extLst>
          </p:cNvPr>
          <p:cNvSpPr/>
          <p:nvPr/>
        </p:nvSpPr>
        <p:spPr>
          <a:xfrm>
            <a:off x="8382000" y="5981700"/>
            <a:ext cx="9296400" cy="3200400"/>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latin typeface="Arial" panose="020B0604020202020204" pitchFamily="34" charset="0"/>
                <a:cs typeface="Arial" panose="020B0604020202020204" pitchFamily="34" charset="0"/>
              </a:rPr>
              <a:t>Căn chỉnh khoảng cách giữa các dòng, căn lề,… để văn bản ở Hình 1 đẹp hơn.</a:t>
            </a:r>
          </a:p>
        </p:txBody>
      </p:sp>
      <p:sp>
        <p:nvSpPr>
          <p:cNvPr id="16" name="Speech Bubble: Rectangle with Corners Rounded 15">
            <a:extLst>
              <a:ext uri="{FF2B5EF4-FFF2-40B4-BE49-F238E27FC236}">
                <a16:creationId xmlns:a16="http://schemas.microsoft.com/office/drawing/2014/main" id="{89DBE8CD-80CB-57AA-E61E-E992DE4EF230}"/>
              </a:ext>
            </a:extLst>
          </p:cNvPr>
          <p:cNvSpPr/>
          <p:nvPr/>
        </p:nvSpPr>
        <p:spPr>
          <a:xfrm>
            <a:off x="2002587" y="2628900"/>
            <a:ext cx="5091369" cy="774905"/>
          </a:xfrm>
          <a:prstGeom prst="wedgeRoundRectCallout">
            <a:avLst>
              <a:gd name="adj1" fmla="val -22377"/>
              <a:gd name="adj2" fmla="val 66966"/>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Khoảng cách các dòng</a:t>
            </a:r>
            <a:endParaRPr lang="vi-VN" sz="3600"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65FC8C1D-C24F-5AC2-6C4A-35708E70491F}"/>
              </a:ext>
            </a:extLst>
          </p:cNvPr>
          <p:cNvGrpSpPr/>
          <p:nvPr/>
        </p:nvGrpSpPr>
        <p:grpSpPr>
          <a:xfrm>
            <a:off x="978822" y="3695700"/>
            <a:ext cx="7133985" cy="4927805"/>
            <a:chOff x="978822" y="3695700"/>
            <a:chExt cx="7133985" cy="4927805"/>
          </a:xfrm>
        </p:grpSpPr>
        <p:grpSp>
          <p:nvGrpSpPr>
            <p:cNvPr id="14" name="Group 13">
              <a:extLst>
                <a:ext uri="{FF2B5EF4-FFF2-40B4-BE49-F238E27FC236}">
                  <a16:creationId xmlns:a16="http://schemas.microsoft.com/office/drawing/2014/main" id="{8A7BD7D9-7228-DB13-0A93-8244227E1C0F}"/>
                </a:ext>
              </a:extLst>
            </p:cNvPr>
            <p:cNvGrpSpPr/>
            <p:nvPr/>
          </p:nvGrpSpPr>
          <p:grpSpPr>
            <a:xfrm>
              <a:off x="978822" y="3695700"/>
              <a:ext cx="7133985" cy="3962400"/>
              <a:chOff x="978822" y="3695700"/>
              <a:chExt cx="7133985" cy="3962400"/>
            </a:xfrm>
          </p:grpSpPr>
          <p:sp>
            <p:nvSpPr>
              <p:cNvPr id="12" name="Rectangle 11">
                <a:extLst>
                  <a:ext uri="{FF2B5EF4-FFF2-40B4-BE49-F238E27FC236}">
                    <a16:creationId xmlns:a16="http://schemas.microsoft.com/office/drawing/2014/main" id="{FA4B5B7C-F806-B090-A921-284AF60CECB6}"/>
                  </a:ext>
                </a:extLst>
              </p:cNvPr>
              <p:cNvSpPr/>
              <p:nvPr/>
            </p:nvSpPr>
            <p:spPr>
              <a:xfrm>
                <a:off x="978822" y="3695700"/>
                <a:ext cx="559209" cy="3962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Rectangle 12">
                <a:extLst>
                  <a:ext uri="{FF2B5EF4-FFF2-40B4-BE49-F238E27FC236}">
                    <a16:creationId xmlns:a16="http://schemas.microsoft.com/office/drawing/2014/main" id="{6E5628BC-8F47-E044-8069-5DBDC2A5E9F9}"/>
                  </a:ext>
                </a:extLst>
              </p:cNvPr>
              <p:cNvSpPr/>
              <p:nvPr/>
            </p:nvSpPr>
            <p:spPr>
              <a:xfrm>
                <a:off x="7553598" y="3695700"/>
                <a:ext cx="559209" cy="3962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grpSp>
        <p:sp>
          <p:nvSpPr>
            <p:cNvPr id="17" name="Rectangle: Rounded Corners 16">
              <a:extLst>
                <a:ext uri="{FF2B5EF4-FFF2-40B4-BE49-F238E27FC236}">
                  <a16:creationId xmlns:a16="http://schemas.microsoft.com/office/drawing/2014/main" id="{1B661275-4681-440E-0975-C44916105C6D}"/>
                </a:ext>
              </a:extLst>
            </p:cNvPr>
            <p:cNvSpPr/>
            <p:nvPr/>
          </p:nvSpPr>
          <p:spPr>
            <a:xfrm>
              <a:off x="3415964" y="7848600"/>
              <a:ext cx="2264614" cy="77490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Căn lề</a:t>
              </a:r>
              <a:endParaRPr lang="vi-VN" sz="3600"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B2C45D52-9F8D-CD78-7871-C527CD0EE1BE}"/>
                </a:ext>
              </a:extLst>
            </p:cNvPr>
            <p:cNvCxnSpPr>
              <a:stCxn id="12" idx="2"/>
              <a:endCxn id="17" idx="1"/>
            </p:cNvCxnSpPr>
            <p:nvPr/>
          </p:nvCxnSpPr>
          <p:spPr>
            <a:xfrm>
              <a:off x="1258427" y="7658100"/>
              <a:ext cx="2157537" cy="5779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27AC411-CE7F-1211-F5CB-78F4563526E1}"/>
                </a:ext>
              </a:extLst>
            </p:cNvPr>
            <p:cNvCxnSpPr>
              <a:cxnSpLocks/>
              <a:stCxn id="17" idx="3"/>
              <a:endCxn id="13" idx="2"/>
            </p:cNvCxnSpPr>
            <p:nvPr/>
          </p:nvCxnSpPr>
          <p:spPr>
            <a:xfrm flipV="1">
              <a:off x="5680578" y="7658100"/>
              <a:ext cx="2152625" cy="5779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4415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7"/>
                                        </p:tgtEl>
                                        <p:attrNameLst>
                                          <p:attrName>fillcolor</p:attrName>
                                        </p:attrNameLst>
                                      </p:cBhvr>
                                      <p:to>
                                        <a:srgbClr val="D99694"/>
                                      </p:to>
                                    </p:animClr>
                                    <p:set>
                                      <p:cBhvr>
                                        <p:cTn id="29" dur="500" fill="hold"/>
                                        <p:tgtEl>
                                          <p:spTgt spid="7"/>
                                        </p:tgtEl>
                                        <p:attrNameLst>
                                          <p:attrName>fill.type</p:attrName>
                                        </p:attrNameLst>
                                      </p:cBhvr>
                                      <p:to>
                                        <p:strVal val="solid"/>
                                      </p:to>
                                    </p:set>
                                    <p:set>
                                      <p:cBhvr>
                                        <p:cTn id="30"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1"/>
                                        </p:tgtEl>
                                        <p:attrNameLst>
                                          <p:attrName>fillcolor</p:attrName>
                                        </p:attrNameLst>
                                      </p:cBhvr>
                                      <p:to>
                                        <a:srgbClr val="D99694"/>
                                      </p:to>
                                    </p:animClr>
                                    <p:set>
                                      <p:cBhvr>
                                        <p:cTn id="36" dur="500" fill="hold"/>
                                        <p:tgtEl>
                                          <p:spTgt spid="11"/>
                                        </p:tgtEl>
                                        <p:attrNameLst>
                                          <p:attrName>fill.type</p:attrName>
                                        </p:attrNameLst>
                                      </p:cBhvr>
                                      <p:to>
                                        <p:strVal val="solid"/>
                                      </p:to>
                                    </p:set>
                                    <p:set>
                                      <p:cBhvr>
                                        <p:cTn id="37"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11"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1042</Words>
  <Application>Microsoft Office PowerPoint</Application>
  <PresentationFormat>Custom</PresentationFormat>
  <Paragraphs>92</Paragraphs>
  <Slides>30</Slides>
  <Notes>0</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Wingdings</vt:lpstr>
      <vt:lpstr>Office Theme</vt:lpstr>
      <vt:lpstr>CHÀO CẢ LỚP! CHÀO MỪNG CÁC EM ĐẾN VỚI BÀI HỌC MỚI!</vt:lpstr>
      <vt:lpstr>KHỞI ĐỘNG</vt:lpstr>
      <vt:lpstr>KHỞI ĐỘNG</vt:lpstr>
      <vt:lpstr>BÀI 3: LỢI ÍCH CỦA VIỆC SỬ DỤNG MÁY TÍNH THÀNH THẠO</vt:lpstr>
      <vt:lpstr>NỘI DUNG BÀI HỌC</vt:lpstr>
      <vt:lpstr>PHẦN MỀM SOẠN THẢO VĂN BẢN GIÚP EM TẠO ĐƯỢC VĂN BẢN ĐẸP</vt:lpstr>
      <vt:lpstr>Quan sát hình 1 và 2 SGK tr. 10 và thực hiện yêu cầu</vt:lpstr>
      <vt:lpstr>Quan sát hình 1 và 2 SGK tr. 10 và thực hiện yêu cầu</vt:lpstr>
      <vt:lpstr>Nhận xét hình 1 và 2 SGK tr. 10</vt:lpstr>
      <vt:lpstr>Nhận xét hình 1 và 2 SGK tr. 10</vt:lpstr>
      <vt:lpstr>Nhận xét hình 1 và 2 SGK tr. 10</vt:lpstr>
      <vt:lpstr>Quan sát video thực hiện chèn ảnh vào văn bản</vt:lpstr>
      <vt:lpstr>SỬ DỤNG ĐƯỢC NHIỀU PHẦN MỀM  SẼ TẠO ĐƯỢC NHIỀU LOẠI SẢN PHẨM</vt:lpstr>
      <vt:lpstr>Quan sát video thực hiện chèn ảnh vào bài trình chiếu</vt:lpstr>
      <vt:lpstr>Quan sát hình 3 SGK tr. 11 và thực hiện yêu cầu</vt:lpstr>
      <vt:lpstr>Các bước chèn ảnh vào trang chiếu</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BÀI TẬP</vt:lpstr>
      <vt:lpstr>VẬN DỤNG</vt:lpstr>
      <vt:lpstr>Tham khảo một số sản phẩm</vt:lpstr>
      <vt:lpstr>Tham khảo một số sản phẩm</vt:lpstr>
      <vt:lpstr>Tham khảo một số sản phẩm</vt:lpstr>
      <vt:lpstr>HƯỚNG DẪN VỀ NHÀ</vt:lpstr>
      <vt:lpstr>CẢM ƠN CÁC BẠN ĐÃ CHÚ Ý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Hồng và Vàng Có tính minh họa Đường kẻ Mỏng Cảnh Làm việc từ Xa Bản thuyết trình Kinh doanh</dc:title>
  <cp:lastModifiedBy>777474179@bariavungtau.itrithuc.vn Maianh0303</cp:lastModifiedBy>
  <cp:revision>17</cp:revision>
  <dcterms:created xsi:type="dcterms:W3CDTF">2006-08-16T00:00:00Z</dcterms:created>
  <dcterms:modified xsi:type="dcterms:W3CDTF">2024-09-25T09:20:33Z</dcterms:modified>
  <dc:identifier>DAGL0a1NNjU</dc:identifier>
</cp:coreProperties>
</file>