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3" r:id="rId3"/>
    <p:sldId id="256" r:id="rId4"/>
    <p:sldId id="267" r:id="rId5"/>
    <p:sldId id="271" r:id="rId6"/>
    <p:sldId id="270" r:id="rId7"/>
    <p:sldId id="269" r:id="rId8"/>
    <p:sldId id="274" r:id="rId9"/>
    <p:sldId id="268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7" r:id="rId24"/>
    <p:sldId id="290" r:id="rId25"/>
    <p:sldId id="289" r:id="rId26"/>
  </p:sldIdLst>
  <p:sldSz cx="18288000" cy="10287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8" d="100"/>
          <a:sy n="38" d="100"/>
        </p:scale>
        <p:origin x="-123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53.svg"/><Relationship Id="rId12" Type="http://schemas.openxmlformats.org/officeDocument/2006/relationships/image" Target="../media/image3.png"/><Relationship Id="rId17" Type="http://schemas.openxmlformats.org/officeDocument/2006/relationships/image" Target="../media/image5.png"/><Relationship Id="rId33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32" Type="http://schemas.openxmlformats.org/officeDocument/2006/relationships/image" Target="../media/image51.svg"/><Relationship Id="rId10" Type="http://schemas.openxmlformats.org/officeDocument/2006/relationships/image" Target="../media/image27.svg"/><Relationship Id="rId19" Type="http://schemas.openxmlformats.org/officeDocument/2006/relationships/image" Target="../media/image6.png"/><Relationship Id="rId31" Type="http://schemas.openxmlformats.org/officeDocument/2006/relationships/image" Target="../media/image7.png"/><Relationship Id="rId30" Type="http://schemas.openxmlformats.org/officeDocument/2006/relationships/image" Target="../media/image65.svg"/><Relationship Id="rId9" Type="http://schemas.openxmlformats.org/officeDocument/2006/relationships/image" Target="../media/image2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7.png"/><Relationship Id="rId12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3.sv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7.png"/><Relationship Id="rId12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12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3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3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3.png"/><Relationship Id="rId7" Type="http://schemas.openxmlformats.org/officeDocument/2006/relationships/image" Target="../media/image14.png"/><Relationship Id="rId12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3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6.png"/><Relationship Id="rId5" Type="http://schemas.openxmlformats.org/officeDocument/2006/relationships/image" Target="../media/image13.png"/><Relationship Id="rId10" Type="http://schemas.openxmlformats.org/officeDocument/2006/relationships/image" Target="../media/image35.png"/><Relationship Id="rId4" Type="http://schemas.openxmlformats.org/officeDocument/2006/relationships/image" Target="../media/image3.sv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12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7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1" Type="http://schemas.openxmlformats.org/officeDocument/2006/relationships/image" Target="../media/image10.png"/><Relationship Id="rId2" Type="http://schemas.openxmlformats.org/officeDocument/2006/relationships/image" Target="../media/image3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18.sv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38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12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6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43.png"/><Relationship Id="rId12" Type="http://schemas.openxmlformats.org/officeDocument/2006/relationships/image" Target="../media/image6.svg"/><Relationship Id="rId25" Type="http://schemas.openxmlformats.org/officeDocument/2006/relationships/image" Target="../media/image47.png"/><Relationship Id="rId17" Type="http://schemas.openxmlformats.org/officeDocument/2006/relationships/image" Target="../media/image16.svg"/><Relationship Id="rId2" Type="http://schemas.openxmlformats.org/officeDocument/2006/relationships/image" Target="../media/image40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24" Type="http://schemas.openxmlformats.org/officeDocument/2006/relationships/image" Target="../media/image59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28" Type="http://schemas.openxmlformats.org/officeDocument/2006/relationships/image" Target="../media/image49.png"/><Relationship Id="rId10" Type="http://schemas.openxmlformats.org/officeDocument/2006/relationships/image" Target="../media/image9.svg"/><Relationship Id="rId31" Type="http://schemas.openxmlformats.org/officeDocument/2006/relationships/image" Target="../media/image51.png"/><Relationship Id="rId4" Type="http://schemas.openxmlformats.org/officeDocument/2006/relationships/image" Target="../media/image41.png"/><Relationship Id="rId14" Type="http://schemas.openxmlformats.org/officeDocument/2006/relationships/image" Target="../media/image46.png"/><Relationship Id="rId27" Type="http://schemas.openxmlformats.org/officeDocument/2006/relationships/image" Target="../media/image48.png"/><Relationship Id="rId30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53.svg"/><Relationship Id="rId12" Type="http://schemas.openxmlformats.org/officeDocument/2006/relationships/image" Target="../media/image3.png"/><Relationship Id="rId17" Type="http://schemas.openxmlformats.org/officeDocument/2006/relationships/image" Target="../media/image5.png"/><Relationship Id="rId33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32" Type="http://schemas.openxmlformats.org/officeDocument/2006/relationships/image" Target="../media/image51.svg"/><Relationship Id="rId10" Type="http://schemas.openxmlformats.org/officeDocument/2006/relationships/image" Target="../media/image27.svg"/><Relationship Id="rId19" Type="http://schemas.openxmlformats.org/officeDocument/2006/relationships/image" Target="../media/image6.png"/><Relationship Id="rId31" Type="http://schemas.openxmlformats.org/officeDocument/2006/relationships/image" Target="../media/image7.png"/><Relationship Id="rId30" Type="http://schemas.openxmlformats.org/officeDocument/2006/relationships/image" Target="../media/image65.svg"/><Relationship Id="rId9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12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3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7.png"/><Relationship Id="rId12" Type="http://schemas.openxmlformats.org/officeDocument/2006/relationships/image" Target="../media/image7.svg"/><Relationship Id="rId17" Type="http://schemas.openxmlformats.org/officeDocument/2006/relationships/image" Target="../media/image7.svg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15" Type="http://schemas.openxmlformats.org/officeDocument/2006/relationships/image" Target="../media/image5.sv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0.png"/><Relationship Id="rId12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1.png"/><Relationship Id="rId12" Type="http://schemas.openxmlformats.org/officeDocument/2006/relationships/image" Target="../media/image7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2.png"/><Relationship Id="rId12" Type="http://schemas.openxmlformats.org/officeDocument/2006/relationships/image" Target="../media/image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3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2.png"/><Relationship Id="rId12" Type="http://schemas.openxmlformats.org/officeDocument/2006/relationships/image" Target="../media/image7.svg"/><Relationship Id="rId2" Type="http://schemas.openxmlformats.org/officeDocument/2006/relationships/image" Target="../media/image1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18.svg"/><Relationship Id="rId9" Type="http://schemas.openxmlformats.org/officeDocument/2006/relationships/image" Target="../media/image12.png"/><Relationship Id="rId4" Type="http://schemas.openxmlformats.org/officeDocument/2006/relationships/image" Target="../media/image3.sv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2.png"/><Relationship Id="rId12" Type="http://schemas.openxmlformats.org/officeDocument/2006/relationships/image" Target="../media/image7.svg"/><Relationship Id="rId2" Type="http://schemas.openxmlformats.org/officeDocument/2006/relationships/image" Target="../media/image11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15" Type="http://schemas.openxmlformats.org/officeDocument/2006/relationships/image" Target="../media/image26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4" Type="http://schemas.openxmlformats.org/officeDocument/2006/relationships/image" Target="../media/image3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67306" y="1714500"/>
            <a:ext cx="12268200" cy="6075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CHÀO MỪNG CÁC CON ĐẾN VỚI TIẾT HỌC NGÀY HÔM NAY!</a:t>
            </a:r>
            <a:endParaRPr lang="en-US" sz="54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77999" y="800100"/>
            <a:ext cx="2181815" cy="22098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335000" y="800100"/>
            <a:ext cx="2716598" cy="2631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710407" y="7029802"/>
            <a:ext cx="8153400" cy="3262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22710" y="6750914"/>
            <a:ext cx="3289192" cy="31899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2496800" y="8618635"/>
            <a:ext cx="6254877" cy="1935065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14960600" y="6471770"/>
            <a:ext cx="3163164" cy="3084085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>
            <a:fillRect/>
          </a:stretch>
        </p:blipFill>
        <p:spPr>
          <a:xfrm>
            <a:off x="13535676" y="8895664"/>
            <a:ext cx="4177123" cy="1070862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33194" y="1742616"/>
            <a:ext cx="4368214" cy="165992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8901407" y="1742615"/>
            <a:ext cx="3962400" cy="16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0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400" y="9305346"/>
            <a:ext cx="18313400" cy="196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2"/>
              </a:ext>
            </a:extLst>
          </a:blip>
          <a:srcRect/>
          <a:stretch>
            <a:fillRect/>
          </a:stretch>
        </p:blipFill>
        <p:spPr>
          <a:xfrm>
            <a:off x="-25400" y="-629934"/>
            <a:ext cx="2875446" cy="29796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2312311"/>
            <a:ext cx="118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>
                <a:latin typeface="Arial" pitchFamily="34" charset="0"/>
                <a:cs typeface="Arial" pitchFamily="34" charset="0"/>
              </a:rPr>
              <a:t>sát hình vẽ sau gồm 3 hình có tên là P, M, N: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3" name="Rounded Rectangle 12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THÀNH KIẾN THỨC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13099"/>
            <a:ext cx="8686800" cy="62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1497159" y="6221984"/>
            <a:ext cx="4832113" cy="406501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0975038" y="3213099"/>
            <a:ext cx="6855762" cy="25400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731536" y="3527537"/>
            <a:ext cx="56928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 P, M, N </a:t>
            </a: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lần </a:t>
            </a: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lượt </a:t>
            </a: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bao </a:t>
            </a: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nhiêu ô </a:t>
            </a: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vuông?</a:t>
            </a:r>
            <a:endParaRPr lang="en-US" sz="4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17154" y="8614122"/>
            <a:ext cx="1173646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10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525000" y="6896100"/>
            <a:ext cx="1173646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4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25000" y="4341920"/>
            <a:ext cx="1173646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6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1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5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400" y="9305346"/>
            <a:ext cx="18313400" cy="196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2"/>
              </a:ext>
            </a:extLst>
          </a:blip>
          <a:srcRect/>
          <a:stretch>
            <a:fillRect/>
          </a:stretch>
        </p:blipFill>
        <p:spPr>
          <a:xfrm>
            <a:off x="-25400" y="-629934"/>
            <a:ext cx="2875446" cy="29796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2312311"/>
            <a:ext cx="118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>
                <a:latin typeface="Arial" pitchFamily="34" charset="0"/>
                <a:cs typeface="Arial" pitchFamily="34" charset="0"/>
              </a:rPr>
              <a:t>sát hình vẽ sau gồm 3 hình có tên là P, M, N: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3" name="Rounded Rectangle 12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THÀNH KIẾN THỨC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13099"/>
            <a:ext cx="8686800" cy="62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1731536" y="3527537"/>
            <a:ext cx="56928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Hình P, M, N </a:t>
            </a: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lần </a:t>
            </a: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lượt </a:t>
            </a: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bao </a:t>
            </a:r>
            <a:r>
              <a:rPr lang="en-US" sz="4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nhiêu ô </a:t>
            </a:r>
            <a:r>
              <a: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vuông?</a:t>
            </a:r>
            <a:endParaRPr lang="en-US" sz="4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17154" y="8614122"/>
            <a:ext cx="1173646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10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525000" y="6896100"/>
            <a:ext cx="1173646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4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25000" y="4341920"/>
            <a:ext cx="1173646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6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128268" y="3491019"/>
            <a:ext cx="6934200" cy="284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Hình </a:t>
            </a:r>
            <a:r>
              <a:rPr lang="en-US" sz="4000">
                <a:latin typeface="Arial" pitchFamily="34" charset="0"/>
                <a:cs typeface="Arial" pitchFamily="34" charset="0"/>
              </a:rPr>
              <a:t>P được tách ra thành hình M và N hay hình M và N ghép lại tạo thành hình P.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28268" y="7287945"/>
            <a:ext cx="6931132" cy="199742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Diện </a:t>
            </a:r>
            <a:r>
              <a:rPr lang="en-US" sz="4000">
                <a:latin typeface="Arial" pitchFamily="34" charset="0"/>
                <a:cs typeface="Arial" pitchFamily="34" charset="0"/>
              </a:rPr>
              <a:t>tích hình P bằng tổng diện tích hình M và N.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3936984" y="6415259"/>
            <a:ext cx="1098184" cy="68311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9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35" y="6788213"/>
            <a:ext cx="5325149" cy="349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591300" y="419100"/>
            <a:ext cx="5181600" cy="1305390"/>
            <a:chOff x="5867400" y="419100"/>
            <a:chExt cx="5181600" cy="1305390"/>
          </a:xfrm>
        </p:grpSpPr>
        <p:sp>
          <p:nvSpPr>
            <p:cNvPr id="4" name="Rounded Rectangle 3"/>
            <p:cNvSpPr/>
            <p:nvPr/>
          </p:nvSpPr>
          <p:spPr>
            <a:xfrm>
              <a:off x="6096000" y="419100"/>
              <a:ext cx="4724400" cy="1066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867400" y="657690"/>
              <a:ext cx="5181600" cy="1066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GHI NHỚ</a:t>
              </a:r>
              <a:endPara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76" y="1787990"/>
            <a:ext cx="2449996" cy="229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35" y="4289372"/>
            <a:ext cx="4565373" cy="242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 Single Corner Rectangle 7"/>
          <p:cNvSpPr/>
          <p:nvPr/>
        </p:nvSpPr>
        <p:spPr>
          <a:xfrm>
            <a:off x="4559301" y="2107182"/>
            <a:ext cx="7937499" cy="1965616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 có diện tích bé hơn, hình có diện tích lớn hơn. 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 Single Corner Rectangle 26"/>
          <p:cNvSpPr/>
          <p:nvPr/>
        </p:nvSpPr>
        <p:spPr>
          <a:xfrm>
            <a:off x="7162800" y="4936626"/>
            <a:ext cx="7620000" cy="1131318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Hai hình có diện tích bằng nhau. </a:t>
            </a:r>
          </a:p>
        </p:txBody>
      </p:sp>
      <p:sp>
        <p:nvSpPr>
          <p:cNvPr id="28" name="Round Single Corner Rectangle 27"/>
          <p:cNvSpPr/>
          <p:nvPr/>
        </p:nvSpPr>
        <p:spPr>
          <a:xfrm>
            <a:off x="8065035" y="7124700"/>
            <a:ext cx="8060974" cy="2057400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 có diện tích bằng tổng diện tích của hai hình khác</a:t>
            </a:r>
          </a:p>
        </p:txBody>
      </p:sp>
    </p:spTree>
    <p:extLst>
      <p:ext uri="{BB962C8B-B14F-4D97-AF65-F5344CB8AC3E}">
        <p14:creationId xmlns:p14="http://schemas.microsoft.com/office/powerpoint/2010/main" val="240312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THỰC HÀNH, LUYỆN TẬP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05000" y="2107182"/>
            <a:ext cx="13398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Bài 1. Diện tích mỗi hình sau gồm bao nhiêu ô vuông?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324168"/>
            <a:ext cx="88392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22" y="3414678"/>
            <a:ext cx="7906178" cy="358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4800" y="7130992"/>
            <a:ext cx="3124200" cy="91440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ô vuông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25400" y="8801100"/>
            <a:ext cx="18313400" cy="196330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029200" y="7048384"/>
            <a:ext cx="3124200" cy="91440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ô vuông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27822" y="7130992"/>
            <a:ext cx="3124200" cy="91440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ô vuông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538508" y="7276984"/>
            <a:ext cx="3124200" cy="914401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ô vuông</a:t>
            </a:r>
            <a:endParaRPr lang="en-US" sz="4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2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THỰC HÀNH, LUYỆN TẬP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93605" y="2454378"/>
            <a:ext cx="16815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latin typeface="Arial" pitchFamily="34" charset="0"/>
                <a:cs typeface="Arial" pitchFamily="34" charset="0"/>
              </a:rPr>
              <a:t>Bài 2: Các hình dưới đây được tạo thành từ các ô vuông như nhau: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5400" y="8801100"/>
            <a:ext cx="18313400" cy="19633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3911" y="3390900"/>
            <a:ext cx="16952024" cy="2881229"/>
            <a:chOff x="463911" y="3390900"/>
            <a:chExt cx="16952024" cy="2881229"/>
          </a:xfrm>
        </p:grpSpPr>
        <p:grpSp>
          <p:nvGrpSpPr>
            <p:cNvPr id="5" name="Group 4"/>
            <p:cNvGrpSpPr/>
            <p:nvPr/>
          </p:nvGrpSpPr>
          <p:grpSpPr>
            <a:xfrm>
              <a:off x="463911" y="3390900"/>
              <a:ext cx="13275636" cy="2819400"/>
              <a:chOff x="463911" y="3390900"/>
              <a:chExt cx="13275636" cy="2819400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11" y="3390900"/>
                <a:ext cx="5724983" cy="281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3390900"/>
                <a:ext cx="6957747" cy="281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6535" y="3390900"/>
              <a:ext cx="2819400" cy="28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63911" y="6259429"/>
            <a:ext cx="149792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>
                <a:latin typeface="Arial" pitchFamily="34" charset="0"/>
                <a:cs typeface="Arial" pitchFamily="34" charset="0"/>
              </a:rPr>
              <a:t>Trả lời các câu hỏi</a:t>
            </a:r>
            <a:r>
              <a:rPr lang="en-US" sz="400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a) Những hình nào có diện tích bằng nhau?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b) Hình nào có diện tích lớn hơn diện tích hình A?</a:t>
            </a:r>
          </a:p>
        </p:txBody>
      </p:sp>
    </p:spTree>
    <p:extLst>
      <p:ext uri="{BB962C8B-B14F-4D97-AF65-F5344CB8AC3E}">
        <p14:creationId xmlns:p14="http://schemas.microsoft.com/office/powerpoint/2010/main" val="4278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THỰC HÀNH, LUYỆN TẬP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57327" y="2107182"/>
            <a:ext cx="8981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Những hình có diện tích bằng nhau: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5400" y="8801100"/>
            <a:ext cx="18313400" cy="19633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82288" y="3238500"/>
            <a:ext cx="16952024" cy="2881229"/>
            <a:chOff x="463911" y="3390900"/>
            <a:chExt cx="16952024" cy="2881229"/>
          </a:xfrm>
        </p:grpSpPr>
        <p:grpSp>
          <p:nvGrpSpPr>
            <p:cNvPr id="17" name="Group 16"/>
            <p:cNvGrpSpPr/>
            <p:nvPr/>
          </p:nvGrpSpPr>
          <p:grpSpPr>
            <a:xfrm>
              <a:off x="463911" y="3390900"/>
              <a:ext cx="13275636" cy="2819400"/>
              <a:chOff x="463911" y="3390900"/>
              <a:chExt cx="13275636" cy="281940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11" y="3390900"/>
                <a:ext cx="5724983" cy="281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3390900"/>
                <a:ext cx="6957747" cy="281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6535" y="3390900"/>
              <a:ext cx="2819400" cy="28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1828800" y="6057900"/>
            <a:ext cx="14340420" cy="914400"/>
            <a:chOff x="1828800" y="6057900"/>
            <a:chExt cx="1434042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28800" y="6119729"/>
              <a:ext cx="0" cy="8525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534400" y="6057900"/>
              <a:ext cx="0" cy="914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6169220" y="6119728"/>
              <a:ext cx="0" cy="8525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1828800" y="6972300"/>
            <a:ext cx="1434042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794963" y="7200900"/>
            <a:ext cx="3478873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ô vuông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6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THỰC HÀNH, LUYỆN TẬP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05000" y="2107182"/>
            <a:ext cx="10692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4000" b="1" smtClean="0">
                <a:latin typeface="Arial" pitchFamily="34" charset="0"/>
                <a:cs typeface="Arial" pitchFamily="34" charset="0"/>
              </a:rPr>
              <a:t>có </a:t>
            </a:r>
            <a:r>
              <a:rPr lang="vi-VN" sz="4000" b="1">
                <a:latin typeface="Arial" pitchFamily="34" charset="0"/>
                <a:cs typeface="Arial" pitchFamily="34" charset="0"/>
              </a:rPr>
              <a:t>diện tích lớn hơn diện tích </a:t>
            </a:r>
            <a:r>
              <a:rPr lang="vi-VN" sz="4000" b="1">
                <a:latin typeface="Arial" pitchFamily="34" charset="0"/>
                <a:cs typeface="Arial" pitchFamily="34" charset="0"/>
              </a:rPr>
              <a:t>hình </a:t>
            </a:r>
            <a:r>
              <a:rPr lang="vi-VN" sz="4000" b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: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5400" y="8953500"/>
            <a:ext cx="18313400" cy="19633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82288" y="3238500"/>
            <a:ext cx="16952024" cy="2881229"/>
            <a:chOff x="463911" y="3390900"/>
            <a:chExt cx="16952024" cy="2881229"/>
          </a:xfrm>
        </p:grpSpPr>
        <p:grpSp>
          <p:nvGrpSpPr>
            <p:cNvPr id="17" name="Group 16"/>
            <p:cNvGrpSpPr/>
            <p:nvPr/>
          </p:nvGrpSpPr>
          <p:grpSpPr>
            <a:xfrm>
              <a:off x="463911" y="3390900"/>
              <a:ext cx="13275636" cy="2819400"/>
              <a:chOff x="463911" y="3390900"/>
              <a:chExt cx="13275636" cy="281940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911" y="3390900"/>
                <a:ext cx="5724983" cy="281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3390900"/>
                <a:ext cx="6957747" cy="281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6535" y="3390900"/>
              <a:ext cx="2819400" cy="28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1191244" y="6146800"/>
            <a:ext cx="1427512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ô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34544" y="6170529"/>
            <a:ext cx="1427512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ô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71444" y="6194258"/>
            <a:ext cx="1427512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ô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049744" y="6170529"/>
            <a:ext cx="1427512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ô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610856" y="6243387"/>
            <a:ext cx="1427512" cy="10668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ô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2050" y="7912100"/>
            <a:ext cx="14359893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 5 &gt; 4 =&gt; Diện tích hình D lớn hơn diện tích hình A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6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  <p:bldP spid="24" grpId="0" animBg="1"/>
      <p:bldP spid="25" grpId="0" animBg="1"/>
      <p:bldP spid="2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247351"/>
            <a:ext cx="7467600" cy="1210439"/>
            <a:chOff x="5867400" y="266699"/>
            <a:chExt cx="7467600" cy="12104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0580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THỰC HÀNH, LUYỆN TẬP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08000" y="1828421"/>
            <a:ext cx="126399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Bài 3. Quan sát hình rồi thực hiện các yêu cầu sau: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8" y="2843346"/>
            <a:ext cx="6019800" cy="45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48" y="2843346"/>
            <a:ext cx="6587802" cy="455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7370950"/>
            <a:ext cx="1470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a) Hình A gồm mấy ô vuông? Hình B gồm mấy ô vuông? Hình C gồm mấy ô vuông?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b) So sánh diện tích hình A và tổng diện tích hình B và hình C. 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5240000" y="3434863"/>
            <a:ext cx="3003993" cy="69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6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178485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THỰC HÀNH, LUYỆN TẬP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50800" y="9305346"/>
            <a:ext cx="18313400" cy="196330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8" y="1737190"/>
            <a:ext cx="4913152" cy="369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4" y="5524500"/>
            <a:ext cx="572956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514659"/>
              </p:ext>
            </p:extLst>
          </p:nvPr>
        </p:nvGraphicFramePr>
        <p:xfrm>
          <a:off x="6400800" y="2324100"/>
          <a:ext cx="102108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345"/>
                <a:gridCol w="1801906"/>
                <a:gridCol w="1868643"/>
                <a:gridCol w="1801906"/>
              </a:tblGrid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4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4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4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4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Số ô</a:t>
                      </a:r>
                      <a:r>
                        <a:rPr lang="en-US" sz="4000" baseline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vuông</a:t>
                      </a:r>
                      <a:endParaRPr lang="en-US" sz="400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417916" y="3524752"/>
            <a:ext cx="9906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06200" y="3546726"/>
            <a:ext cx="9906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16200" y="3521326"/>
            <a:ext cx="9906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3721" y="4991100"/>
            <a:ext cx="118288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Diện tích hình A: 18 ô vuông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Tổng diện tích hình B và C: 10 + 8 = 18 ô vuông.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6350200" y="7505700"/>
            <a:ext cx="1269800" cy="1066800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48600" y="7252285"/>
            <a:ext cx="9042400" cy="1938992"/>
            <a:chOff x="7848600" y="7252285"/>
            <a:chExt cx="9042400" cy="1938992"/>
          </a:xfrm>
        </p:grpSpPr>
        <p:sp>
          <p:nvSpPr>
            <p:cNvPr id="9" name="Rounded Rectangle 8"/>
            <p:cNvSpPr/>
            <p:nvPr/>
          </p:nvSpPr>
          <p:spPr>
            <a:xfrm>
              <a:off x="7848600" y="7252285"/>
              <a:ext cx="9042400" cy="193899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50200" y="7309319"/>
              <a:ext cx="883920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Diện </a:t>
              </a:r>
              <a:r>
                <a:rPr lang="en-US" sz="4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tích hình </a:t>
              </a:r>
              <a:r>
                <a:rPr lang="en-US" sz="4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4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bằng </a:t>
              </a:r>
              <a:r>
                <a:rPr lang="en-US" sz="4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tổng diện tích hình B và </a:t>
              </a:r>
              <a:r>
                <a:rPr lang="en-US" sz="4000" b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hình </a:t>
              </a:r>
              <a:r>
                <a:rPr lang="en-US" sz="4000" b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C.</a:t>
              </a:r>
              <a:endParaRPr lang="en-US"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36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THỰC HÀNH, LUYỆN TẬP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5400" y="8801100"/>
            <a:ext cx="18313400" cy="19633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2000" y="2864359"/>
            <a:ext cx="6705600" cy="4991100"/>
            <a:chOff x="341674" y="3048000"/>
            <a:chExt cx="6705600" cy="4991100"/>
          </a:xfrm>
        </p:grpSpPr>
        <p:sp>
          <p:nvSpPr>
            <p:cNvPr id="4" name="Rounded Rectangle 3"/>
            <p:cNvSpPr/>
            <p:nvPr/>
          </p:nvSpPr>
          <p:spPr>
            <a:xfrm>
              <a:off x="341674" y="3390900"/>
              <a:ext cx="6553200" cy="4419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4074" y="3543300"/>
              <a:ext cx="6553200" cy="4495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89374" y="4138916"/>
              <a:ext cx="5562600" cy="3671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itchFamily="34" charset="0"/>
                  <a:cs typeface="Arial" pitchFamily="34" charset="0"/>
                </a:rPr>
                <a:t>Có thể chia một hình ra thành nhiều hình nhỏ thì tổng diện tích không thay đổi. 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62000" y="3048000"/>
              <a:ext cx="2209800" cy="902718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latin typeface="Arial" pitchFamily="34" charset="0"/>
                  <a:cs typeface="Arial" pitchFamily="34" charset="0"/>
                </a:rPr>
                <a:t>Lưu ý:</a:t>
              </a:r>
              <a:endParaRPr lang="en-US" sz="40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153400" y="2496177"/>
            <a:ext cx="8610600" cy="68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5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67306" y="1714500"/>
            <a:ext cx="12268200" cy="6075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4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67600" y="4739574"/>
            <a:ext cx="10201343" cy="52566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67306" y="-989105"/>
            <a:ext cx="12268200" cy="5407209"/>
            <a:chOff x="2767306" y="-989105"/>
            <a:chExt cx="12268200" cy="5407209"/>
          </a:xfrm>
        </p:grpSpPr>
        <p:pic>
          <p:nvPicPr>
            <p:cNvPr id="17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767306" y="-989105"/>
              <a:ext cx="12268200" cy="540720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638800" y="1714500"/>
              <a:ext cx="7263528" cy="1184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DIỆN TÍCH MỘT HÌNH</a:t>
              </a:r>
              <a:endParaRPr lang="en-US" sz="5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Picture 9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2828258" y="398648"/>
            <a:ext cx="2716598" cy="26317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9"/>
              </a:ext>
            </a:extLst>
          </a:blip>
          <a:srcRect/>
          <a:stretch>
            <a:fillRect/>
          </a:stretch>
        </p:blipFill>
        <p:spPr>
          <a:xfrm>
            <a:off x="633706" y="5022785"/>
            <a:ext cx="4700294" cy="46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THỰC HÀNH, LUYỆN TẬP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00" y="2156964"/>
            <a:ext cx="4515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Arial" pitchFamily="34" charset="0"/>
                <a:cs typeface="Arial" pitchFamily="34" charset="0"/>
              </a:rPr>
              <a:t>Bài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4. Thực hành: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5400" y="8801100"/>
            <a:ext cx="18313400" cy="196330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63" y="2523607"/>
            <a:ext cx="8402937" cy="604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3076456"/>
            <a:ext cx="89154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Lấy </a:t>
            </a:r>
            <a:r>
              <a:rPr lang="en-US" sz="4000">
                <a:latin typeface="Arial" pitchFamily="34" charset="0"/>
                <a:cs typeface="Arial" pitchFamily="34" charset="0"/>
              </a:rPr>
              <a:t>một số hình vuông giống nhau.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Xếp </a:t>
            </a:r>
            <a:r>
              <a:rPr lang="en-US" sz="4000">
                <a:latin typeface="Arial" pitchFamily="34" charset="0"/>
                <a:cs typeface="Arial" pitchFamily="34" charset="0"/>
              </a:rPr>
              <a:t>các hình vuông đó phủ kín bìa sách toán.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Đếm </a:t>
            </a:r>
            <a:r>
              <a:rPr lang="en-US" sz="4000">
                <a:latin typeface="Arial" pitchFamily="34" charset="0"/>
                <a:cs typeface="Arial" pitchFamily="34" charset="0"/>
              </a:rPr>
              <a:t>số hình vuông đã sử dụng. 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4000">
                <a:latin typeface="Arial" pitchFamily="34" charset="0"/>
                <a:cs typeface="Arial" pitchFamily="34" charset="0"/>
              </a:rPr>
              <a:t>: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Diện </a:t>
            </a:r>
            <a:r>
              <a:rPr lang="en-US" sz="4000">
                <a:latin typeface="Arial" pitchFamily="34" charset="0"/>
                <a:cs typeface="Arial" pitchFamily="34" charset="0"/>
              </a:rPr>
              <a:t>tích bìa sách toán khoảng bao nhiêu hình vuông</a:t>
            </a:r>
            <a:r>
              <a:rPr lang="en-US" sz="4400">
                <a:latin typeface="Arial" pitchFamily="34" charset="0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4875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VẬN DỤNG, CỦNG CỐ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2510907"/>
            <a:ext cx="10304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Câu 1.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Diện tích hình dưới đây là bao nhiêu: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5400" y="8801100"/>
            <a:ext cx="18313400" cy="1963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420600" y="3657600"/>
            <a:ext cx="5524500" cy="612515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90" y="3390900"/>
            <a:ext cx="8800244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ardrop 22"/>
          <p:cNvSpPr/>
          <p:nvPr/>
        </p:nvSpPr>
        <p:spPr>
          <a:xfrm>
            <a:off x="4257110" y="7484491"/>
            <a:ext cx="1295400" cy="1295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6043364">
            <a:off x="5818652" y="7484490"/>
            <a:ext cx="1295400" cy="1295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flipV="1">
            <a:off x="4205851" y="5951527"/>
            <a:ext cx="1295400" cy="13538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6043364" flipH="1">
            <a:off x="5677850" y="5982111"/>
            <a:ext cx="1353820" cy="1295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27330" y="6366233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7280" y="627449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8872" y="777824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3420" y="7769080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2600" y="6054802"/>
            <a:ext cx="2209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16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66000" y="5999447"/>
            <a:ext cx="2209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17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90700" y="7603369"/>
            <a:ext cx="2209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19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04100" y="7548014"/>
            <a:ext cx="2209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18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6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6" grpId="0" animBg="1"/>
      <p:bldP spid="26" grpId="1" animBg="1"/>
      <p:bldP spid="27" grpId="0" animBg="1"/>
      <p:bldP spid="28" grpId="0" animBg="1"/>
      <p:bldP spid="24" grpId="0"/>
      <p:bldP spid="30" grpId="0"/>
      <p:bldP spid="31" grpId="0"/>
      <p:bldP spid="31" grpId="1"/>
      <p:bldP spid="32" grpId="0"/>
      <p:bldP spid="25" grpId="0" animBg="1"/>
      <p:bldP spid="34" grpId="0" animBg="1"/>
      <p:bldP spid="35" grpId="0" animBg="1"/>
      <p:bldP spid="36" grpId="0" animBg="1"/>
      <p:bldP spid="3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VẬN DỤNG, CỦNG CỐ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2510907"/>
            <a:ext cx="11069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Câu 2.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Hình nào dưới đây có diện tích lớn nhất: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25400" y="8801100"/>
            <a:ext cx="18313400" cy="1963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651968" y="5022849"/>
            <a:ext cx="4293132" cy="4759904"/>
          </a:xfrm>
          <a:prstGeom prst="rect">
            <a:avLst/>
          </a:prstGeom>
        </p:spPr>
      </p:pic>
      <p:sp>
        <p:nvSpPr>
          <p:cNvPr id="23" name="Teardrop 22"/>
          <p:cNvSpPr/>
          <p:nvPr/>
        </p:nvSpPr>
        <p:spPr>
          <a:xfrm>
            <a:off x="5654110" y="7564883"/>
            <a:ext cx="1295400" cy="1295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6043364">
            <a:off x="7215652" y="7564882"/>
            <a:ext cx="1295400" cy="1295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flipV="1">
            <a:off x="5602851" y="6031919"/>
            <a:ext cx="1295400" cy="13538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6043364" flipH="1">
            <a:off x="7074850" y="6062503"/>
            <a:ext cx="1353820" cy="1295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24330" y="6446625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4280" y="6354886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85872" y="7858639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50420" y="7849472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49600" y="6135194"/>
            <a:ext cx="2209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Hình A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63000" y="6079839"/>
            <a:ext cx="2209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Hình 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87700" y="7683761"/>
            <a:ext cx="2209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Hình D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01100" y="7628406"/>
            <a:ext cx="2209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Hình C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" y="3575050"/>
            <a:ext cx="2057400" cy="148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>
            <a:off x="1828800" y="3575050"/>
            <a:ext cx="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" idx="1"/>
            <a:endCxn id="3" idx="3"/>
          </p:cNvCxnSpPr>
          <p:nvPr/>
        </p:nvCxnSpPr>
        <p:spPr>
          <a:xfrm>
            <a:off x="800100" y="43180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98630" y="3575050"/>
            <a:ext cx="3145202" cy="148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3" idx="1"/>
            <a:endCxn id="33" idx="3"/>
          </p:cNvCxnSpPr>
          <p:nvPr/>
        </p:nvCxnSpPr>
        <p:spPr>
          <a:xfrm>
            <a:off x="3598630" y="4318000"/>
            <a:ext cx="31452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27330" y="3575050"/>
            <a:ext cx="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76900" y="3575050"/>
            <a:ext cx="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518400" y="3536950"/>
            <a:ext cx="2057400" cy="148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stCxn id="40" idx="0"/>
            <a:endCxn id="40" idx="2"/>
          </p:cNvCxnSpPr>
          <p:nvPr/>
        </p:nvCxnSpPr>
        <p:spPr>
          <a:xfrm>
            <a:off x="8547100" y="3536950"/>
            <a:ext cx="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1"/>
            <a:endCxn id="40" idx="3"/>
          </p:cNvCxnSpPr>
          <p:nvPr/>
        </p:nvCxnSpPr>
        <p:spPr>
          <a:xfrm>
            <a:off x="7518400" y="42799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>
            <a:off x="9575800" y="3536950"/>
            <a:ext cx="1092200" cy="74295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flipV="1">
            <a:off x="9575800" y="4291657"/>
            <a:ext cx="1092200" cy="73119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1201400" y="3575050"/>
            <a:ext cx="2057400" cy="1485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4" idx="0"/>
            <a:endCxn id="44" idx="2"/>
          </p:cNvCxnSpPr>
          <p:nvPr/>
        </p:nvCxnSpPr>
        <p:spPr>
          <a:xfrm>
            <a:off x="12230100" y="3575050"/>
            <a:ext cx="0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1"/>
            <a:endCxn id="44" idx="3"/>
          </p:cNvCxnSpPr>
          <p:nvPr/>
        </p:nvCxnSpPr>
        <p:spPr>
          <a:xfrm>
            <a:off x="11201400" y="43180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Triangle 46"/>
          <p:cNvSpPr/>
          <p:nvPr/>
        </p:nvSpPr>
        <p:spPr>
          <a:xfrm flipV="1">
            <a:off x="13258800" y="3575050"/>
            <a:ext cx="1066800" cy="73025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258800" y="4318000"/>
            <a:ext cx="1066800" cy="742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17537" y="5060950"/>
            <a:ext cx="1724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Hình A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59301" y="5060950"/>
            <a:ext cx="175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Hình B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39037" y="5060950"/>
            <a:ext cx="1781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Hình C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73193" y="5074358"/>
            <a:ext cx="1781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Hình D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5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6" grpId="0" animBg="1"/>
      <p:bldP spid="27" grpId="0" animBg="1"/>
      <p:bldP spid="28" grpId="0" animBg="1"/>
      <p:bldP spid="28" grpId="1" animBg="1"/>
      <p:bldP spid="24" grpId="0"/>
      <p:bldP spid="30" grpId="0"/>
      <p:bldP spid="30" grpId="1"/>
      <p:bldP spid="31" grpId="0"/>
      <p:bldP spid="32" grpId="0"/>
      <p:bldP spid="25" grpId="0" animBg="1"/>
      <p:bldP spid="34" grpId="0" animBg="1"/>
      <p:bldP spid="34" grpId="1" animBg="1"/>
      <p:bldP spid="35" grpId="0" animBg="1"/>
      <p:bldP spid="36" grpId="0" animBg="1"/>
      <p:bldP spid="3" grpId="0" animBg="1"/>
      <p:bldP spid="33" grpId="0" animBg="1"/>
      <p:bldP spid="40" grpId="0" animBg="1"/>
      <p:bldP spid="18" grpId="0" animBg="1"/>
      <p:bldP spid="43" grpId="0" animBg="1"/>
      <p:bldP spid="44" grpId="0" animBg="1"/>
      <p:bldP spid="47" grpId="0" animBg="1"/>
      <p:bldP spid="19" grpId="0" animBg="1"/>
      <p:bldP spid="20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8"/>
              </a:ext>
            </a:extLst>
          </a:blip>
          <a:srcRect/>
          <a:stretch>
            <a:fillRect/>
          </a:stretch>
        </p:blipFill>
        <p:spPr>
          <a:xfrm>
            <a:off x="-196972" y="-1242488"/>
            <a:ext cx="2875446" cy="29796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VẬN DỤNG, CỦNG CỐ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2156964"/>
            <a:ext cx="933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Câu 3.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Phát biểu nào dưới đây là đúng?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0" y="9029700"/>
            <a:ext cx="18313400" cy="1963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281500" y="6477721"/>
            <a:ext cx="3676300" cy="4076007"/>
          </a:xfrm>
          <a:prstGeom prst="rect">
            <a:avLst/>
          </a:prstGeom>
        </p:spPr>
      </p:pic>
      <p:sp>
        <p:nvSpPr>
          <p:cNvPr id="23" name="Teardrop 22"/>
          <p:cNvSpPr/>
          <p:nvPr/>
        </p:nvSpPr>
        <p:spPr>
          <a:xfrm>
            <a:off x="10164662" y="5113735"/>
            <a:ext cx="1295400" cy="1295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6043364">
            <a:off x="11726204" y="5113734"/>
            <a:ext cx="1295400" cy="1295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flipV="1">
            <a:off x="10113403" y="3580771"/>
            <a:ext cx="1295400" cy="13538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6043364" flipH="1">
            <a:off x="11585402" y="3611355"/>
            <a:ext cx="1353820" cy="1295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534882" y="3995477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84832" y="3903738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96424" y="5407491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60972" y="539832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3684046"/>
            <a:ext cx="4114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Hình A &gt; hình 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273551" y="3628691"/>
            <a:ext cx="4671547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Hình A = hình 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91200" y="5232613"/>
            <a:ext cx="4114800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Hình A &lt; hình B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311652" y="5177258"/>
            <a:ext cx="4646148" cy="11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Cả A, B, C đều sai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116" y="3086100"/>
            <a:ext cx="4942910" cy="182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1"/>
            <a:endCxn id="3" idx="3"/>
          </p:cNvCxnSpPr>
          <p:nvPr/>
        </p:nvCxnSpPr>
        <p:spPr>
          <a:xfrm>
            <a:off x="316116" y="4000500"/>
            <a:ext cx="4942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3326" y="30861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87571" y="30861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97214" y="30861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Rectangle 9220"/>
          <p:cNvSpPr/>
          <p:nvPr/>
        </p:nvSpPr>
        <p:spPr>
          <a:xfrm>
            <a:off x="304800" y="6106209"/>
            <a:ext cx="2471455" cy="2934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9221" idx="2"/>
          </p:cNvCxnSpPr>
          <p:nvPr/>
        </p:nvCxnSpPr>
        <p:spPr>
          <a:xfrm>
            <a:off x="1515127" y="6106209"/>
            <a:ext cx="25401" cy="2934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4800" y="7123043"/>
            <a:ext cx="2482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1940" y="8113643"/>
            <a:ext cx="24827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Rectangle 9228"/>
          <p:cNvSpPr/>
          <p:nvPr/>
        </p:nvSpPr>
        <p:spPr>
          <a:xfrm>
            <a:off x="2787571" y="6106210"/>
            <a:ext cx="2471455" cy="10168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endCxn id="9229" idx="2"/>
          </p:cNvCxnSpPr>
          <p:nvPr/>
        </p:nvCxnSpPr>
        <p:spPr>
          <a:xfrm>
            <a:off x="4023298" y="6106209"/>
            <a:ext cx="1" cy="1016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extBox 9230"/>
          <p:cNvSpPr txBox="1"/>
          <p:nvPr/>
        </p:nvSpPr>
        <p:spPr>
          <a:xfrm>
            <a:off x="1914192" y="5174549"/>
            <a:ext cx="1724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Hình A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35151" y="8321814"/>
            <a:ext cx="175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Hình B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5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6" grpId="0" animBg="1"/>
      <p:bldP spid="27" grpId="0" animBg="1"/>
      <p:bldP spid="28" grpId="0" animBg="1"/>
      <p:bldP spid="28" grpId="1" animBg="1"/>
      <p:bldP spid="24" grpId="0"/>
      <p:bldP spid="30" grpId="0"/>
      <p:bldP spid="30" grpId="1"/>
      <p:bldP spid="31" grpId="0"/>
      <p:bldP spid="32" grpId="0"/>
      <p:bldP spid="25" grpId="0" animBg="1"/>
      <p:bldP spid="34" grpId="0" animBg="1"/>
      <p:bldP spid="34" grpId="1" animBg="1"/>
      <p:bldP spid="35" grpId="0" animBg="1"/>
      <p:bldP spid="36" grpId="0" animBg="1"/>
      <p:bldP spid="3" grpId="0" animBg="1"/>
      <p:bldP spid="9221" grpId="0" animBg="1"/>
      <p:bldP spid="9229" grpId="0" animBg="1"/>
      <p:bldP spid="9231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019" y="9212072"/>
            <a:ext cx="18267218" cy="13958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746142">
            <a:off x="-5034" y="6298797"/>
            <a:ext cx="4387520" cy="3802926"/>
            <a:chOff x="2513514" y="1266120"/>
            <a:chExt cx="4204138" cy="411480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418" y="0"/>
            <a:ext cx="4685067" cy="136602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3655886" y="-2"/>
            <a:ext cx="4632114" cy="1366029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516317" y="-1913954"/>
            <a:ext cx="9452621" cy="26212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600012" y="939756"/>
            <a:ext cx="7285231" cy="1308144"/>
            <a:chOff x="5200431" y="939757"/>
            <a:chExt cx="7285231" cy="1308144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5200431" y="939757"/>
              <a:ext cx="7285231" cy="13081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90091" y="1209107"/>
              <a:ext cx="60548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HƯỚNG DẪN VỀ NHÀ</a:t>
              </a:r>
              <a:endParaRPr lang="en-US" sz="4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712159">
            <a:off x="1722939" y="2246246"/>
            <a:ext cx="5017867" cy="5017867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575815">
            <a:off x="6950893" y="3960268"/>
            <a:ext cx="5243241" cy="5243241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 rot="2595683">
            <a:off x="12701500" y="2273445"/>
            <a:ext cx="5043492" cy="50434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63538" y="3907470"/>
            <a:ext cx="33528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Ôn lại kiến thức đã học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6113" y="5520059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Hoàn thành bài tập SBT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46846" y="3459772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Xem trước nội dung bài mời.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4251818" y="6548182"/>
            <a:ext cx="3880172" cy="3705112"/>
            <a:chOff x="2513514" y="1266120"/>
            <a:chExt cx="4204138" cy="4114800"/>
          </a:xfrm>
        </p:grpSpPr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13514" y="1266120"/>
              <a:ext cx="4204138" cy="411480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3659488" y="1485900"/>
              <a:ext cx="2330869" cy="3652115"/>
              <a:chOff x="3659488" y="1485900"/>
              <a:chExt cx="2330869" cy="3652115"/>
            </a:xfrm>
          </p:grpSpPr>
          <p:pic>
            <p:nvPicPr>
              <p:cNvPr id="25" name="Picture 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3659488" y="1485900"/>
                <a:ext cx="956095" cy="15328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54370" y="3742187"/>
                <a:ext cx="1535987" cy="13958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1630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67306" y="1714500"/>
            <a:ext cx="12268200" cy="6075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400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CẢM ƠN CÁC EM ĐÃ LẮNG NGHE, HẸN GẶP LẠI!</a:t>
            </a:r>
            <a:endParaRPr lang="en-US" sz="54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77999" y="800100"/>
            <a:ext cx="2181815" cy="2209800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335000" y="800100"/>
            <a:ext cx="2716598" cy="2631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4710407" y="7029802"/>
            <a:ext cx="8153400" cy="3262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122710" y="6750914"/>
            <a:ext cx="3289192" cy="31899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2496800" y="8618635"/>
            <a:ext cx="6254877" cy="1935065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14960600" y="6471770"/>
            <a:ext cx="3163164" cy="3084085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>
            <a:fillRect/>
          </a:stretch>
        </p:blipFill>
        <p:spPr>
          <a:xfrm>
            <a:off x="13535676" y="8895664"/>
            <a:ext cx="4177123" cy="1070862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33194" y="1742616"/>
            <a:ext cx="4368214" cy="165992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8901407" y="1742615"/>
            <a:ext cx="3962400" cy="16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8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400" y="9305346"/>
            <a:ext cx="18313400" cy="196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2"/>
              </a:ext>
            </a:extLst>
          </a:blip>
          <a:srcRect/>
          <a:stretch>
            <a:fillRect/>
          </a:stretch>
        </p:blipFill>
        <p:spPr>
          <a:xfrm>
            <a:off x="-57150" y="-296839"/>
            <a:ext cx="2875446" cy="297967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448300" y="266699"/>
            <a:ext cx="7467600" cy="1362839"/>
            <a:chOff x="5867400" y="266699"/>
            <a:chExt cx="7467600" cy="1362839"/>
          </a:xfrm>
        </p:grpSpPr>
        <p:sp>
          <p:nvSpPr>
            <p:cNvPr id="13" name="Rounded Rectangle 12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KHỞI ĐỘNG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83" y="3351696"/>
            <a:ext cx="7283787" cy="628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222770"/>
            <a:ext cx="6756400" cy="62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120683" y="2582256"/>
            <a:ext cx="15113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Quan sát tranh và nói cho bạn nghe thông tin về bức tranh.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400" y="9483145"/>
            <a:ext cx="18313400" cy="196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2"/>
              </a:ext>
            </a:extLst>
          </a:blip>
          <a:srcRect/>
          <a:stretch>
            <a:fillRect/>
          </a:stretch>
        </p:blipFill>
        <p:spPr>
          <a:xfrm>
            <a:off x="-25400" y="-12700"/>
            <a:ext cx="2875446" cy="29796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48300" y="266699"/>
            <a:ext cx="7467600" cy="1362839"/>
            <a:chOff x="5867400" y="266699"/>
            <a:chExt cx="7467600" cy="1362839"/>
          </a:xfrm>
        </p:grpSpPr>
        <p:sp>
          <p:nvSpPr>
            <p:cNvPr id="7" name="Rounded Rectangle 6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KHỞI ĐỘNG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07961" y="2107182"/>
            <a:ext cx="13395877" cy="2046794"/>
            <a:chOff x="1920323" y="2107182"/>
            <a:chExt cx="13395877" cy="2046794"/>
          </a:xfrm>
          <a:solidFill>
            <a:schemeClr val="accent2">
              <a:lumMod val="75000"/>
            </a:schemeClr>
          </a:solidFill>
        </p:grpSpPr>
        <p:sp>
          <p:nvSpPr>
            <p:cNvPr id="2" name="Rounded Rectangle 1"/>
            <p:cNvSpPr/>
            <p:nvPr/>
          </p:nvSpPr>
          <p:spPr>
            <a:xfrm>
              <a:off x="1920323" y="2107182"/>
              <a:ext cx="13395877" cy="2046794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76186" y="2107182"/>
              <a:ext cx="12884150" cy="18249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Có một khái niệm toán học liên quan đến “phần bề mặt phẳng” của một hình, đó là </a:t>
              </a:r>
              <a:r>
                <a:rPr lang="en-US" sz="40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“Diện tích một hình”.</a:t>
              </a:r>
              <a:endPara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064359" y="5986789"/>
            <a:ext cx="5132600" cy="36184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5"/>
              </a:ext>
            </a:extLst>
          </a:blip>
          <a:srcRect/>
          <a:stretch>
            <a:fillRect/>
          </a:stretch>
        </p:blipFill>
        <p:spPr>
          <a:xfrm>
            <a:off x="12763500" y="4656488"/>
            <a:ext cx="4686300" cy="3860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7"/>
              </a:ext>
            </a:extLst>
          </a:blip>
          <a:srcRect/>
          <a:stretch>
            <a:fillRect/>
          </a:stretch>
        </p:blipFill>
        <p:spPr>
          <a:xfrm>
            <a:off x="677684" y="4656488"/>
            <a:ext cx="5494516" cy="346309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77685" y="8516828"/>
            <a:ext cx="5494516" cy="9663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" pitchFamily="34" charset="0"/>
                <a:cs typeface="Arial" pitchFamily="34" charset="0"/>
              </a:rPr>
              <a:t>Diện tích bảng xanh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83401" y="4570544"/>
            <a:ext cx="5494516" cy="9663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" pitchFamily="34" charset="0"/>
                <a:cs typeface="Arial" pitchFamily="34" charset="0"/>
              </a:rPr>
              <a:t>Diện tích mặt bàn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547600" y="8626256"/>
            <a:ext cx="5494516" cy="9663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" pitchFamily="34" charset="0"/>
                <a:cs typeface="Arial" pitchFamily="34" charset="0"/>
              </a:rPr>
              <a:t>Diện tích bìa sách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400" y="9305346"/>
            <a:ext cx="18313400" cy="196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2"/>
              </a:ext>
            </a:extLst>
          </a:blip>
          <a:srcRect/>
          <a:stretch>
            <a:fillRect/>
          </a:stretch>
        </p:blipFill>
        <p:spPr>
          <a:xfrm>
            <a:off x="0" y="-617921"/>
            <a:ext cx="2875446" cy="29796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48300" y="266699"/>
            <a:ext cx="7467600" cy="1362839"/>
            <a:chOff x="5867400" y="266699"/>
            <a:chExt cx="7467600" cy="1362839"/>
          </a:xfrm>
        </p:grpSpPr>
        <p:sp>
          <p:nvSpPr>
            <p:cNvPr id="7" name="Rounded Rectangle 6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THÀNH KIẾN THỨC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10349" y="2361757"/>
            <a:ext cx="13024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Quan sát “phần bề mặt” của hình tròn và hình chữ nhật: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3" y="3735978"/>
            <a:ext cx="4749317" cy="445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15646" y="3352801"/>
            <a:ext cx="74676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Diện tích hình tròn là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32093" y="6210300"/>
            <a:ext cx="74041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Diện tích hình chữ nhật là gì?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21338683">
            <a:off x="5611341" y="4025906"/>
            <a:ext cx="850900" cy="14267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21338683">
            <a:off x="5725643" y="6850150"/>
            <a:ext cx="850900" cy="14267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32093" y="4786098"/>
            <a:ext cx="11451107" cy="11662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D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iện </a:t>
            </a:r>
            <a:r>
              <a:rPr lang="en-US" sz="4000">
                <a:latin typeface="Arial" pitchFamily="34" charset="0"/>
                <a:cs typeface="Arial" pitchFamily="34" charset="0"/>
              </a:rPr>
              <a:t>tích hình tròn là bề mặt hình tròn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90" y="7616016"/>
            <a:ext cx="11353710" cy="11662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D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iện </a:t>
            </a:r>
            <a:r>
              <a:rPr lang="en-US" sz="4000">
                <a:latin typeface="Arial" pitchFamily="34" charset="0"/>
                <a:cs typeface="Arial" pitchFamily="34" charset="0"/>
              </a:rPr>
              <a:t>tích hình chữ nhật là bề mặt hình chữ nhật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4" grpId="0" animBg="1"/>
      <p:bldP spid="9" grpId="0" animBg="1"/>
      <p:bldP spid="16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400" y="9432344"/>
            <a:ext cx="18313400" cy="196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2"/>
              </a:ext>
            </a:extLst>
          </a:blip>
          <a:srcRect/>
          <a:stretch>
            <a:fillRect/>
          </a:stretch>
        </p:blipFill>
        <p:spPr>
          <a:xfrm>
            <a:off x="25400" y="-872496"/>
            <a:ext cx="2875446" cy="29796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2107182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Đ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ặt </a:t>
            </a:r>
            <a:r>
              <a:rPr lang="en-US" sz="4000">
                <a:latin typeface="Arial" pitchFamily="34" charset="0"/>
                <a:cs typeface="Arial" pitchFamily="34" charset="0"/>
              </a:rPr>
              <a:t>hình chữ nhật lên trên hình tròn sau đó so sánh diện tích hình tròn và diện tích hình </a:t>
            </a:r>
            <a:r>
              <a:rPr lang="en-US" sz="4000">
                <a:latin typeface="Arial" pitchFamily="34" charset="0"/>
                <a:cs typeface="Arial" pitchFamily="34" charset="0"/>
              </a:rPr>
              <a:t>chữ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nhật?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48300" y="266699"/>
            <a:ext cx="7467600" cy="1362839"/>
            <a:chOff x="5867400" y="266699"/>
            <a:chExt cx="7467600" cy="1362839"/>
          </a:xfrm>
        </p:grpSpPr>
        <p:sp>
          <p:nvSpPr>
            <p:cNvPr id="8" name="Rounded Rectangle 7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THÀNH KIẾN THỨC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1676400" y="5186422"/>
            <a:ext cx="4381500" cy="43004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810000" y="6608822"/>
            <a:ext cx="3511550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37600" y="2177242"/>
            <a:ext cx="7677857" cy="7538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45804" y="4000500"/>
            <a:ext cx="5235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Diện </a:t>
            </a: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tích hình chữ nhật </a:t>
            </a:r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bé hơn </a:t>
            </a: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diện tích hình tròn vì hình chữ nhật nằm hoàn toàn bên trong hình tròn.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01400" y="3009900"/>
            <a:ext cx="34290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40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08828 0.06033 C 0.10669 0.07407 0.13412 0.08163 0.16302 0.08163 C 0.19592 0.08163 0.22231 0.07407 0.24072 0.06033 L 0.329 4.81481E-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25400" y="9305346"/>
            <a:ext cx="18313400" cy="196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2"/>
              </a:ext>
            </a:extLst>
          </a:blip>
          <a:srcRect/>
          <a:stretch>
            <a:fillRect/>
          </a:stretch>
        </p:blipFill>
        <p:spPr>
          <a:xfrm>
            <a:off x="50800" y="-465521"/>
            <a:ext cx="2875446" cy="29796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7" name="Rounded Rectangle 6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THÀNH KIẾN THỨC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44150" y="2868100"/>
            <a:ext cx="14250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>
                <a:latin typeface="Arial" pitchFamily="34" charset="0"/>
                <a:cs typeface="Arial" pitchFamily="34" charset="0"/>
              </a:rPr>
              <a:t>sát “phần bề mặt” mà hình A và hình B đang “chiếm giữ”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0" y="4000500"/>
            <a:ext cx="96082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914400" y="4305300"/>
            <a:ext cx="0" cy="3581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43053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3600" y="4305300"/>
            <a:ext cx="0" cy="2438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33600" y="6743700"/>
            <a:ext cx="2425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14400" y="7886700"/>
            <a:ext cx="36449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59301" y="6743700"/>
            <a:ext cx="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49700"/>
            <a:ext cx="5430466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097" y="4087358"/>
            <a:ext cx="4244602" cy="5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9345798" y="45212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345798" y="81153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126598" y="5702300"/>
            <a:ext cx="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1784198" y="5702300"/>
            <a:ext cx="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345798" y="6845300"/>
            <a:ext cx="0" cy="1270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348792" y="4533900"/>
            <a:ext cx="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577699" y="4533900"/>
            <a:ext cx="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564998" y="6934200"/>
            <a:ext cx="25402" cy="1181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126598" y="57023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590400" y="57023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126598" y="68707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590400" y="69215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ular Callout 56"/>
          <p:cNvSpPr/>
          <p:nvPr/>
        </p:nvSpPr>
        <p:spPr>
          <a:xfrm>
            <a:off x="2926247" y="4252458"/>
            <a:ext cx="2522054" cy="184354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Diện tích hình A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ounded Rectangular Callout 62"/>
          <p:cNvSpPr/>
          <p:nvPr/>
        </p:nvSpPr>
        <p:spPr>
          <a:xfrm>
            <a:off x="12214280" y="5471658"/>
            <a:ext cx="2522054" cy="184354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Diện tích hình B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0" y="9468342"/>
            <a:ext cx="18313400" cy="196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2"/>
              </a:ext>
            </a:extLst>
          </a:blip>
          <a:srcRect/>
          <a:stretch>
            <a:fillRect/>
          </a:stretch>
        </p:blipFill>
        <p:spPr>
          <a:xfrm>
            <a:off x="50800" y="-465521"/>
            <a:ext cx="2875446" cy="29796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7" name="Rounded Rectangle 6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THÀNH KIẾN THỨC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88523" y="2512057"/>
            <a:ext cx="14250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>
                <a:latin typeface="Arial" pitchFamily="34" charset="0"/>
                <a:cs typeface="Arial" pitchFamily="34" charset="0"/>
              </a:rPr>
              <a:t>sát “phần bề mặt” mà hình A và hình B đang “chiếm giữ”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" y="3219943"/>
            <a:ext cx="96082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4" y="3258043"/>
            <a:ext cx="5430466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153" y="3258043"/>
            <a:ext cx="4244602" cy="5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19040" y="8338042"/>
            <a:ext cx="6045200" cy="11303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Hình A có mấy ô vuông?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613807" y="8476031"/>
            <a:ext cx="6045200" cy="11303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Hình B có mấy ô vuông?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25481" y="4792069"/>
            <a:ext cx="4388426" cy="2672474"/>
            <a:chOff x="5898574" y="4792069"/>
            <a:chExt cx="4388426" cy="2672474"/>
          </a:xfrm>
        </p:grpSpPr>
        <p:pic>
          <p:nvPicPr>
            <p:cNvPr id="36" name="Picture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5898574" y="4792069"/>
              <a:ext cx="4388426" cy="267247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64240" y="6161157"/>
              <a:ext cx="26035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 ô vuông</a:t>
              </a:r>
              <a:endPara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988474" y="4530800"/>
            <a:ext cx="4388426" cy="2672474"/>
            <a:chOff x="5898574" y="4792069"/>
            <a:chExt cx="4388426" cy="2672474"/>
          </a:xfrm>
        </p:grpSpPr>
        <p:pic>
          <p:nvPicPr>
            <p:cNvPr id="41" name="Picture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5898574" y="4792069"/>
              <a:ext cx="4388426" cy="2672474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007731" y="6168245"/>
              <a:ext cx="26035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 ô vuông</a:t>
              </a:r>
              <a:endPara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58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400" y="9305346"/>
            <a:ext cx="18313400" cy="196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rcRect/>
          <a:stretch>
            <a:fillRect/>
          </a:stretch>
        </p:blipFill>
        <p:spPr>
          <a:xfrm>
            <a:off x="304800" y="-4679"/>
            <a:ext cx="4254501" cy="172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6"/>
              </a:ext>
            </a:extLst>
          </a:blip>
          <a:srcRect/>
          <a:stretch>
            <a:fillRect/>
          </a:stretch>
        </p:blipFill>
        <p:spPr>
          <a:xfrm>
            <a:off x="13913216" y="67439"/>
            <a:ext cx="4374784" cy="2039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12"/>
              </a:ext>
            </a:extLst>
          </a:blip>
          <a:srcRect/>
          <a:stretch>
            <a:fillRect/>
          </a:stretch>
        </p:blipFill>
        <p:spPr>
          <a:xfrm>
            <a:off x="-25400" y="-629934"/>
            <a:ext cx="2875446" cy="29796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2679327"/>
            <a:ext cx="14250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Quan </a:t>
            </a:r>
            <a:r>
              <a:rPr lang="en-US" sz="4000">
                <a:latin typeface="Arial" pitchFamily="34" charset="0"/>
                <a:cs typeface="Arial" pitchFamily="34" charset="0"/>
              </a:rPr>
              <a:t>sát “phần bề mặt” mà hình A và hình B đang “chiếm giữ”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1"/>
            <a:ext cx="8737600" cy="464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448300" y="419099"/>
            <a:ext cx="7467600" cy="1362839"/>
            <a:chOff x="5867400" y="266699"/>
            <a:chExt cx="7467600" cy="1362839"/>
          </a:xfrm>
        </p:grpSpPr>
        <p:sp>
          <p:nvSpPr>
            <p:cNvPr id="13" name="Rounded Rectangle 12"/>
            <p:cNvSpPr/>
            <p:nvPr/>
          </p:nvSpPr>
          <p:spPr>
            <a:xfrm>
              <a:off x="5867400" y="266699"/>
              <a:ext cx="7315200" cy="1210439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019800" y="419099"/>
              <a:ext cx="7315200" cy="121043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HÌNH THÀNH KIẾN THỨC</a:t>
              </a:r>
              <a:endPara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05900" y="3657601"/>
            <a:ext cx="8724900" cy="2552699"/>
            <a:chOff x="9105900" y="3657601"/>
            <a:chExt cx="8724900" cy="2552699"/>
          </a:xfrm>
        </p:grpSpPr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9105900" y="3657601"/>
              <a:ext cx="8724900" cy="255269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77400" y="3964454"/>
              <a:ext cx="791326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itchFamily="34" charset="0"/>
                  <a:cs typeface="Arial" pitchFamily="34" charset="0"/>
                </a:rPr>
                <a:t>Diện tích hình A bằng </a:t>
              </a:r>
              <a:r>
                <a:rPr lang="en-US" sz="4000" b="1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 ô vuông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Diện 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tích hình B bằng </a:t>
              </a:r>
              <a:r>
                <a:rPr lang="en-US" sz="4000" b="1"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>
                  <a:latin typeface="Arial" pitchFamily="34" charset="0"/>
                  <a:cs typeface="Arial" pitchFamily="34" charset="0"/>
                </a:rPr>
                <a:t>ô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vuông</a:t>
              </a:r>
              <a:endParaRPr lang="en-US" sz="40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477500" y="6539559"/>
            <a:ext cx="6096000" cy="2510890"/>
            <a:chOff x="10477500" y="6539559"/>
            <a:chExt cx="6096000" cy="2510890"/>
          </a:xfrm>
        </p:grpSpPr>
        <p:pic>
          <p:nvPicPr>
            <p:cNvPr id="17" name="Picture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10591800" y="6539559"/>
              <a:ext cx="5867400" cy="251089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477500" y="6882542"/>
              <a:ext cx="609600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Diện </a:t>
              </a:r>
              <a:r>
                <a:rPr lang="en-US" sz="4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tích hình A bằng diện tích hình B. </a:t>
              </a:r>
              <a:endParaRPr lang="en-US" sz="4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65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922</Words>
  <Application>Microsoft Office PowerPoint</Application>
  <PresentationFormat>Custom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HDLAPTOP</cp:lastModifiedBy>
  <cp:revision>21</cp:revision>
  <dcterms:created xsi:type="dcterms:W3CDTF">2006-08-16T00:00:00Z</dcterms:created>
  <dcterms:modified xsi:type="dcterms:W3CDTF">2022-12-09T07:58:00Z</dcterms:modified>
  <dc:identifier>DAFUJvlM0R4</dc:identifier>
</cp:coreProperties>
</file>