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85" r:id="rId2"/>
    <p:sldId id="284" r:id="rId3"/>
    <p:sldId id="286" r:id="rId4"/>
    <p:sldId id="266" r:id="rId5"/>
    <p:sldId id="270" r:id="rId6"/>
    <p:sldId id="271" r:id="rId7"/>
    <p:sldId id="272" r:id="rId8"/>
    <p:sldId id="273" r:id="rId9"/>
    <p:sldId id="274" r:id="rId10"/>
    <p:sldId id="275" r:id="rId11"/>
    <p:sldId id="287" r:id="rId12"/>
    <p:sldId id="276" r:id="rId13"/>
    <p:sldId id="277" r:id="rId14"/>
    <p:sldId id="288" r:id="rId15"/>
    <p:sldId id="279" r:id="rId16"/>
    <p:sldId id="280" r:id="rId17"/>
    <p:sldId id="278" r:id="rId18"/>
    <p:sldId id="281" r:id="rId19"/>
    <p:sldId id="289" r:id="rId20"/>
    <p:sldId id="282" r:id="rId21"/>
    <p:sldId id="283" r:id="rId22"/>
    <p:sldId id="291" r:id="rId23"/>
    <p:sldId id="290" r:id="rId24"/>
    <p:sldId id="292" r:id="rId25"/>
  </p:sldIdLst>
  <p:sldSz cx="18288000" cy="10287000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SimSun" pitchFamily="2" charset="-122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4" d="100"/>
          <a:sy n="34" d="100"/>
        </p:scale>
        <p:origin x="-996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C16D9-C1DC-484C-9CB1-7DBFCA761A34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7063A-13A6-42EE-8D9F-D47F2A49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2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15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.png"/><Relationship Id="rId2" Type="http://schemas.openxmlformats.org/officeDocument/2006/relationships/image" Target="../media/image1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4.png"/><Relationship Id="rId22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26" Type="http://schemas.microsoft.com/office/2007/relationships/hdphoto" Target="../media/hdphoto1.wdp"/><Relationship Id="rId8" Type="http://schemas.openxmlformats.org/officeDocument/2006/relationships/image" Target="../media/image43.svg"/><Relationship Id="rId3" Type="http://schemas.openxmlformats.org/officeDocument/2006/relationships/image" Target="../media/image2.svg"/><Relationship Id="rId7" Type="http://schemas.openxmlformats.org/officeDocument/2006/relationships/image" Target="../media/image38.png"/><Relationship Id="rId12" Type="http://schemas.openxmlformats.org/officeDocument/2006/relationships/image" Target="../media/image6.svg"/><Relationship Id="rId25" Type="http://schemas.openxmlformats.org/officeDocument/2006/relationships/image" Target="../media/image39.png"/><Relationship Id="rId33" Type="http://schemas.openxmlformats.org/officeDocument/2006/relationships/image" Target="../media/image6.svg"/><Relationship Id="rId2" Type="http://schemas.openxmlformats.org/officeDocument/2006/relationships/image" Target="../media/image16.png"/><Relationship Id="rId29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24" Type="http://schemas.openxmlformats.org/officeDocument/2006/relationships/image" Target="../media/image59.svg"/><Relationship Id="rId32" Type="http://schemas.openxmlformats.org/officeDocument/2006/relationships/image" Target="../media/image27.png"/><Relationship Id="rId5" Type="http://schemas.openxmlformats.org/officeDocument/2006/relationships/image" Target="../media/image2.svg"/><Relationship Id="rId28" Type="http://schemas.openxmlformats.org/officeDocument/2006/relationships/image" Target="../media/image41.png"/><Relationship Id="rId10" Type="http://schemas.openxmlformats.org/officeDocument/2006/relationships/image" Target="../media/image9.svg"/><Relationship Id="rId31" Type="http://schemas.openxmlformats.org/officeDocument/2006/relationships/image" Target="../media/image24.png"/><Relationship Id="rId4" Type="http://schemas.openxmlformats.org/officeDocument/2006/relationships/image" Target="../media/image22.png"/><Relationship Id="rId14" Type="http://schemas.openxmlformats.org/officeDocument/2006/relationships/image" Target="../media/image19.png"/><Relationship Id="rId27" Type="http://schemas.openxmlformats.org/officeDocument/2006/relationships/image" Target="../media/image40.png"/><Relationship Id="rId30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8" Type="http://schemas.openxmlformats.org/officeDocument/2006/relationships/image" Target="../media/image43.svg"/><Relationship Id="rId26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38.png"/><Relationship Id="rId12" Type="http://schemas.openxmlformats.org/officeDocument/2006/relationships/image" Target="../media/image6.svg"/><Relationship Id="rId25" Type="http://schemas.openxmlformats.org/officeDocument/2006/relationships/image" Target="../media/image40.png"/><Relationship Id="rId33" Type="http://schemas.microsoft.com/office/2007/relationships/hdphoto" Target="../media/hdphoto2.wdp"/><Relationship Id="rId2" Type="http://schemas.openxmlformats.org/officeDocument/2006/relationships/image" Target="../media/image16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24" Type="http://schemas.openxmlformats.org/officeDocument/2006/relationships/image" Target="../media/image59.svg"/><Relationship Id="rId32" Type="http://schemas.openxmlformats.org/officeDocument/2006/relationships/image" Target="../media/image43.png"/><Relationship Id="rId5" Type="http://schemas.openxmlformats.org/officeDocument/2006/relationships/image" Target="../media/image2.svg"/><Relationship Id="rId28" Type="http://schemas.openxmlformats.org/officeDocument/2006/relationships/image" Target="../media/image42.png"/><Relationship Id="rId10" Type="http://schemas.openxmlformats.org/officeDocument/2006/relationships/image" Target="../media/image9.svg"/><Relationship Id="rId31" Type="http://schemas.openxmlformats.org/officeDocument/2006/relationships/image" Target="../media/image6.svg"/><Relationship Id="rId4" Type="http://schemas.openxmlformats.org/officeDocument/2006/relationships/image" Target="../media/image22.png"/><Relationship Id="rId14" Type="http://schemas.openxmlformats.org/officeDocument/2006/relationships/image" Target="../media/image19.png"/><Relationship Id="rId27" Type="http://schemas.openxmlformats.org/officeDocument/2006/relationships/image" Target="../media/image45.svg"/><Relationship Id="rId30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26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5" Type="http://schemas.openxmlformats.org/officeDocument/2006/relationships/image" Target="../media/image27.png"/><Relationship Id="rId2" Type="http://schemas.openxmlformats.org/officeDocument/2006/relationships/image" Target="../media/image17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9.svg"/><Relationship Id="rId28" Type="http://schemas.openxmlformats.org/officeDocument/2006/relationships/image" Target="../media/image45.png"/><Relationship Id="rId31" Type="http://schemas.openxmlformats.org/officeDocument/2006/relationships/image" Target="../media/image46.png"/><Relationship Id="rId10" Type="http://schemas.openxmlformats.org/officeDocument/2006/relationships/image" Target="../media/image9.svg"/><Relationship Id="rId9" Type="http://schemas.openxmlformats.org/officeDocument/2006/relationships/image" Target="../media/image19.png"/><Relationship Id="rId27" Type="http://schemas.openxmlformats.org/officeDocument/2006/relationships/image" Target="../media/image44.png"/><Relationship Id="rId30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26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5" Type="http://schemas.openxmlformats.org/officeDocument/2006/relationships/image" Target="../media/image27.png"/><Relationship Id="rId2" Type="http://schemas.openxmlformats.org/officeDocument/2006/relationships/image" Target="../media/image16.png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9.svg"/><Relationship Id="rId28" Type="http://schemas.openxmlformats.org/officeDocument/2006/relationships/image" Target="../media/image22.png"/><Relationship Id="rId31" Type="http://schemas.openxmlformats.org/officeDocument/2006/relationships/image" Target="../media/image48.png"/><Relationship Id="rId10" Type="http://schemas.openxmlformats.org/officeDocument/2006/relationships/image" Target="../media/image9.sv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27" Type="http://schemas.openxmlformats.org/officeDocument/2006/relationships/image" Target="../media/image47.png"/><Relationship Id="rId30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26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5" Type="http://schemas.openxmlformats.org/officeDocument/2006/relationships/image" Target="../media/image27.png"/><Relationship Id="rId2" Type="http://schemas.openxmlformats.org/officeDocument/2006/relationships/image" Target="../media/image16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9.svg"/><Relationship Id="rId32" Type="http://schemas.openxmlformats.org/officeDocument/2006/relationships/image" Target="../media/image6.svg"/><Relationship Id="rId28" Type="http://schemas.openxmlformats.org/officeDocument/2006/relationships/image" Target="../media/image2.svg"/><Relationship Id="rId10" Type="http://schemas.openxmlformats.org/officeDocument/2006/relationships/image" Target="../media/image9.svg"/><Relationship Id="rId31" Type="http://schemas.openxmlformats.org/officeDocument/2006/relationships/image" Target="../media/image49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27" Type="http://schemas.openxmlformats.org/officeDocument/2006/relationships/image" Target="../media/image22.png"/><Relationship Id="rId30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26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0.png"/><Relationship Id="rId12" Type="http://schemas.openxmlformats.org/officeDocument/2006/relationships/image" Target="../media/image6.svg"/><Relationship Id="rId25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24" Type="http://schemas.openxmlformats.org/officeDocument/2006/relationships/image" Target="../media/image59.svg"/><Relationship Id="rId5" Type="http://schemas.openxmlformats.org/officeDocument/2006/relationships/image" Target="../media/image2.svg"/><Relationship Id="rId28" Type="http://schemas.openxmlformats.org/officeDocument/2006/relationships/image" Target="../media/image52.png"/><Relationship Id="rId10" Type="http://schemas.openxmlformats.org/officeDocument/2006/relationships/image" Target="../media/image9.svg"/><Relationship Id="rId4" Type="http://schemas.openxmlformats.org/officeDocument/2006/relationships/image" Target="../media/image22.png"/><Relationship Id="rId14" Type="http://schemas.openxmlformats.org/officeDocument/2006/relationships/image" Target="../media/image19.png"/><Relationship Id="rId27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26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5" Type="http://schemas.openxmlformats.org/officeDocument/2006/relationships/image" Target="../media/image27.png"/><Relationship Id="rId2" Type="http://schemas.openxmlformats.org/officeDocument/2006/relationships/image" Target="../media/image16.png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9.svg"/><Relationship Id="rId28" Type="http://schemas.openxmlformats.org/officeDocument/2006/relationships/image" Target="../media/image22.png"/><Relationship Id="rId31" Type="http://schemas.openxmlformats.org/officeDocument/2006/relationships/image" Target="../media/image54.png"/><Relationship Id="rId10" Type="http://schemas.openxmlformats.org/officeDocument/2006/relationships/image" Target="../media/image9.sv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27" Type="http://schemas.openxmlformats.org/officeDocument/2006/relationships/image" Target="../media/image53.png"/><Relationship Id="rId30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26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5.png"/><Relationship Id="rId12" Type="http://schemas.openxmlformats.org/officeDocument/2006/relationships/image" Target="../media/image6.svg"/><Relationship Id="rId25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24" Type="http://schemas.openxmlformats.org/officeDocument/2006/relationships/image" Target="../media/image59.svg"/><Relationship Id="rId5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22.png"/><Relationship Id="rId14" Type="http://schemas.openxmlformats.org/officeDocument/2006/relationships/image" Target="../media/image19.png"/><Relationship Id="rId27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26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24.png"/><Relationship Id="rId12" Type="http://schemas.openxmlformats.org/officeDocument/2006/relationships/image" Target="../media/image6.svg"/><Relationship Id="rId25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24" Type="http://schemas.openxmlformats.org/officeDocument/2006/relationships/image" Target="../media/image59.svg"/><Relationship Id="rId5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22.png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26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24.png"/><Relationship Id="rId12" Type="http://schemas.openxmlformats.org/officeDocument/2006/relationships/image" Target="../media/image6.svg"/><Relationship Id="rId25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24" Type="http://schemas.openxmlformats.org/officeDocument/2006/relationships/image" Target="../media/image59.svg"/><Relationship Id="rId5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22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3.sv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.png"/><Relationship Id="rId31" Type="http://schemas.openxmlformats.org/officeDocument/2006/relationships/image" Target="../media/image8.png"/><Relationship Id="rId30" Type="http://schemas.openxmlformats.org/officeDocument/2006/relationships/image" Target="../media/image65.svg"/><Relationship Id="rId14" Type="http://schemas.openxmlformats.org/officeDocument/2006/relationships/image" Target="../media/image49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26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24.png"/><Relationship Id="rId12" Type="http://schemas.openxmlformats.org/officeDocument/2006/relationships/image" Target="../media/image6.svg"/><Relationship Id="rId25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24" Type="http://schemas.openxmlformats.org/officeDocument/2006/relationships/image" Target="../media/image59.svg"/><Relationship Id="rId5" Type="http://schemas.openxmlformats.org/officeDocument/2006/relationships/image" Target="../media/image2.svg"/><Relationship Id="rId28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22.png"/><Relationship Id="rId14" Type="http://schemas.openxmlformats.org/officeDocument/2006/relationships/image" Target="../media/image19.png"/><Relationship Id="rId27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26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5" Type="http://schemas.openxmlformats.org/officeDocument/2006/relationships/image" Target="../media/image27.png"/><Relationship Id="rId2" Type="http://schemas.openxmlformats.org/officeDocument/2006/relationships/image" Target="../media/image16.png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9.svg"/><Relationship Id="rId28" Type="http://schemas.openxmlformats.org/officeDocument/2006/relationships/image" Target="../media/image57.png"/><Relationship Id="rId5" Type="http://schemas.openxmlformats.org/officeDocument/2006/relationships/image" Target="../media/image4.sv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27" Type="http://schemas.openxmlformats.org/officeDocument/2006/relationships/image" Target="../media/image2.png"/><Relationship Id="rId30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tags" Target="../tags/tag2.xml"/><Relationship Id="rId16" Type="http://schemas.openxmlformats.org/officeDocument/2006/relationships/image" Target="../media/image64.png"/><Relationship Id="rId20" Type="http://schemas.openxmlformats.org/officeDocument/2006/relationships/image" Target="../media/image29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9.jpeg"/><Relationship Id="rId5" Type="http://schemas.openxmlformats.org/officeDocument/2006/relationships/tags" Target="../tags/tag5.xml"/><Relationship Id="rId15" Type="http://schemas.openxmlformats.org/officeDocument/2006/relationships/image" Target="../media/image63.pn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67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26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68.png"/><Relationship Id="rId12" Type="http://schemas.openxmlformats.org/officeDocument/2006/relationships/image" Target="../media/image6.svg"/><Relationship Id="rId25" Type="http://schemas.openxmlformats.org/officeDocument/2006/relationships/image" Target="../media/image27.png"/><Relationship Id="rId17" Type="http://schemas.openxmlformats.org/officeDocument/2006/relationships/image" Target="../media/image16.svg"/><Relationship Id="rId2" Type="http://schemas.openxmlformats.org/officeDocument/2006/relationships/image" Target="../media/image16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24" Type="http://schemas.openxmlformats.org/officeDocument/2006/relationships/image" Target="../media/image59.svg"/><Relationship Id="rId5" Type="http://schemas.openxmlformats.org/officeDocument/2006/relationships/image" Target="../media/image2.svg"/><Relationship Id="rId15" Type="http://schemas.openxmlformats.org/officeDocument/2006/relationships/image" Target="../media/image14.svg"/><Relationship Id="rId28" Type="http://schemas.openxmlformats.org/officeDocument/2006/relationships/image" Target="../media/image70.png"/><Relationship Id="rId10" Type="http://schemas.openxmlformats.org/officeDocument/2006/relationships/image" Target="../media/image9.svg"/><Relationship Id="rId31" Type="http://schemas.openxmlformats.org/officeDocument/2006/relationships/image" Target="../media/image72.png"/><Relationship Id="rId4" Type="http://schemas.openxmlformats.org/officeDocument/2006/relationships/image" Target="../media/image22.png"/><Relationship Id="rId14" Type="http://schemas.openxmlformats.org/officeDocument/2006/relationships/image" Target="../media/image19.png"/><Relationship Id="rId27" Type="http://schemas.openxmlformats.org/officeDocument/2006/relationships/image" Target="../media/image69.png"/><Relationship Id="rId30" Type="http://schemas.openxmlformats.org/officeDocument/2006/relationships/image" Target="../media/image18.svg"/></Relationships>
</file>

<file path=ppt/slides/_rels/slide24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.png"/><Relationship Id="rId2" Type="http://schemas.openxmlformats.org/officeDocument/2006/relationships/image" Target="../media/image1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4.png"/><Relationship Id="rId22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23.svg"/><Relationship Id="rId10" Type="http://schemas.openxmlformats.org/officeDocument/2006/relationships/image" Target="../media/image30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26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5" Type="http://schemas.openxmlformats.org/officeDocument/2006/relationships/image" Target="../media/image20.png"/><Relationship Id="rId2" Type="http://schemas.openxmlformats.org/officeDocument/2006/relationships/image" Target="../media/image16.png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9.svg"/><Relationship Id="rId28" Type="http://schemas.openxmlformats.org/officeDocument/2006/relationships/image" Target="../media/image22.png"/><Relationship Id="rId31" Type="http://schemas.openxmlformats.org/officeDocument/2006/relationships/image" Target="../media/image24.png"/><Relationship Id="rId10" Type="http://schemas.openxmlformats.org/officeDocument/2006/relationships/image" Target="../media/image9.sv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27" Type="http://schemas.openxmlformats.org/officeDocument/2006/relationships/image" Target="../media/image21.png"/><Relationship Id="rId30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12" Type="http://schemas.openxmlformats.org/officeDocument/2006/relationships/image" Target="../media/image6.svg"/><Relationship Id="rId25" Type="http://schemas.openxmlformats.org/officeDocument/2006/relationships/image" Target="../media/image1.png"/><Relationship Id="rId2" Type="http://schemas.openxmlformats.org/officeDocument/2006/relationships/image" Target="../media/image16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24" Type="http://schemas.openxmlformats.org/officeDocument/2006/relationships/image" Target="../media/image59.svg"/><Relationship Id="rId5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22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26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26.png"/><Relationship Id="rId12" Type="http://schemas.openxmlformats.org/officeDocument/2006/relationships/image" Target="../media/image6.svg"/><Relationship Id="rId25" Type="http://schemas.openxmlformats.org/officeDocument/2006/relationships/image" Target="../media/image27.png"/><Relationship Id="rId2" Type="http://schemas.openxmlformats.org/officeDocument/2006/relationships/image" Target="../media/image16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24" Type="http://schemas.openxmlformats.org/officeDocument/2006/relationships/image" Target="../media/image59.svg"/><Relationship Id="rId32" Type="http://schemas.openxmlformats.org/officeDocument/2006/relationships/image" Target="../media/image33.png"/><Relationship Id="rId5" Type="http://schemas.openxmlformats.org/officeDocument/2006/relationships/image" Target="../media/image2.svg"/><Relationship Id="rId28" Type="http://schemas.openxmlformats.org/officeDocument/2006/relationships/image" Target="../media/image29.png"/><Relationship Id="rId10" Type="http://schemas.openxmlformats.org/officeDocument/2006/relationships/image" Target="../media/image9.svg"/><Relationship Id="rId31" Type="http://schemas.openxmlformats.org/officeDocument/2006/relationships/image" Target="../media/image32.png"/><Relationship Id="rId4" Type="http://schemas.openxmlformats.org/officeDocument/2006/relationships/image" Target="../media/image22.png"/><Relationship Id="rId14" Type="http://schemas.openxmlformats.org/officeDocument/2006/relationships/image" Target="../media/image19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26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24.png"/><Relationship Id="rId12" Type="http://schemas.openxmlformats.org/officeDocument/2006/relationships/image" Target="../media/image6.svg"/><Relationship Id="rId25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24" Type="http://schemas.openxmlformats.org/officeDocument/2006/relationships/image" Target="../media/image59.svg"/><Relationship Id="rId5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22.png"/><Relationship Id="rId14" Type="http://schemas.openxmlformats.org/officeDocument/2006/relationships/image" Target="../media/image19.png"/><Relationship Id="rId27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26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24.png"/><Relationship Id="rId12" Type="http://schemas.openxmlformats.org/officeDocument/2006/relationships/image" Target="../media/image6.svg"/><Relationship Id="rId25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24" Type="http://schemas.openxmlformats.org/officeDocument/2006/relationships/image" Target="../media/image59.svg"/><Relationship Id="rId5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22.png"/><Relationship Id="rId14" Type="http://schemas.openxmlformats.org/officeDocument/2006/relationships/image" Target="../media/image19.png"/><Relationship Id="rId27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26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24.png"/><Relationship Id="rId12" Type="http://schemas.openxmlformats.org/officeDocument/2006/relationships/image" Target="../media/image6.svg"/><Relationship Id="rId25" Type="http://schemas.openxmlformats.org/officeDocument/2006/relationships/image" Target="../media/image27.png"/><Relationship Id="rId2" Type="http://schemas.openxmlformats.org/officeDocument/2006/relationships/image" Target="../media/image16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24" Type="http://schemas.openxmlformats.org/officeDocument/2006/relationships/image" Target="../media/image59.svg"/><Relationship Id="rId5" Type="http://schemas.openxmlformats.org/officeDocument/2006/relationships/image" Target="../media/image2.svg"/><Relationship Id="rId28" Type="http://schemas.openxmlformats.org/officeDocument/2006/relationships/image" Target="../media/image36.png"/><Relationship Id="rId10" Type="http://schemas.openxmlformats.org/officeDocument/2006/relationships/image" Target="../media/image9.svg"/><Relationship Id="rId4" Type="http://schemas.openxmlformats.org/officeDocument/2006/relationships/image" Target="../media/image22.png"/><Relationship Id="rId14" Type="http://schemas.openxmlformats.org/officeDocument/2006/relationships/image" Target="../media/image19.png"/><Relationship Id="rId2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990600" y="-266700"/>
            <a:ext cx="2882745" cy="348463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685800" y="342900"/>
            <a:ext cx="19509848" cy="9975273"/>
            <a:chOff x="-685800" y="342900"/>
            <a:chExt cx="19509848" cy="9975273"/>
          </a:xfrm>
        </p:grpSpPr>
        <p:grpSp>
          <p:nvGrpSpPr>
            <p:cNvPr id="15" name="Group 14"/>
            <p:cNvGrpSpPr/>
            <p:nvPr/>
          </p:nvGrpSpPr>
          <p:grpSpPr>
            <a:xfrm>
              <a:off x="-685800" y="2126673"/>
              <a:ext cx="19509848" cy="8191500"/>
              <a:chOff x="-685800" y="2126673"/>
              <a:chExt cx="19509848" cy="8191500"/>
            </a:xfrm>
          </p:grpSpPr>
          <p:pic>
            <p:nvPicPr>
              <p:cNvPr id="17" name="Picture 13"/>
              <p:cNvPicPr>
                <a:picLocks noChangeAspect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>
              <a:xfrm>
                <a:off x="-685800" y="2126673"/>
                <a:ext cx="19509848" cy="8191500"/>
              </a:xfrm>
              <a:prstGeom prst="rect">
                <a:avLst/>
              </a:prstGeom>
            </p:spPr>
          </p:pic>
          <p:pic>
            <p:nvPicPr>
              <p:cNvPr id="18" name="Picture 7"/>
              <p:cNvPicPr>
                <a:picLocks noChangeAspect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>
              <a:xfrm>
                <a:off x="3352800" y="4047652"/>
                <a:ext cx="2566635" cy="2812751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441175" y="3538118"/>
                <a:ext cx="8489632" cy="3831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CHÀO MỪNG CÁC EM ĐẾN VỚI TIẾT HỌC NGÀY HÔM NAY!</a:t>
                </a:r>
                <a:endParaRPr lang="en-US" sz="5400" b="1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6" name="Picture 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3591868" y="342900"/>
              <a:ext cx="4696132" cy="3715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749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019" y="8909614"/>
            <a:ext cx="18267218" cy="13958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20326" y="5776988"/>
            <a:ext cx="4565598" cy="3895020"/>
            <a:chOff x="2513514" y="1266120"/>
            <a:chExt cx="4204138" cy="411480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7" y="4243192"/>
            <a:ext cx="5621849" cy="14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45047" y="1991158"/>
            <a:ext cx="16499948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Arial" pitchFamily="34" charset="0"/>
                <a:cs typeface="Arial" pitchFamily="34" charset="0"/>
              </a:rPr>
              <a:t>Bài 2:</a:t>
            </a:r>
            <a:r>
              <a:rPr lang="en-US" sz="440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>
                <a:latin typeface="Arial" pitchFamily="34" charset="0"/>
                <a:cs typeface="Arial" pitchFamily="34" charset="0"/>
              </a:rPr>
              <a:t>Tính kết quả của các phép trừ sau rồi dùng phép cộng để thử lại: 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1400" y="4127837"/>
            <a:ext cx="7919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75 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905 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54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732 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=  </a:t>
            </a:r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 </a:t>
            </a:r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173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67069" y="5453438"/>
            <a:ext cx="2590800" cy="85471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Thử lại: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064541" y="189590"/>
            <a:ext cx="1223459" cy="1206728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14313033" y="18200"/>
            <a:ext cx="1317825" cy="137811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354587" y="5661016"/>
            <a:ext cx="9044264" cy="2497538"/>
            <a:chOff x="7354587" y="5661016"/>
            <a:chExt cx="9044264" cy="2497538"/>
          </a:xfrm>
        </p:grpSpPr>
        <p:grpSp>
          <p:nvGrpSpPr>
            <p:cNvPr id="22" name="Group 21"/>
            <p:cNvGrpSpPr/>
            <p:nvPr/>
          </p:nvGrpSpPr>
          <p:grpSpPr>
            <a:xfrm>
              <a:off x="7354587" y="6668676"/>
              <a:ext cx="8617356" cy="1489878"/>
              <a:chOff x="7354587" y="6668676"/>
              <a:chExt cx="8617356" cy="1489878"/>
            </a:xfrm>
          </p:grpSpPr>
          <p:pic>
            <p:nvPicPr>
              <p:cNvPr id="20" name="Picture 6"/>
              <p:cNvPicPr>
                <a:picLocks noChangeAspect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>
              <a:xfrm>
                <a:off x="7354587" y="6668676"/>
                <a:ext cx="8617356" cy="1489878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7695672" y="6998116"/>
                <a:ext cx="793518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21 </a:t>
                </a:r>
                <a:r>
                  <a:rPr lang="en-US" sz="4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173 </a:t>
                </a:r>
                <a:r>
                  <a:rPr lang="en-US" sz="4800" b="1" smtClean="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+  54 732  </a:t>
                </a:r>
                <a:r>
                  <a:rPr lang="en-US" sz="4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4800" b="1" smtClean="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75 </a:t>
                </a:r>
                <a:r>
                  <a:rPr lang="en-US" sz="4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905</a:t>
                </a:r>
              </a:p>
            </p:txBody>
          </p:sp>
        </p:grpSp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4862864" y="5661016"/>
              <a:ext cx="1535987" cy="139582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530714" y="683014"/>
            <a:ext cx="8084392" cy="1308144"/>
            <a:chOff x="5200431" y="939757"/>
            <a:chExt cx="8084392" cy="1308144"/>
          </a:xfrm>
        </p:grpSpPr>
        <p:pic>
          <p:nvPicPr>
            <p:cNvPr id="28" name="Picture 4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8084392" cy="130814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530714" y="1209108"/>
              <a:ext cx="7423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25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019" y="8909614"/>
            <a:ext cx="18267218" cy="13958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20326" y="5776988"/>
            <a:ext cx="4565598" cy="3895020"/>
            <a:chOff x="2513514" y="1266120"/>
            <a:chExt cx="4204138" cy="411480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45047" y="1991158"/>
            <a:ext cx="16499948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Arial" pitchFamily="34" charset="0"/>
                <a:cs typeface="Arial" pitchFamily="34" charset="0"/>
              </a:rPr>
              <a:t>Bài 2:</a:t>
            </a:r>
            <a:r>
              <a:rPr lang="en-US" sz="440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>
                <a:latin typeface="Arial" pitchFamily="34" charset="0"/>
                <a:cs typeface="Arial" pitchFamily="34" charset="0"/>
              </a:rPr>
              <a:t>Tính kết quả của các phép trừ sau rồi dùng phép cộng để thử lại: 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1400" y="4127837"/>
            <a:ext cx="6890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90 009 – 87 004 = </a:t>
            </a:r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3 005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7069" y="5453438"/>
            <a:ext cx="2590800" cy="85471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Thử lại: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064541" y="189590"/>
            <a:ext cx="1223459" cy="1206728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4313033" y="18200"/>
            <a:ext cx="1317825" cy="137811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354587" y="5880796"/>
            <a:ext cx="8385351" cy="2277758"/>
            <a:chOff x="7354587" y="5880796"/>
            <a:chExt cx="8385351" cy="2277758"/>
          </a:xfrm>
        </p:grpSpPr>
        <p:grpSp>
          <p:nvGrpSpPr>
            <p:cNvPr id="22" name="Group 21"/>
            <p:cNvGrpSpPr/>
            <p:nvPr/>
          </p:nvGrpSpPr>
          <p:grpSpPr>
            <a:xfrm>
              <a:off x="7354587" y="6668676"/>
              <a:ext cx="7961613" cy="1489878"/>
              <a:chOff x="7354587" y="6668676"/>
              <a:chExt cx="7961613" cy="1489878"/>
            </a:xfrm>
          </p:grpSpPr>
          <p:pic>
            <p:nvPicPr>
              <p:cNvPr id="20" name="Picture 6"/>
              <p:cNvPicPr>
                <a:picLocks noChangeAspect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>
              <a:xfrm>
                <a:off x="7354587" y="6668676"/>
                <a:ext cx="7961613" cy="1489878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7956806" y="6998116"/>
                <a:ext cx="690605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3 005 + 87 004 = 90 009</a:t>
                </a:r>
              </a:p>
            </p:txBody>
          </p:sp>
        </p:grpSp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4203951" y="5880796"/>
              <a:ext cx="1535987" cy="139582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530714" y="683014"/>
            <a:ext cx="8084392" cy="1308144"/>
            <a:chOff x="5200431" y="939757"/>
            <a:chExt cx="8084392" cy="1308144"/>
          </a:xfrm>
        </p:grpSpPr>
        <p:pic>
          <p:nvPicPr>
            <p:cNvPr id="28" name="Picture 4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8084392" cy="130814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530714" y="1209108"/>
              <a:ext cx="7423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7" y="4167467"/>
            <a:ext cx="5926649" cy="128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64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09932" y="976610"/>
            <a:ext cx="8084392" cy="1308144"/>
            <a:chOff x="5200431" y="939757"/>
            <a:chExt cx="8084392" cy="1308144"/>
          </a:xfrm>
        </p:grpSpPr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8084392" cy="13081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30714" y="1209108"/>
              <a:ext cx="7423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33400" y="2284754"/>
            <a:ext cx="2945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latin typeface="Arial" pitchFamily="34" charset="0"/>
                <a:cs typeface="Arial" pitchFamily="34" charset="0"/>
              </a:rPr>
              <a:t>Bài 3</a:t>
            </a:r>
            <a:r>
              <a:rPr lang="en-US" sz="4400" b="1">
                <a:latin typeface="Arial" pitchFamily="34" charset="0"/>
                <a:cs typeface="Arial" pitchFamily="34" charset="0"/>
              </a:rPr>
              <a:t>:</a:t>
            </a:r>
            <a:r>
              <a:rPr lang="en-US" sz="440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latin typeface="Arial" pitchFamily="34" charset="0"/>
                <a:cs typeface="Arial" pitchFamily="34" charset="0"/>
              </a:rPr>
              <a:t>Số?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282558"/>
            <a:ext cx="8512490" cy="681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282557"/>
            <a:ext cx="7942500" cy="700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4706599" y="1498756"/>
            <a:ext cx="3669637" cy="3016083"/>
            <a:chOff x="2513514" y="1266120"/>
            <a:chExt cx="4204138" cy="4114800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  <p:sp>
        <p:nvSpPr>
          <p:cNvPr id="15" name="Rectangle 14"/>
          <p:cNvSpPr/>
          <p:nvPr/>
        </p:nvSpPr>
        <p:spPr>
          <a:xfrm>
            <a:off x="5819433" y="5152207"/>
            <a:ext cx="1271868" cy="1066800"/>
          </a:xfrm>
          <a:prstGeom prst="rect">
            <a:avLst/>
          </a:prstGeom>
          <a:solidFill>
            <a:schemeClr val="bg1"/>
          </a:solidFill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594324" y="6251378"/>
            <a:ext cx="1205868" cy="1254322"/>
          </a:xfrm>
          <a:prstGeom prst="rect">
            <a:avLst/>
          </a:prstGeom>
          <a:solidFill>
            <a:schemeClr val="bg1"/>
          </a:solidFill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5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019" y="8909614"/>
            <a:ext cx="18267218" cy="139582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607" y="2526669"/>
            <a:ext cx="8116794" cy="6060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latin typeface="Arial" pitchFamily="34" charset="0"/>
                <a:cs typeface="Arial" pitchFamily="34" charset="0"/>
              </a:rPr>
              <a:t>Bài 4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. Có </a:t>
            </a:r>
            <a:r>
              <a:rPr lang="en-US" sz="4400">
                <a:latin typeface="Arial" pitchFamily="34" charset="0"/>
                <a:cs typeface="Arial" pitchFamily="34" charset="0"/>
              </a:rPr>
              <a:t>1 690 thùng hàng cần chuyển đến các siêu thị. Người ta đã vận chuyển được 4 chuyến, mỗi chuyến 218 thùng hàng. Hỏi còn bao nhiêu thùng hàng chưa được chuyển đi?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09932" y="939756"/>
            <a:ext cx="8084392" cy="1308144"/>
            <a:chOff x="5200431" y="939757"/>
            <a:chExt cx="8084392" cy="1308144"/>
          </a:xfrm>
        </p:grpSpPr>
        <p:pic>
          <p:nvPicPr>
            <p:cNvPr id="13" name="Picture 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8084392" cy="130814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530714" y="1209108"/>
              <a:ext cx="7423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46" y="3082316"/>
            <a:ext cx="8325700" cy="5827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001457" y="7734299"/>
            <a:ext cx="3657144" cy="2726471"/>
            <a:chOff x="2513514" y="1266120"/>
            <a:chExt cx="4204138" cy="4114800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925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019" y="8909614"/>
            <a:ext cx="18267218" cy="139582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509932" y="939756"/>
            <a:ext cx="8084392" cy="1308144"/>
            <a:chOff x="5200431" y="939757"/>
            <a:chExt cx="8084392" cy="1308144"/>
          </a:xfrm>
        </p:grpSpPr>
        <p:pic>
          <p:nvPicPr>
            <p:cNvPr id="13" name="Picture 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8084392" cy="130814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530714" y="1209108"/>
              <a:ext cx="7423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630856" y="7588241"/>
            <a:ext cx="3657144" cy="2726471"/>
            <a:chOff x="2513514" y="1266120"/>
            <a:chExt cx="4204138" cy="4114800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  <p:sp>
        <p:nvSpPr>
          <p:cNvPr id="6" name="Rectangle 5"/>
          <p:cNvSpPr/>
          <p:nvPr/>
        </p:nvSpPr>
        <p:spPr>
          <a:xfrm>
            <a:off x="3137373" y="3574203"/>
            <a:ext cx="145110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latin typeface="Arial" pitchFamily="34" charset="0"/>
                <a:cs typeface="Arial" pitchFamily="34" charset="0"/>
              </a:rPr>
              <a:t>Người ta đã vận chuyển được số thùng hàng </a:t>
            </a:r>
            <a:r>
              <a:rPr lang="en-US" sz="4400">
                <a:latin typeface="Arial" pitchFamily="34" charset="0"/>
                <a:cs typeface="Arial" pitchFamily="34" charset="0"/>
              </a:rPr>
              <a:t>là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               218 x 4 = 872 (thùng hàng)</a:t>
            </a:r>
          </a:p>
          <a:p>
            <a:pPr>
              <a:lnSpc>
                <a:spcPct val="150000"/>
              </a:lnSpc>
            </a:pPr>
            <a:r>
              <a:rPr lang="vi-VN" sz="4400">
                <a:latin typeface="Arial" pitchFamily="34" charset="0"/>
                <a:cs typeface="Arial" pitchFamily="34" charset="0"/>
              </a:rPr>
              <a:t>Còn số thùng hàng chưa được chuyển đi </a:t>
            </a:r>
            <a:r>
              <a:rPr lang="vi-VN" sz="4400">
                <a:latin typeface="Arial" pitchFamily="34" charset="0"/>
                <a:cs typeface="Arial" pitchFamily="34" charset="0"/>
              </a:rPr>
              <a:t>là</a:t>
            </a:r>
            <a:r>
              <a:rPr lang="vi-VN" sz="4400" smtClean="0">
                <a:latin typeface="Arial" pitchFamily="34" charset="0"/>
                <a:cs typeface="Arial" pitchFamily="34" charset="0"/>
              </a:rPr>
              <a:t>:</a:t>
            </a:r>
            <a:endParaRPr lang="en-US" sz="44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              1690 </a:t>
            </a:r>
            <a:r>
              <a:rPr lang="en-US" sz="4400">
                <a:latin typeface="Arial" pitchFamily="34" charset="0"/>
                <a:cs typeface="Arial" pitchFamily="34" charset="0"/>
              </a:rPr>
              <a:t>– 872 = </a:t>
            </a:r>
            <a:r>
              <a:rPr lang="en-US" sz="4400">
                <a:latin typeface="Arial" pitchFamily="34" charset="0"/>
                <a:cs typeface="Arial" pitchFamily="34" charset="0"/>
              </a:rPr>
              <a:t>818 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(thùng hàng)</a:t>
            </a:r>
          </a:p>
          <a:p>
            <a:pPr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                       Đáp </a:t>
            </a:r>
            <a:r>
              <a:rPr lang="en-US" sz="4400">
                <a:latin typeface="Arial" pitchFamily="34" charset="0"/>
                <a:cs typeface="Arial" pitchFamily="34" charset="0"/>
              </a:rPr>
              <a:t>số: 818 thùng hàng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32"/>
              </a:ext>
            </a:extLst>
          </a:blip>
          <a:srcRect/>
          <a:stretch>
            <a:fillRect/>
          </a:stretch>
        </p:blipFill>
        <p:spPr>
          <a:xfrm>
            <a:off x="398366" y="6967732"/>
            <a:ext cx="4342120" cy="3186030"/>
          </a:xfrm>
          <a:prstGeom prst="rect">
            <a:avLst/>
          </a:prstGeom>
        </p:spPr>
      </p:pic>
      <p:sp>
        <p:nvSpPr>
          <p:cNvPr id="22" name="Hexagon 21"/>
          <p:cNvSpPr/>
          <p:nvPr/>
        </p:nvSpPr>
        <p:spPr>
          <a:xfrm>
            <a:off x="7900004" y="2659803"/>
            <a:ext cx="3304245" cy="91440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giải: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15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019" y="8909614"/>
            <a:ext cx="18267218" cy="13958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318073" y="6667500"/>
            <a:ext cx="3058164" cy="3576046"/>
            <a:chOff x="2513514" y="1266120"/>
            <a:chExt cx="4204138" cy="411480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09932" y="939756"/>
            <a:ext cx="8084392" cy="1308144"/>
            <a:chOff x="5200431" y="939757"/>
            <a:chExt cx="8084392" cy="1308144"/>
          </a:xfrm>
        </p:grpSpPr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8084392" cy="13081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30714" y="1209108"/>
              <a:ext cx="7423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400" y="2673219"/>
            <a:ext cx="5638800" cy="1046988"/>
            <a:chOff x="1298448" y="3410712"/>
            <a:chExt cx="5638800" cy="1046988"/>
          </a:xfrm>
        </p:grpSpPr>
        <p:sp>
          <p:nvSpPr>
            <p:cNvPr id="15" name="Rounded Rectangle 14"/>
            <p:cNvSpPr/>
            <p:nvPr/>
          </p:nvSpPr>
          <p:spPr>
            <a:xfrm>
              <a:off x="1298448" y="3410712"/>
              <a:ext cx="3968496" cy="104698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450848" y="3410712"/>
              <a:ext cx="5486400" cy="10469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Ví dụ: </a:t>
              </a:r>
              <a:r>
                <a:rPr lang="en-US" sz="4400" b="1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246 : 2 = ?</a:t>
              </a:r>
              <a:endParaRPr lang="en-US" sz="44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46100" y="4070075"/>
            <a:ext cx="59151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u="sng" smtClean="0">
                <a:latin typeface="Arial" pitchFamily="34" charset="0"/>
                <a:cs typeface="Arial" pitchFamily="34" charset="0"/>
              </a:rPr>
              <a:t>Yêu cầu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sz="4400">
                <a:latin typeface="Arial" pitchFamily="34" charset="0"/>
                <a:cs typeface="Arial" pitchFamily="34" charset="0"/>
              </a:rPr>
              <a:t>Tính thương rồi sử dụng phép nhân để kiểm tra lại kết quả. 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632" y="2673218"/>
            <a:ext cx="4130968" cy="62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061" y="2673218"/>
            <a:ext cx="4074261" cy="614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25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019" y="8909614"/>
            <a:ext cx="18267218" cy="139582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09932" y="939756"/>
            <a:ext cx="8084392" cy="1308144"/>
            <a:chOff x="5200431" y="939757"/>
            <a:chExt cx="8084392" cy="1308144"/>
          </a:xfrm>
        </p:grpSpPr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8084392" cy="13081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30714" y="1209108"/>
              <a:ext cx="7423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400" y="2673219"/>
            <a:ext cx="5638800" cy="1046988"/>
            <a:chOff x="1298448" y="3410712"/>
            <a:chExt cx="5638800" cy="1046988"/>
          </a:xfrm>
        </p:grpSpPr>
        <p:sp>
          <p:nvSpPr>
            <p:cNvPr id="15" name="Rounded Rectangle 14"/>
            <p:cNvSpPr/>
            <p:nvPr/>
          </p:nvSpPr>
          <p:spPr>
            <a:xfrm>
              <a:off x="1298448" y="3410712"/>
              <a:ext cx="3968496" cy="104698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450848" y="3410712"/>
              <a:ext cx="5486400" cy="10469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Ví dụ: </a:t>
              </a:r>
              <a:r>
                <a:rPr lang="en-US" sz="4400" b="1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246 : 2 = ?</a:t>
              </a:r>
              <a:endParaRPr lang="en-US" sz="44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46100" y="4070075"/>
            <a:ext cx="59151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u="sng" smtClean="0">
                <a:latin typeface="Arial" pitchFamily="34" charset="0"/>
                <a:cs typeface="Arial" pitchFamily="34" charset="0"/>
              </a:rPr>
              <a:t>Yêu cầu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sz="4400">
                <a:latin typeface="Arial" pitchFamily="34" charset="0"/>
                <a:cs typeface="Arial" pitchFamily="34" charset="0"/>
              </a:rPr>
              <a:t>Tính thương rồi sử dụng phép nhân để kiểm tra lại kết quả. 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7102393" y="4088708"/>
            <a:ext cx="8686800" cy="4537289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Để kiểm tra lại kết quả, ta có thể 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lấy thương nhân với số chia. Nếu có kết quả bằng số bị chia thì phép chia đã được thực hiện đúng.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7201159" y="2481534"/>
            <a:ext cx="2829756" cy="2113645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10030915" y="2481534"/>
            <a:ext cx="2829756" cy="211364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011399" y="7114934"/>
            <a:ext cx="3364837" cy="3128611"/>
            <a:chOff x="2513514" y="1266120"/>
            <a:chExt cx="4204138" cy="4114800"/>
          </a:xfrm>
        </p:grpSpPr>
        <p:pic>
          <p:nvPicPr>
            <p:cNvPr id="22" name="Picture 2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24" name="Picture 3"/>
              <p:cNvPicPr>
                <a:picLocks noChangeAspect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925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019" y="8909614"/>
            <a:ext cx="18267218" cy="13958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011399" y="6782321"/>
            <a:ext cx="3364837" cy="3656527"/>
            <a:chOff x="2513514" y="1266120"/>
            <a:chExt cx="4204138" cy="411480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09932" y="939756"/>
            <a:ext cx="8084392" cy="1308144"/>
            <a:chOff x="5200431" y="939757"/>
            <a:chExt cx="8084392" cy="1308144"/>
          </a:xfrm>
        </p:grpSpPr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8084392" cy="13081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30714" y="1209108"/>
              <a:ext cx="7423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77941" y="2958621"/>
            <a:ext cx="74468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b) Tính kết quả của các phép chia sau rồi dùng phép nhân để thử lại: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2962" y="6587019"/>
            <a:ext cx="6782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latin typeface="Arial" pitchFamily="34" charset="0"/>
                <a:cs typeface="Arial" pitchFamily="34" charset="0"/>
              </a:rPr>
              <a:t>59 190 : </a:t>
            </a:r>
            <a:r>
              <a:rPr lang="en-US" sz="4400">
                <a:latin typeface="Arial" pitchFamily="34" charset="0"/>
                <a:cs typeface="Arial" pitchFamily="34" charset="0"/>
              </a:rPr>
              <a:t>3       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  70 </a:t>
            </a:r>
            <a:r>
              <a:rPr lang="en-US" sz="4400">
                <a:latin typeface="Arial" pitchFamily="34" charset="0"/>
                <a:cs typeface="Arial" pitchFamily="34" charset="0"/>
              </a:rPr>
              <a:t>826 : 7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8378869" y="2867749"/>
            <a:ext cx="6632530" cy="53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5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04800" y="9545632"/>
            <a:ext cx="18267218" cy="13958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172099" y="6128746"/>
            <a:ext cx="4204138" cy="4114800"/>
            <a:chOff x="2513514" y="1266120"/>
            <a:chExt cx="4204138" cy="411480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5509932" y="939756"/>
            <a:ext cx="8084392" cy="1308144"/>
            <a:chOff x="5200431" y="939757"/>
            <a:chExt cx="8084392" cy="1308144"/>
          </a:xfrm>
        </p:grpSpPr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8084392" cy="1308144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530714" y="1209108"/>
              <a:ext cx="7423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Pentagon 44"/>
          <p:cNvSpPr/>
          <p:nvPr/>
        </p:nvSpPr>
        <p:spPr>
          <a:xfrm>
            <a:off x="6558457" y="2988933"/>
            <a:ext cx="2684169" cy="92530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" pitchFamily="34" charset="0"/>
                <a:cs typeface="Arial" pitchFamily="34" charset="0"/>
              </a:rPr>
              <a:t>Thử lại: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552128" y="2973532"/>
            <a:ext cx="4103758" cy="469655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982346" y="2649353"/>
            <a:ext cx="5301991" cy="6653373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183262" y="2899263"/>
            <a:ext cx="5227713" cy="6056324"/>
            <a:chOff x="1183262" y="3113552"/>
            <a:chExt cx="5227713" cy="6056324"/>
          </a:xfrm>
        </p:grpSpPr>
        <p:sp>
          <p:nvSpPr>
            <p:cNvPr id="55" name="TextBox 54"/>
            <p:cNvSpPr txBox="1"/>
            <p:nvPr/>
          </p:nvSpPr>
          <p:spPr>
            <a:xfrm>
              <a:off x="1393151" y="3113552"/>
              <a:ext cx="33265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59 190       3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733800" y="3113552"/>
              <a:ext cx="0" cy="20299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733800" y="4128526"/>
              <a:ext cx="1447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962399" y="4374059"/>
              <a:ext cx="19127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19 730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00340" y="3859004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29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06861" y="4661191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21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179444" y="5430632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09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79455" y="6171505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00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806999" y="7114935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183262" y="8400435"/>
              <a:ext cx="522771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59 190 </a:t>
              </a:r>
              <a:r>
                <a:rPr lang="en-US" sz="4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44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 = 19 730 </a:t>
              </a:r>
              <a:endParaRPr lang="en-US" sz="440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512634" y="3504605"/>
            <a:ext cx="2353849" cy="3222052"/>
            <a:chOff x="10543379" y="2922253"/>
            <a:chExt cx="2353849" cy="3222052"/>
          </a:xfrm>
        </p:grpSpPr>
        <p:sp>
          <p:nvSpPr>
            <p:cNvPr id="66" name="TextBox 65"/>
            <p:cNvSpPr txBox="1"/>
            <p:nvPr/>
          </p:nvSpPr>
          <p:spPr>
            <a:xfrm>
              <a:off x="10938164" y="2922253"/>
              <a:ext cx="1912703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19 730</a:t>
              </a:r>
            </a:p>
            <a:p>
              <a:endParaRPr lang="en-US" sz="4400">
                <a:latin typeface="Arial" pitchFamily="34" charset="0"/>
                <a:cs typeface="Arial" pitchFamily="34" charset="0"/>
              </a:endParaRPr>
            </a:p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        3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0938164" y="5143500"/>
              <a:ext cx="17556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0543379" y="3693992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mtClean="0">
                  <a:latin typeface="Arial" pitchFamily="34" charset="0"/>
                  <a:cs typeface="Arial" pitchFamily="34" charset="0"/>
                </a:rPr>
                <a:t>x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984525" y="5374864"/>
              <a:ext cx="19127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59 190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25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04800" y="9545632"/>
            <a:ext cx="18267218" cy="13958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172099" y="6128746"/>
            <a:ext cx="4204138" cy="4114800"/>
            <a:chOff x="2513514" y="1266120"/>
            <a:chExt cx="4204138" cy="411480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5509932" y="939756"/>
            <a:ext cx="8084392" cy="1308144"/>
            <a:chOff x="5200431" y="939757"/>
            <a:chExt cx="8084392" cy="1308144"/>
          </a:xfrm>
        </p:grpSpPr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8084392" cy="1308144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530714" y="1209108"/>
              <a:ext cx="7423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Pentagon 44"/>
          <p:cNvSpPr/>
          <p:nvPr/>
        </p:nvSpPr>
        <p:spPr>
          <a:xfrm>
            <a:off x="6656528" y="2973532"/>
            <a:ext cx="2895600" cy="92530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" pitchFamily="34" charset="0"/>
                <a:cs typeface="Arial" pitchFamily="34" charset="0"/>
              </a:rPr>
              <a:t>Thử lại: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552128" y="2973532"/>
            <a:ext cx="4251009" cy="4907813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982346" y="2649353"/>
            <a:ext cx="5301991" cy="6653373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183262" y="2899263"/>
            <a:ext cx="4871655" cy="5832177"/>
            <a:chOff x="1183262" y="3113552"/>
            <a:chExt cx="4871655" cy="5832177"/>
          </a:xfrm>
        </p:grpSpPr>
        <p:sp>
          <p:nvSpPr>
            <p:cNvPr id="55" name="TextBox 54"/>
            <p:cNvSpPr txBox="1"/>
            <p:nvPr/>
          </p:nvSpPr>
          <p:spPr>
            <a:xfrm>
              <a:off x="1393151" y="3113552"/>
              <a:ext cx="33265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>
                  <a:latin typeface="Arial" pitchFamily="34" charset="0"/>
                  <a:cs typeface="Arial" pitchFamily="34" charset="0"/>
                </a:rPr>
                <a:t>70 </a:t>
              </a:r>
              <a:r>
                <a:rPr lang="en-US" sz="4400">
                  <a:latin typeface="Arial" pitchFamily="34" charset="0"/>
                  <a:cs typeface="Arial" pitchFamily="34" charset="0"/>
                </a:rPr>
                <a:t>826 </a:t>
              </a:r>
              <a:r>
                <a:rPr lang="en-US" sz="4400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440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733800" y="3113552"/>
              <a:ext cx="0" cy="20299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733800" y="4128526"/>
              <a:ext cx="1447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934690" y="4322047"/>
              <a:ext cx="18708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10 118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00340" y="3859004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06861" y="4661191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08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179444" y="5430632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79455" y="6171505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56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806999" y="7114935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183262" y="8176288"/>
              <a:ext cx="48716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70 826 : 7 = 10118</a:t>
              </a:r>
              <a:endParaRPr lang="en-US" sz="440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500707" y="3590482"/>
            <a:ext cx="2353849" cy="3222052"/>
            <a:chOff x="10543379" y="2922253"/>
            <a:chExt cx="2353849" cy="3222052"/>
          </a:xfrm>
        </p:grpSpPr>
        <p:sp>
          <p:nvSpPr>
            <p:cNvPr id="66" name="TextBox 65"/>
            <p:cNvSpPr txBox="1"/>
            <p:nvPr/>
          </p:nvSpPr>
          <p:spPr>
            <a:xfrm>
              <a:off x="10938164" y="2922253"/>
              <a:ext cx="1870833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10 118</a:t>
              </a:r>
            </a:p>
            <a:p>
              <a:endParaRPr lang="en-US" sz="4400">
                <a:latin typeface="Arial" pitchFamily="34" charset="0"/>
                <a:cs typeface="Arial" pitchFamily="34" charset="0"/>
              </a:endParaRPr>
            </a:p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        7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0938164" y="5143500"/>
              <a:ext cx="17556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0543379" y="3693992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mtClean="0">
                  <a:latin typeface="Arial" pitchFamily="34" charset="0"/>
                  <a:cs typeface="Arial" pitchFamily="34" charset="0"/>
                </a:rPr>
                <a:t>x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984525" y="5374864"/>
              <a:ext cx="19127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70 826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959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62200" y="0"/>
            <a:ext cx="13106400" cy="10536439"/>
          </a:xfrm>
          <a:prstGeom prst="rect">
            <a:avLst/>
          </a:prstGeom>
        </p:spPr>
      </p:pic>
      <p:pic>
        <p:nvPicPr>
          <p:cNvPr id="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0" y="9067951"/>
            <a:ext cx="3124200" cy="1468488"/>
          </a:xfrm>
          <a:prstGeom prst="rect">
            <a:avLst/>
          </a:prstGeom>
        </p:spPr>
      </p:pic>
      <p:pic>
        <p:nvPicPr>
          <p:cNvPr id="5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>
            <a:off x="15468600" y="6906329"/>
            <a:ext cx="2819400" cy="3434650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228600" y="6667500"/>
            <a:ext cx="3178206" cy="3190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5963678"/>
            <a:ext cx="6827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5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3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019" y="9212072"/>
            <a:ext cx="18267218" cy="13958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2361671">
            <a:off x="-173034" y="6080980"/>
            <a:ext cx="4204138" cy="4114800"/>
            <a:chOff x="2513514" y="1266120"/>
            <a:chExt cx="4204138" cy="411480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09932" y="939756"/>
            <a:ext cx="8084392" cy="1308144"/>
            <a:chOff x="5200431" y="939757"/>
            <a:chExt cx="8084392" cy="1308144"/>
          </a:xfrm>
        </p:grpSpPr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8084392" cy="13081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30714" y="1209108"/>
              <a:ext cx="7423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976122" y="2967734"/>
            <a:ext cx="1216326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u="sng">
                <a:latin typeface="Arial" pitchFamily="34" charset="0"/>
                <a:cs typeface="Arial" pitchFamily="34" charset="0"/>
              </a:rPr>
              <a:t>Bài 6</a:t>
            </a:r>
            <a:r>
              <a:rPr lang="en-US" sz="4400" b="1">
                <a:latin typeface="Arial" pitchFamily="34" charset="0"/>
                <a:cs typeface="Arial" pitchFamily="34" charset="0"/>
              </a:rPr>
              <a:t>: </a:t>
            </a:r>
            <a:endParaRPr lang="en-US" sz="440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>
                <a:latin typeface="Arial" pitchFamily="34" charset="0"/>
                <a:cs typeface="Arial" pitchFamily="34" charset="0"/>
              </a:rPr>
              <a:t>Đức đố Linh: mua 4 chiếc bút hết 92 000 đồng. Hỏi mỗi chiếc bút giá bao nhiêu tiền?</a:t>
            </a:r>
          </a:p>
          <a:p>
            <a:pPr algn="just">
              <a:lnSpc>
                <a:spcPct val="150000"/>
              </a:lnSpc>
            </a:pPr>
            <a:r>
              <a:rPr lang="en-US" sz="4400">
                <a:latin typeface="Arial" pitchFamily="34" charset="0"/>
                <a:cs typeface="Arial" pitchFamily="34" charset="0"/>
              </a:rPr>
              <a:t>Em hãy giúp Linh trả lời câu hỏi trên và đặt thêm các câu hỏi tương tự rồi đố bạn thực hiện.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28"/>
              </a:ext>
            </a:extLst>
          </a:blip>
          <a:srcRect/>
          <a:stretch>
            <a:fillRect/>
          </a:stretch>
        </p:blipFill>
        <p:spPr>
          <a:xfrm>
            <a:off x="15686633" y="3613521"/>
            <a:ext cx="1962308" cy="42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5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019" y="8909614"/>
            <a:ext cx="18267218" cy="139582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09932" y="939756"/>
            <a:ext cx="8084392" cy="1308144"/>
            <a:chOff x="5200431" y="939757"/>
            <a:chExt cx="8084392" cy="1308144"/>
          </a:xfrm>
        </p:grpSpPr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8084392" cy="13081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30714" y="1209108"/>
              <a:ext cx="7423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13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-1463541" y="3162301"/>
            <a:ext cx="14493742" cy="708124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89987" y="5097808"/>
            <a:ext cx="9144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latin typeface="Arial" pitchFamily="34" charset="0"/>
                <a:cs typeface="Arial" pitchFamily="34" charset="0"/>
              </a:rPr>
              <a:t>Mỗi chiếc bút có giá là:</a:t>
            </a:r>
          </a:p>
          <a:p>
            <a:pPr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  92 </a:t>
            </a:r>
            <a:r>
              <a:rPr lang="en-US" sz="4400">
                <a:latin typeface="Arial" pitchFamily="34" charset="0"/>
                <a:cs typeface="Arial" pitchFamily="34" charset="0"/>
              </a:rPr>
              <a:t>000 : 4 = 23 000 (</a:t>
            </a:r>
            <a:r>
              <a:rPr lang="en-US" sz="4400">
                <a:latin typeface="Arial" pitchFamily="34" charset="0"/>
                <a:cs typeface="Arial" pitchFamily="34" charset="0"/>
              </a:rPr>
              <a:t>đồng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         Đáp số: 23 000 đồng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01823" y="3900057"/>
            <a:ext cx="3163013" cy="990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" pitchFamily="34" charset="0"/>
                <a:cs typeface="Arial" pitchFamily="34" charset="0"/>
              </a:rPr>
              <a:t>Bài giải: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29"/>
              </a:ext>
            </a:extLst>
          </a:blip>
          <a:srcRect/>
          <a:stretch>
            <a:fillRect/>
          </a:stretch>
        </p:blipFill>
        <p:spPr>
          <a:xfrm>
            <a:off x="12528930" y="3771611"/>
            <a:ext cx="2880015" cy="29313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5"/>
              </a:ext>
            </a:extLst>
          </a:blip>
          <a:srcRect/>
          <a:stretch>
            <a:fillRect/>
          </a:stretch>
        </p:blipFill>
        <p:spPr>
          <a:xfrm>
            <a:off x="14658219" y="5676900"/>
            <a:ext cx="2879514" cy="28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5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bg 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833649"/>
            <a:ext cx="18288000" cy="10253451"/>
          </a:xfrm>
          <a:prstGeom prst="rect">
            <a:avLst/>
          </a:prstGeom>
        </p:spPr>
      </p:pic>
      <p:pic>
        <p:nvPicPr>
          <p:cNvPr id="3" name="PA_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35741" r="76042" b="33519"/>
          <a:stretch>
            <a:fillRect/>
          </a:stretch>
        </p:blipFill>
        <p:spPr>
          <a:xfrm>
            <a:off x="1524000" y="4510299"/>
            <a:ext cx="2819400" cy="3162300"/>
          </a:xfrm>
          <a:prstGeom prst="rect">
            <a:avLst/>
          </a:prstGeom>
        </p:spPr>
      </p:pic>
      <p:pic>
        <p:nvPicPr>
          <p:cNvPr id="4" name="PA_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9259" r="56875" b="50556"/>
          <a:stretch>
            <a:fillRect/>
          </a:stretch>
        </p:blipFill>
        <p:spPr>
          <a:xfrm>
            <a:off x="3524250" y="1786149"/>
            <a:ext cx="4324350" cy="4133850"/>
          </a:xfrm>
          <a:prstGeom prst="rect">
            <a:avLst/>
          </a:prstGeom>
        </p:spPr>
      </p:pic>
      <p:pic>
        <p:nvPicPr>
          <p:cNvPr id="5" name="PA_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07" r="44479" b="52037"/>
          <a:stretch>
            <a:fillRect/>
          </a:stretch>
        </p:blipFill>
        <p:spPr>
          <a:xfrm>
            <a:off x="6819900" y="1595649"/>
            <a:ext cx="3295650" cy="4171950"/>
          </a:xfrm>
          <a:prstGeom prst="rect">
            <a:avLst/>
          </a:prstGeom>
        </p:spPr>
      </p:pic>
      <p:pic>
        <p:nvPicPr>
          <p:cNvPr id="6" name="PA_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15926" r="33646" b="54630"/>
          <a:stretch>
            <a:fillRect/>
          </a:stretch>
        </p:blipFill>
        <p:spPr>
          <a:xfrm>
            <a:off x="9544050" y="2471949"/>
            <a:ext cx="2552700" cy="3028950"/>
          </a:xfrm>
          <a:prstGeom prst="rect">
            <a:avLst/>
          </a:prstGeom>
        </p:spPr>
      </p:pic>
      <p:pic>
        <p:nvPicPr>
          <p:cNvPr id="8" name="PA_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27408" r="7708" b="42222"/>
          <a:stretch>
            <a:fillRect/>
          </a:stretch>
        </p:blipFill>
        <p:spPr>
          <a:xfrm>
            <a:off x="14287500" y="3653049"/>
            <a:ext cx="2552700" cy="3124200"/>
          </a:xfrm>
          <a:prstGeom prst="rect">
            <a:avLst/>
          </a:prstGeom>
        </p:spPr>
      </p:pic>
      <p:pic>
        <p:nvPicPr>
          <p:cNvPr id="7" name="PA_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14444" r="19688" b="50000"/>
          <a:stretch>
            <a:fillRect/>
          </a:stretch>
        </p:blipFill>
        <p:spPr>
          <a:xfrm>
            <a:off x="11620500" y="2319549"/>
            <a:ext cx="3028950" cy="3657600"/>
          </a:xfrm>
          <a:prstGeom prst="rect">
            <a:avLst/>
          </a:prstGeom>
        </p:spPr>
      </p:pic>
      <p:pic>
        <p:nvPicPr>
          <p:cNvPr id="9" name="PA_kids_shadow" hidden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3599583" y="0"/>
            <a:ext cx="4688417" cy="1781599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4648200" cy="178159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143500" y="303507"/>
            <a:ext cx="7924800" cy="10602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VẬN DỤNG – CỦNG CỐ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33825" y="5915448"/>
            <a:ext cx="112204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latin typeface="Arial" pitchFamily="34" charset="0"/>
                <a:cs typeface="Arial" pitchFamily="34" charset="0"/>
              </a:rPr>
              <a:t>T</a:t>
            </a:r>
            <a:r>
              <a:rPr lang="vi-VN" sz="4400" smtClean="0">
                <a:latin typeface="Arial" pitchFamily="34" charset="0"/>
                <a:cs typeface="Arial" pitchFamily="34" charset="0"/>
              </a:rPr>
              <a:t>ìm </a:t>
            </a:r>
            <a:r>
              <a:rPr lang="vi-VN" sz="4400">
                <a:latin typeface="Arial" pitchFamily="34" charset="0"/>
                <a:cs typeface="Arial" pitchFamily="34" charset="0"/>
              </a:rPr>
              <a:t>các tình huống trong thực tế liên quan tìm số hạng của một tổng, tìm số bị trừ, số trừ của hiệu tương tự như tình huống bài 4. 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185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019" y="9212072"/>
            <a:ext cx="18267218" cy="13958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746142">
            <a:off x="-5034" y="6298797"/>
            <a:ext cx="4387520" cy="3802926"/>
            <a:chOff x="2513514" y="1266120"/>
            <a:chExt cx="4204138" cy="411480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600012" y="939756"/>
            <a:ext cx="7285231" cy="1308144"/>
            <a:chOff x="5200431" y="939757"/>
            <a:chExt cx="7285231" cy="1308144"/>
          </a:xfrm>
        </p:grpSpPr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7285231" cy="13081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690091" y="1209107"/>
              <a:ext cx="60548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HƯỚNG DẪN VỀ NHÀ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712159">
            <a:off x="1722939" y="2246246"/>
            <a:ext cx="5017867" cy="5017867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575815">
            <a:off x="6950893" y="3960268"/>
            <a:ext cx="5243241" cy="5243241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 rot="2595683">
            <a:off x="12701500" y="2273445"/>
            <a:ext cx="5043492" cy="50434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63538" y="3907470"/>
            <a:ext cx="33528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Ôn lại kiến thức đã học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96113" y="5520059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Hoàn thành bài tập SBT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46846" y="3459772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Xem trước nội dung bài mời.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4251818" y="6548182"/>
            <a:ext cx="3880172" cy="3705112"/>
            <a:chOff x="2513514" y="1266120"/>
            <a:chExt cx="4204138" cy="4114800"/>
          </a:xfrm>
        </p:grpSpPr>
        <p:pic>
          <p:nvPicPr>
            <p:cNvPr id="2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25" name="Picture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06256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990600" y="-266700"/>
            <a:ext cx="2882745" cy="348463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685800" y="342900"/>
            <a:ext cx="19509848" cy="9975273"/>
            <a:chOff x="-685800" y="342900"/>
            <a:chExt cx="19509848" cy="9975273"/>
          </a:xfrm>
        </p:grpSpPr>
        <p:grpSp>
          <p:nvGrpSpPr>
            <p:cNvPr id="15" name="Group 14"/>
            <p:cNvGrpSpPr/>
            <p:nvPr/>
          </p:nvGrpSpPr>
          <p:grpSpPr>
            <a:xfrm>
              <a:off x="-685800" y="2126673"/>
              <a:ext cx="19509848" cy="8191500"/>
              <a:chOff x="-685800" y="2126673"/>
              <a:chExt cx="19509848" cy="8191500"/>
            </a:xfrm>
          </p:grpSpPr>
          <p:pic>
            <p:nvPicPr>
              <p:cNvPr id="17" name="Picture 13"/>
              <p:cNvPicPr>
                <a:picLocks noChangeAspect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>
              <a:xfrm>
                <a:off x="-685800" y="2126673"/>
                <a:ext cx="19509848" cy="8191500"/>
              </a:xfrm>
              <a:prstGeom prst="rect">
                <a:avLst/>
              </a:prstGeom>
            </p:spPr>
          </p:pic>
          <p:pic>
            <p:nvPicPr>
              <p:cNvPr id="18" name="Picture 7"/>
              <p:cNvPicPr>
                <a:picLocks noChangeAspect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>
              <a:xfrm>
                <a:off x="3352800" y="4047652"/>
                <a:ext cx="2566635" cy="2812751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441175" y="3584891"/>
                <a:ext cx="8489632" cy="3831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BÀI HỌC KẾT THÚC,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5400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CẢM ƠN CÁC EM ĐÃ THEO DÕI!</a:t>
                </a:r>
                <a:endParaRPr lang="en-US" sz="5400" b="1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6" name="Picture 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3591868" y="342900"/>
              <a:ext cx="4696132" cy="3715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13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7619"/>
            <a:ext cx="19354800" cy="103041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9715500"/>
            <a:ext cx="44958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68930" y="3360694"/>
            <a:ext cx="49215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</a:t>
            </a:r>
          </a:p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 MỜI CHƠI</a:t>
            </a:r>
            <a:endParaRPr lang="en-US" sz="5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9824" y="6230608"/>
            <a:ext cx="1436710" cy="244546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39824" y="7636647"/>
            <a:ext cx="1790412" cy="2078853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989302" y="6651870"/>
            <a:ext cx="2796372" cy="280338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258799" y="952501"/>
            <a:ext cx="4526875" cy="1371600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85800" y="1140347"/>
            <a:ext cx="4091812" cy="444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24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019" y="8909614"/>
            <a:ext cx="18267218" cy="139582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186536" y="953406"/>
            <a:ext cx="8087632" cy="7294636"/>
            <a:chOff x="9283899" y="1072920"/>
            <a:chExt cx="8087632" cy="7956208"/>
          </a:xfrm>
        </p:grpSpPr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 rot="21118119">
              <a:off x="9283899" y="1072920"/>
              <a:ext cx="8087632" cy="795620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0633737" y="2125699"/>
              <a:ext cx="5479474" cy="5170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b="1" u="sng" smtClean="0">
                  <a:latin typeface="Arial" pitchFamily="34" charset="0"/>
                  <a:cs typeface="Arial" pitchFamily="34" charset="0"/>
                </a:rPr>
                <a:t>Yêu cầu</a:t>
              </a:r>
              <a:r>
                <a:rPr lang="en-US" sz="4400" b="1" smtClean="0"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smtClean="0">
                  <a:latin typeface="Arial" pitchFamily="34" charset="0"/>
                  <a:cs typeface="Arial" pitchFamily="34" charset="0"/>
                </a:rPr>
                <a:t>Nhóm </a:t>
              </a:r>
              <a:r>
                <a:rPr lang="en-US" sz="4400">
                  <a:latin typeface="Arial" pitchFamily="34" charset="0"/>
                  <a:cs typeface="Arial" pitchFamily="34" charset="0"/>
                </a:rPr>
                <a:t>khác nêu cách tìm thành phần chưa biết và lấy phép tính minh họa.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1003662" y="1790700"/>
            <a:ext cx="7932336" cy="639544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869874" y="6190642"/>
            <a:ext cx="4204138" cy="4114800"/>
            <a:chOff x="2513514" y="1266120"/>
            <a:chExt cx="4204138" cy="4114800"/>
          </a:xfrm>
        </p:grpSpPr>
        <p:pic>
          <p:nvPicPr>
            <p:cNvPr id="20" name="Picture 2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22" name="Picture 3"/>
              <p:cNvPicPr>
                <a:picLocks noChangeAspect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86229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019" y="8909614"/>
            <a:ext cx="18267218" cy="13958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782801" y="6128746"/>
            <a:ext cx="3593436" cy="4114799"/>
            <a:chOff x="2513514" y="1266120"/>
            <a:chExt cx="4204138" cy="411480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52812" y="1366029"/>
            <a:ext cx="3404062" cy="41148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528286" y="4694479"/>
            <a:ext cx="3053114" cy="1434268"/>
          </a:xfrm>
          <a:prstGeom prst="wedgeRoundRect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Ví dụ: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87156" y="1366027"/>
            <a:ext cx="13210244" cy="2171428"/>
            <a:chOff x="226621" y="1916043"/>
            <a:chExt cx="13210244" cy="2171428"/>
          </a:xfrm>
        </p:grpSpPr>
        <p:sp>
          <p:nvSpPr>
            <p:cNvPr id="14" name="Hexagon 13"/>
            <p:cNvSpPr/>
            <p:nvPr/>
          </p:nvSpPr>
          <p:spPr>
            <a:xfrm>
              <a:off x="226621" y="2520672"/>
              <a:ext cx="2788785" cy="914400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Arial" pitchFamily="34" charset="0"/>
                  <a:cs typeface="Arial" pitchFamily="34" charset="0"/>
                </a:rPr>
                <a:t>Hỏi</a:t>
              </a:r>
              <a:endParaRPr lang="en-US" sz="20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18607" y="1916043"/>
              <a:ext cx="10218258" cy="2171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800">
                  <a:latin typeface="Arial" pitchFamily="34" charset="0"/>
                  <a:cs typeface="Arial" pitchFamily="34" charset="0"/>
                </a:rPr>
                <a:t>Nêu cách tìm số hạng chưa biết của một tổng, lấy ví dụ.</a:t>
              </a:r>
              <a:endParaRPr lang="en-US" sz="48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87155" y="3632649"/>
            <a:ext cx="13210245" cy="2171428"/>
            <a:chOff x="-96387" y="1874169"/>
            <a:chExt cx="13210245" cy="2171428"/>
          </a:xfrm>
        </p:grpSpPr>
        <p:sp>
          <p:nvSpPr>
            <p:cNvPr id="18" name="Hexagon 17"/>
            <p:cNvSpPr/>
            <p:nvPr/>
          </p:nvSpPr>
          <p:spPr>
            <a:xfrm>
              <a:off x="-96387" y="2361633"/>
              <a:ext cx="2788785" cy="914400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Arial" pitchFamily="34" charset="0"/>
                  <a:cs typeface="Arial" pitchFamily="34" charset="0"/>
                </a:rPr>
                <a:t>Trả lời</a:t>
              </a:r>
              <a:endParaRPr lang="en-US" sz="20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95600" y="1874169"/>
              <a:ext cx="10218258" cy="2171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vi-VN" sz="4800" smtClean="0">
                  <a:latin typeface="Arial" pitchFamily="34" charset="0"/>
                  <a:cs typeface="Arial" pitchFamily="34" charset="0"/>
                </a:rPr>
                <a:t>uốn </a:t>
              </a:r>
              <a:r>
                <a:rPr lang="vi-VN" sz="4800">
                  <a:latin typeface="Arial" pitchFamily="34" charset="0"/>
                  <a:cs typeface="Arial" pitchFamily="34" charset="0"/>
                </a:rPr>
                <a:t>tìm số hạng chưa biết ta lấy tổng trừ đi số hạng đã biết.</a:t>
              </a:r>
              <a:endParaRPr lang="en-US" sz="48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895600" y="6639467"/>
            <a:ext cx="11887201" cy="14213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733558" y="6973223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+ 20 = 56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91856" y="6896101"/>
            <a:ext cx="990600" cy="9081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7696200" y="6896101"/>
            <a:ext cx="1143000" cy="908119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335746" y="6934661"/>
            <a:ext cx="4161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56 – 20 = 36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42627" y="6900488"/>
            <a:ext cx="990600" cy="9081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5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782" y="9179537"/>
            <a:ext cx="18267218" cy="13958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971943" y="7353300"/>
            <a:ext cx="2404294" cy="2890246"/>
            <a:chOff x="2513514" y="1266120"/>
            <a:chExt cx="4204138" cy="411480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200431" y="939757"/>
            <a:ext cx="8084392" cy="1308144"/>
            <a:chOff x="5200431" y="939757"/>
            <a:chExt cx="8084392" cy="1308144"/>
          </a:xfrm>
        </p:grpSpPr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8084392" cy="130814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530714" y="1209108"/>
              <a:ext cx="7423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66800" y="2552700"/>
            <a:ext cx="154612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latin typeface="Arial" pitchFamily="34" charset="0"/>
                <a:cs typeface="Arial" pitchFamily="34" charset="0"/>
              </a:rPr>
              <a:t>Bài 1. Tìm thành phần chưa biết trong các phép tính sau: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5484901" cy="243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5629118" cy="243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164" y="3544087"/>
            <a:ext cx="5655835" cy="243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22328"/>
            <a:ext cx="4844914" cy="257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07" y="6498083"/>
            <a:ext cx="4495800" cy="24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897" y="6474753"/>
            <a:ext cx="4569977" cy="246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25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9406037"/>
            <a:ext cx="18267218" cy="13958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172099" y="6128746"/>
            <a:ext cx="4204138" cy="4114800"/>
            <a:chOff x="2513514" y="1266120"/>
            <a:chExt cx="4204138" cy="411480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00431" y="939757"/>
            <a:ext cx="8084392" cy="1308144"/>
            <a:chOff x="5200431" y="939757"/>
            <a:chExt cx="8084392" cy="1308144"/>
          </a:xfrm>
        </p:grpSpPr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8084392" cy="13081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30714" y="1209108"/>
              <a:ext cx="7423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66800" y="2552700"/>
            <a:ext cx="154612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latin typeface="Arial" pitchFamily="34" charset="0"/>
                <a:cs typeface="Arial" pitchFamily="34" charset="0"/>
              </a:rPr>
              <a:t>Bài 1. Tìm thành phần chưa biết trong các phép tính sau: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8882893" y="6591300"/>
            <a:ext cx="4408857" cy="370895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971943" y="4457700"/>
            <a:ext cx="90900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87132" y="4023894"/>
            <a:ext cx="7249100" cy="2024869"/>
            <a:chOff x="687132" y="4023894"/>
            <a:chExt cx="7249100" cy="2024869"/>
          </a:xfrm>
        </p:grpSpPr>
        <p:grpSp>
          <p:nvGrpSpPr>
            <p:cNvPr id="22" name="Group 21"/>
            <p:cNvGrpSpPr/>
            <p:nvPr/>
          </p:nvGrpSpPr>
          <p:grpSpPr>
            <a:xfrm>
              <a:off x="687132" y="4023894"/>
              <a:ext cx="7249100" cy="2024869"/>
              <a:chOff x="858653" y="6699436"/>
              <a:chExt cx="7249100" cy="202486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858653" y="6699436"/>
                <a:ext cx="724910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smtClean="0">
                    <a:latin typeface="Arial" pitchFamily="34" charset="0"/>
                    <a:cs typeface="Arial" pitchFamily="34" charset="0"/>
                  </a:rPr>
                  <a:t>1 536  +               =  6 927</a:t>
                </a:r>
                <a:endParaRPr lang="en-US" sz="4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373217" y="7893308"/>
                <a:ext cx="67345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smtClean="0">
                    <a:latin typeface="Arial" pitchFamily="34" charset="0"/>
                    <a:cs typeface="Arial" pitchFamily="34" charset="0"/>
                  </a:rPr>
                  <a:t>           +   729   =  8 153</a:t>
                </a:r>
                <a:endParaRPr lang="en-US" sz="48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3352800" y="4023894"/>
              <a:ext cx="1854558" cy="76201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10847" y="5217766"/>
              <a:ext cx="1854558" cy="76201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7132" y="6799928"/>
            <a:ext cx="7054792" cy="2024869"/>
            <a:chOff x="556031" y="4023894"/>
            <a:chExt cx="7054792" cy="2024869"/>
          </a:xfrm>
        </p:grpSpPr>
        <p:grpSp>
          <p:nvGrpSpPr>
            <p:cNvPr id="28" name="Group 27"/>
            <p:cNvGrpSpPr/>
            <p:nvPr/>
          </p:nvGrpSpPr>
          <p:grpSpPr>
            <a:xfrm>
              <a:off x="687132" y="4023894"/>
              <a:ext cx="6923691" cy="2024869"/>
              <a:chOff x="858653" y="6699436"/>
              <a:chExt cx="6923691" cy="2024869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858653" y="6699436"/>
                <a:ext cx="64091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smtClean="0">
                    <a:latin typeface="Arial" pitchFamily="34" charset="0"/>
                    <a:cs typeface="Arial" pitchFamily="34" charset="0"/>
                  </a:rPr>
                  <a:t>             -    42    =  981</a:t>
                </a:r>
                <a:endParaRPr lang="en-US" sz="4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373217" y="7893308"/>
                <a:ext cx="64091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smtClean="0">
                    <a:latin typeface="Arial" pitchFamily="34" charset="0"/>
                    <a:cs typeface="Arial" pitchFamily="34" charset="0"/>
                  </a:rPr>
                  <a:t>          -  3 236 =  8 462</a:t>
                </a:r>
                <a:endParaRPr lang="en-US" sz="48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>
            <a:xfrm>
              <a:off x="556031" y="5244912"/>
              <a:ext cx="1854558" cy="76201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687132" y="6937892"/>
            <a:ext cx="1854558" cy="762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329991" y="3842456"/>
            <a:ext cx="7095212" cy="1955803"/>
            <a:chOff x="687132" y="4023894"/>
            <a:chExt cx="7095212" cy="1955803"/>
          </a:xfrm>
        </p:grpSpPr>
        <p:grpSp>
          <p:nvGrpSpPr>
            <p:cNvPr id="36" name="Group 35"/>
            <p:cNvGrpSpPr/>
            <p:nvPr/>
          </p:nvGrpSpPr>
          <p:grpSpPr>
            <a:xfrm>
              <a:off x="687132" y="4023894"/>
              <a:ext cx="7095212" cy="1955803"/>
              <a:chOff x="858653" y="6699436"/>
              <a:chExt cx="7095212" cy="1955803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858653" y="6699436"/>
                <a:ext cx="709521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smtClean="0">
                    <a:latin typeface="Arial" pitchFamily="34" charset="0"/>
                    <a:cs typeface="Arial" pitchFamily="34" charset="0"/>
                  </a:rPr>
                  <a:t>4 492  -               =  1 059</a:t>
                </a:r>
                <a:endParaRPr lang="en-US" sz="4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19957" y="7824242"/>
                <a:ext cx="658064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smtClean="0">
                    <a:latin typeface="Arial" pitchFamily="34" charset="0"/>
                    <a:cs typeface="Arial" pitchFamily="34" charset="0"/>
                  </a:rPr>
                  <a:t>3 298  -               =  225</a:t>
                </a:r>
                <a:endParaRPr lang="en-US" sz="48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3172865" y="4023894"/>
              <a:ext cx="1854558" cy="76201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172865" y="5148700"/>
              <a:ext cx="1854558" cy="76201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3345873" y="4023893"/>
            <a:ext cx="1854558" cy="762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5391</a:t>
            </a:r>
            <a:endParaRPr lang="en-US" sz="440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10847" y="5217765"/>
            <a:ext cx="1854558" cy="762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7424</a:t>
            </a:r>
            <a:endParaRPr lang="en-US" sz="440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1815724" y="3842455"/>
            <a:ext cx="1854558" cy="762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3433</a:t>
            </a:r>
            <a:endParaRPr lang="en-US" sz="440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1801328" y="4967262"/>
            <a:ext cx="1854558" cy="762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3073</a:t>
            </a:r>
            <a:endParaRPr lang="en-US" sz="440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87132" y="6937892"/>
            <a:ext cx="1854558" cy="762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1023</a:t>
            </a:r>
            <a:endParaRPr lang="en-US" sz="440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7132" y="8028290"/>
            <a:ext cx="1854558" cy="762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11698</a:t>
            </a:r>
            <a:endParaRPr lang="en-US" sz="440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5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019" y="8909614"/>
            <a:ext cx="18267218" cy="13958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172099" y="6128746"/>
            <a:ext cx="4204138" cy="4114800"/>
            <a:chOff x="2513514" y="1266120"/>
            <a:chExt cx="4204138" cy="411480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00431" y="939757"/>
            <a:ext cx="8084392" cy="1308144"/>
            <a:chOff x="5200431" y="939757"/>
            <a:chExt cx="8084392" cy="1308144"/>
          </a:xfrm>
        </p:grpSpPr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8084392" cy="13081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30714" y="1209108"/>
              <a:ext cx="7423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12884" y="2528454"/>
            <a:ext cx="154612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latin typeface="Arial" pitchFamily="34" charset="0"/>
                <a:cs typeface="Arial" pitchFamily="34" charset="0"/>
              </a:rPr>
              <a:t>Bài 1. Tìm thành phần chưa biết trong các phép tính sau: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7132" y="3842456"/>
            <a:ext cx="5997155" cy="2024869"/>
            <a:chOff x="687132" y="4023894"/>
            <a:chExt cx="5997155" cy="2024869"/>
          </a:xfrm>
        </p:grpSpPr>
        <p:grpSp>
          <p:nvGrpSpPr>
            <p:cNvPr id="19" name="Group 18"/>
            <p:cNvGrpSpPr/>
            <p:nvPr/>
          </p:nvGrpSpPr>
          <p:grpSpPr>
            <a:xfrm>
              <a:off x="687132" y="4023894"/>
              <a:ext cx="5997155" cy="2024869"/>
              <a:chOff x="858653" y="6699436"/>
              <a:chExt cx="5997155" cy="202486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858653" y="6699436"/>
                <a:ext cx="59971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smtClean="0">
                    <a:latin typeface="Arial" pitchFamily="34" charset="0"/>
                    <a:cs typeface="Arial" pitchFamily="34" charset="0"/>
                  </a:rPr>
                  <a:t>2  x               =  1 846</a:t>
                </a:r>
                <a:endParaRPr lang="en-US" sz="4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373217" y="7893308"/>
                <a:ext cx="548259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smtClean="0">
                    <a:latin typeface="Arial" pitchFamily="34" charset="0"/>
                    <a:cs typeface="Arial" pitchFamily="34" charset="0"/>
                  </a:rPr>
                  <a:t>          x  3  =  2 307</a:t>
                </a:r>
                <a:endParaRPr lang="en-US" sz="48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2057400" y="4058384"/>
              <a:ext cx="1854558" cy="76201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87132" y="5217765"/>
              <a:ext cx="1854558" cy="76201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50192" y="3873482"/>
            <a:ext cx="5400476" cy="1993843"/>
            <a:chOff x="7227360" y="3873482"/>
            <a:chExt cx="5400476" cy="1993843"/>
          </a:xfrm>
        </p:grpSpPr>
        <p:grpSp>
          <p:nvGrpSpPr>
            <p:cNvPr id="30" name="Group 29"/>
            <p:cNvGrpSpPr/>
            <p:nvPr/>
          </p:nvGrpSpPr>
          <p:grpSpPr>
            <a:xfrm>
              <a:off x="7227360" y="3873482"/>
              <a:ext cx="5400476" cy="1993843"/>
              <a:chOff x="556031" y="4023894"/>
              <a:chExt cx="5400476" cy="199384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687132" y="4023894"/>
                <a:ext cx="5269375" cy="1993843"/>
                <a:chOff x="858653" y="6699436"/>
                <a:chExt cx="5269375" cy="1993843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858653" y="6699436"/>
                  <a:ext cx="466025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smtClean="0">
                      <a:latin typeface="Arial" pitchFamily="34" charset="0"/>
                      <a:cs typeface="Arial" pitchFamily="34" charset="0"/>
                    </a:rPr>
                    <a:t>           : 3 =  981</a:t>
                  </a:r>
                  <a:endParaRPr lang="en-US" sz="48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839948" y="7862282"/>
                  <a:ext cx="328808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smtClean="0">
                      <a:latin typeface="Arial" pitchFamily="34" charset="0"/>
                      <a:cs typeface="Arial" pitchFamily="34" charset="0"/>
                    </a:rPr>
                    <a:t>: 4 =  1 823</a:t>
                  </a:r>
                  <a:endParaRPr lang="en-US" sz="48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2" name="Rounded Rectangle 31"/>
              <p:cNvSpPr/>
              <p:nvPr/>
            </p:nvSpPr>
            <p:spPr>
              <a:xfrm>
                <a:off x="556031" y="5244912"/>
                <a:ext cx="1854558" cy="76201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smtClean="0">
                    <a:solidFill>
                      <a:schemeClr val="accent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en-US" b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7227360" y="3876946"/>
              <a:ext cx="1854558" cy="76201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74090" y="6707572"/>
            <a:ext cx="5922204" cy="1955803"/>
            <a:chOff x="687132" y="4023894"/>
            <a:chExt cx="5922204" cy="1955803"/>
          </a:xfrm>
        </p:grpSpPr>
        <p:grpSp>
          <p:nvGrpSpPr>
            <p:cNvPr id="38" name="Group 37"/>
            <p:cNvGrpSpPr/>
            <p:nvPr/>
          </p:nvGrpSpPr>
          <p:grpSpPr>
            <a:xfrm>
              <a:off x="687132" y="4023894"/>
              <a:ext cx="5922204" cy="1955803"/>
              <a:chOff x="858653" y="6699436"/>
              <a:chExt cx="5922204" cy="1955803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858653" y="6699436"/>
                <a:ext cx="586090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smtClean="0">
                    <a:latin typeface="Arial" pitchFamily="34" charset="0"/>
                    <a:cs typeface="Arial" pitchFamily="34" charset="0"/>
                  </a:rPr>
                  <a:t>2 416  :               = 4</a:t>
                </a:r>
                <a:endParaRPr lang="en-US" sz="4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19957" y="7824242"/>
                <a:ext cx="586090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smtClean="0">
                    <a:latin typeface="Arial" pitchFamily="34" charset="0"/>
                    <a:cs typeface="Arial" pitchFamily="34" charset="0"/>
                  </a:rPr>
                  <a:t>7 545  :               = 5</a:t>
                </a:r>
                <a:endParaRPr lang="en-US" sz="48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3172865" y="4023894"/>
              <a:ext cx="1854558" cy="76201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72865" y="5148700"/>
              <a:ext cx="1854558" cy="76201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8886964" y="6286323"/>
            <a:ext cx="4408857" cy="3708951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2088433" y="3842456"/>
            <a:ext cx="1854558" cy="762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923</a:t>
            </a:r>
            <a:endParaRPr lang="en-US" sz="440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56829" y="5030398"/>
            <a:ext cx="1854558" cy="762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769</a:t>
            </a:r>
            <a:endParaRPr lang="en-US" sz="440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550192" y="3842455"/>
            <a:ext cx="1854558" cy="762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4581</a:t>
            </a:r>
            <a:endParaRPr lang="en-US" sz="440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550192" y="5096472"/>
            <a:ext cx="1854558" cy="762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7292</a:t>
            </a:r>
            <a:endParaRPr lang="en-US" sz="440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259823" y="6707571"/>
            <a:ext cx="1854558" cy="762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604</a:t>
            </a:r>
            <a:endParaRPr lang="en-US" sz="440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259823" y="7842798"/>
            <a:ext cx="1854558" cy="762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1509</a:t>
            </a:r>
            <a:endParaRPr lang="en-US" sz="440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5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019" y="8909614"/>
            <a:ext cx="18267218" cy="13958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172099" y="6128746"/>
            <a:ext cx="4204138" cy="4114800"/>
            <a:chOff x="2513514" y="1266120"/>
            <a:chExt cx="4204138" cy="411480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30714" y="939757"/>
            <a:ext cx="8084392" cy="1308144"/>
            <a:chOff x="5200431" y="939757"/>
            <a:chExt cx="8084392" cy="1308144"/>
          </a:xfrm>
        </p:grpSpPr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8084392" cy="13081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30714" y="1209108"/>
              <a:ext cx="7423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992653" y="2486891"/>
            <a:ext cx="16499948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Arial" pitchFamily="34" charset="0"/>
                <a:cs typeface="Arial" pitchFamily="34" charset="0"/>
              </a:rPr>
              <a:t>Bài 2:</a:t>
            </a:r>
            <a:r>
              <a:rPr lang="en-US" sz="440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>
                <a:latin typeface="Arial" pitchFamily="34" charset="0"/>
                <a:cs typeface="Arial" pitchFamily="34" charset="0"/>
              </a:rPr>
              <a:t>Tính kết quả của các phép trừ sau rồi dùng phép cộng để thử lại: 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51" y="4994564"/>
            <a:ext cx="5621849" cy="14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51" y="7050684"/>
            <a:ext cx="5926649" cy="128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3786519"/>
            <a:ext cx="4869873" cy="537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25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810</Words>
  <Application>Microsoft Office PowerPoint</Application>
  <PresentationFormat>Custom</PresentationFormat>
  <Paragraphs>140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SimSun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Ham Hap</dc:creator>
  <cp:lastModifiedBy>HDLAPTOP</cp:lastModifiedBy>
  <cp:revision>19</cp:revision>
  <dcterms:created xsi:type="dcterms:W3CDTF">2006-08-16T00:00:00Z</dcterms:created>
  <dcterms:modified xsi:type="dcterms:W3CDTF">2022-12-09T01:57:41Z</dcterms:modified>
  <dc:identifier>DAFTkQqkopE</dc:identifier>
</cp:coreProperties>
</file>