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61" r:id="rId2"/>
    <p:sldId id="269" r:id="rId3"/>
    <p:sldId id="271" r:id="rId4"/>
    <p:sldId id="259" r:id="rId5"/>
    <p:sldId id="265" r:id="rId6"/>
    <p:sldId id="272" r:id="rId7"/>
    <p:sldId id="263" r:id="rId8"/>
    <p:sldId id="273" r:id="rId9"/>
    <p:sldId id="266" r:id="rId10"/>
    <p:sldId id="267" r:id="rId11"/>
    <p:sldId id="274" r:id="rId12"/>
    <p:sldId id="268" r:id="rId13"/>
    <p:sldId id="276" r:id="rId14"/>
    <p:sldId id="277" r:id="rId15"/>
    <p:sldId id="299" r:id="rId16"/>
    <p:sldId id="275" r:id="rId17"/>
    <p:sldId id="279" r:id="rId18"/>
    <p:sldId id="281" r:id="rId19"/>
    <p:sldId id="286" r:id="rId20"/>
    <p:sldId id="287" r:id="rId21"/>
    <p:sldId id="288" r:id="rId22"/>
    <p:sldId id="283" r:id="rId23"/>
    <p:sldId id="284" r:id="rId24"/>
    <p:sldId id="285" r:id="rId25"/>
    <p:sldId id="289" r:id="rId26"/>
    <p:sldId id="290" r:id="rId27"/>
    <p:sldId id="291" r:id="rId28"/>
    <p:sldId id="292" r:id="rId29"/>
    <p:sldId id="293" r:id="rId30"/>
    <p:sldId id="294" r:id="rId31"/>
    <p:sldId id="295" r:id="rId32"/>
    <p:sldId id="297" r:id="rId33"/>
    <p:sldId id="296" r:id="rId34"/>
    <p:sldId id="298" r:id="rId35"/>
  </p:sldIdLst>
  <p:sldSz cx="18288000" cy="10287000"/>
  <p:notesSz cx="6858000" cy="9144000"/>
  <p:embeddedFontLst>
    <p:embeddedFont>
      <p:font typeface="Calibri" pitchFamily="34" charset="0"/>
      <p:regular r:id="rId37"/>
      <p:bold r:id="rId38"/>
      <p:italic r:id="rId39"/>
      <p:boldItalic r:id="rId40"/>
    </p:embeddedFont>
    <p:embeddedFont>
      <p:font typeface="SimSun" pitchFamily="2" charset="-122"/>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05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7" d="100"/>
          <a:sy n="37" d="100"/>
        </p:scale>
        <p:origin x="-1236"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8D4E4D-1CC3-41DF-B86F-B25EE4C10888}" type="datetimeFigureOut">
              <a:rPr lang="en-US" smtClean="0"/>
              <a:t>12/7/2022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160621-F10A-4D83-A8CF-08BC8EF8C670}" type="slidenum">
              <a:rPr lang="en-US" smtClean="0"/>
              <a:t>‹#›</a:t>
            </a:fld>
            <a:endParaRPr lang="en-US"/>
          </a:p>
        </p:txBody>
      </p:sp>
    </p:spTree>
    <p:extLst>
      <p:ext uri="{BB962C8B-B14F-4D97-AF65-F5344CB8AC3E}">
        <p14:creationId xmlns:p14="http://schemas.microsoft.com/office/powerpoint/2010/main" val="4218475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881348-C329-4190-995C-758421D3B652}" type="slidenum">
              <a:rPr lang="zh-CN" altLang="en-US" smtClean="0"/>
              <a:t>3</a:t>
            </a:fld>
            <a:endParaRPr lang="zh-CN" altLang="en-US"/>
          </a:p>
        </p:txBody>
      </p:sp>
    </p:spTree>
    <p:extLst>
      <p:ext uri="{BB962C8B-B14F-4D97-AF65-F5344CB8AC3E}">
        <p14:creationId xmlns:p14="http://schemas.microsoft.com/office/powerpoint/2010/main" val="407515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881348-C329-4190-995C-758421D3B652}" type="slidenum">
              <a:rPr lang="zh-CN" altLang="en-US" smtClean="0"/>
              <a:t>6</a:t>
            </a:fld>
            <a:endParaRPr lang="zh-CN" altLang="en-US"/>
          </a:p>
        </p:txBody>
      </p:sp>
    </p:spTree>
    <p:extLst>
      <p:ext uri="{BB962C8B-B14F-4D97-AF65-F5344CB8AC3E}">
        <p14:creationId xmlns:p14="http://schemas.microsoft.com/office/powerpoint/2010/main" val="4075150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60621-F10A-4D83-A8CF-08BC8EF8C670}" type="slidenum">
              <a:rPr lang="en-US" smtClean="0"/>
              <a:t>28</a:t>
            </a:fld>
            <a:endParaRPr lang="en-US"/>
          </a:p>
        </p:txBody>
      </p:sp>
    </p:spTree>
    <p:extLst>
      <p:ext uri="{BB962C8B-B14F-4D97-AF65-F5344CB8AC3E}">
        <p14:creationId xmlns:p14="http://schemas.microsoft.com/office/powerpoint/2010/main" val="379545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60621-F10A-4D83-A8CF-08BC8EF8C670}" type="slidenum">
              <a:rPr lang="en-US" smtClean="0"/>
              <a:t>30</a:t>
            </a:fld>
            <a:endParaRPr lang="en-US"/>
          </a:p>
        </p:txBody>
      </p:sp>
    </p:spTree>
    <p:extLst>
      <p:ext uri="{BB962C8B-B14F-4D97-AF65-F5344CB8AC3E}">
        <p14:creationId xmlns:p14="http://schemas.microsoft.com/office/powerpoint/2010/main" val="3795451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60621-F10A-4D83-A8CF-08BC8EF8C670}" type="slidenum">
              <a:rPr lang="en-US" smtClean="0"/>
              <a:t>31</a:t>
            </a:fld>
            <a:endParaRPr lang="en-US"/>
          </a:p>
        </p:txBody>
      </p:sp>
    </p:spTree>
    <p:extLst>
      <p:ext uri="{BB962C8B-B14F-4D97-AF65-F5344CB8AC3E}">
        <p14:creationId xmlns:p14="http://schemas.microsoft.com/office/powerpoint/2010/main" val="3795451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881348-C329-4190-995C-758421D3B652}" type="slidenum">
              <a:rPr lang="zh-CN" altLang="en-US" smtClean="0"/>
              <a:t>32</a:t>
            </a:fld>
            <a:endParaRPr lang="zh-CN" altLang="en-US"/>
          </a:p>
        </p:txBody>
      </p:sp>
    </p:spTree>
    <p:extLst>
      <p:ext uri="{BB962C8B-B14F-4D97-AF65-F5344CB8AC3E}">
        <p14:creationId xmlns:p14="http://schemas.microsoft.com/office/powerpoint/2010/main" val="4075150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60621-F10A-4D83-A8CF-08BC8EF8C670}" type="slidenum">
              <a:rPr lang="en-US" smtClean="0"/>
              <a:t>33</a:t>
            </a:fld>
            <a:endParaRPr lang="en-US"/>
          </a:p>
        </p:txBody>
      </p:sp>
    </p:spTree>
    <p:extLst>
      <p:ext uri="{BB962C8B-B14F-4D97-AF65-F5344CB8AC3E}">
        <p14:creationId xmlns:p14="http://schemas.microsoft.com/office/powerpoint/2010/main" val="3795451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40391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6.png"/><Relationship Id="rId21" Type="http://schemas.openxmlformats.org/officeDocument/2006/relationships/image" Target="../media/image20.svg"/><Relationship Id="rId2" Type="http://schemas.openxmlformats.org/officeDocument/2006/relationships/image" Target="../media/image15.png"/><Relationship Id="rId20"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10.svg"/><Relationship Id="rId23" Type="http://schemas.openxmlformats.org/officeDocument/2006/relationships/image" Target="../media/image25.png"/><Relationship Id="rId19" Type="http://schemas.openxmlformats.org/officeDocument/2006/relationships/image" Target="../media/image17.png"/><Relationship Id="rId10" Type="http://schemas.openxmlformats.org/officeDocument/2006/relationships/image" Target="../media/image9.svg"/><Relationship Id="rId22" Type="http://schemas.openxmlformats.org/officeDocument/2006/relationships/image" Target="../media/image24.png"/></Relationships>
</file>

<file path=ppt/slides/_rels/slide11.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6.png"/><Relationship Id="rId21" Type="http://schemas.openxmlformats.org/officeDocument/2006/relationships/image" Target="../media/image20.svg"/><Relationship Id="rId2" Type="http://schemas.openxmlformats.org/officeDocument/2006/relationships/image" Target="../media/image15.png"/><Relationship Id="rId20"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10.svg"/><Relationship Id="rId23" Type="http://schemas.openxmlformats.org/officeDocument/2006/relationships/image" Target="../media/image25.png"/><Relationship Id="rId19" Type="http://schemas.openxmlformats.org/officeDocument/2006/relationships/image" Target="../media/image17.png"/><Relationship Id="rId10" Type="http://schemas.openxmlformats.org/officeDocument/2006/relationships/image" Target="../media/image9.svg"/><Relationship Id="rId22" Type="http://schemas.openxmlformats.org/officeDocument/2006/relationships/image" Target="../media/image24.png"/></Relationships>
</file>

<file path=ppt/slides/_rels/slide12.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6.png"/><Relationship Id="rId21" Type="http://schemas.openxmlformats.org/officeDocument/2006/relationships/image" Target="../media/image35.svg"/><Relationship Id="rId7" Type="http://schemas.openxmlformats.org/officeDocument/2006/relationships/image" Target="../media/image24.svg"/><Relationship Id="rId2" Type="http://schemas.openxmlformats.org/officeDocument/2006/relationships/image" Target="../media/image15.png"/><Relationship Id="rId20" Type="http://schemas.openxmlformats.org/officeDocument/2006/relationships/image" Target="../media/image26.png"/><Relationship Id="rId1" Type="http://schemas.openxmlformats.org/officeDocument/2006/relationships/slideLayout" Target="../slideLayouts/slideLayout7.xml"/><Relationship Id="rId23" Type="http://schemas.openxmlformats.org/officeDocument/2006/relationships/image" Target="../media/image20.png"/><Relationship Id="rId19" Type="http://schemas.openxmlformats.org/officeDocument/2006/relationships/image" Target="../media/image17.png"/><Relationship Id="rId10" Type="http://schemas.openxmlformats.org/officeDocument/2006/relationships/image" Target="../media/image9.svg"/><Relationship Id="rId22" Type="http://schemas.openxmlformats.org/officeDocument/2006/relationships/image" Target="../media/image27.png"/></Relationships>
</file>

<file path=ppt/slides/_rels/slide13.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6.png"/><Relationship Id="rId21" Type="http://schemas.openxmlformats.org/officeDocument/2006/relationships/image" Target="../media/image29.png"/><Relationship Id="rId2" Type="http://schemas.openxmlformats.org/officeDocument/2006/relationships/image" Target="../media/image15.png"/><Relationship Id="rId20" Type="http://schemas.openxmlformats.org/officeDocument/2006/relationships/image" Target="../media/image28.png"/><Relationship Id="rId1" Type="http://schemas.openxmlformats.org/officeDocument/2006/relationships/slideLayout" Target="../slideLayouts/slideLayout7.xml"/><Relationship Id="rId19" Type="http://schemas.openxmlformats.org/officeDocument/2006/relationships/image" Target="../media/image17.png"/><Relationship Id="rId10" Type="http://schemas.openxmlformats.org/officeDocument/2006/relationships/image" Target="../media/image9.svg"/><Relationship Id="rId22" Type="http://schemas.openxmlformats.org/officeDocument/2006/relationships/image" Target="../media/image30.png"/></Relationships>
</file>

<file path=ppt/slides/_rels/slide14.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6.png"/><Relationship Id="rId21" Type="http://schemas.openxmlformats.org/officeDocument/2006/relationships/image" Target="../media/image32.png"/><Relationship Id="rId2" Type="http://schemas.openxmlformats.org/officeDocument/2006/relationships/image" Target="../media/image15.png"/><Relationship Id="rId20" Type="http://schemas.openxmlformats.org/officeDocument/2006/relationships/image" Target="../media/image31.png"/><Relationship Id="rId1" Type="http://schemas.openxmlformats.org/officeDocument/2006/relationships/slideLayout" Target="../slideLayouts/slideLayout7.xml"/><Relationship Id="rId19" Type="http://schemas.openxmlformats.org/officeDocument/2006/relationships/image" Target="../media/image17.png"/><Relationship Id="rId10" Type="http://schemas.openxmlformats.org/officeDocument/2006/relationships/image" Target="../media/image9.svg"/><Relationship Id="rId22" Type="http://schemas.openxmlformats.org/officeDocument/2006/relationships/image" Target="../media/image33.png"/></Relationships>
</file>

<file path=ppt/slides/_rels/slide15.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6.png"/><Relationship Id="rId21" Type="http://schemas.openxmlformats.org/officeDocument/2006/relationships/image" Target="../media/image29.png"/><Relationship Id="rId2" Type="http://schemas.openxmlformats.org/officeDocument/2006/relationships/image" Target="../media/image15.png"/><Relationship Id="rId20" Type="http://schemas.openxmlformats.org/officeDocument/2006/relationships/image" Target="../media/image28.png"/><Relationship Id="rId1" Type="http://schemas.openxmlformats.org/officeDocument/2006/relationships/slideLayout" Target="../slideLayouts/slideLayout7.xml"/><Relationship Id="rId19" Type="http://schemas.openxmlformats.org/officeDocument/2006/relationships/image" Target="../media/image17.png"/><Relationship Id="rId10" Type="http://schemas.openxmlformats.org/officeDocument/2006/relationships/image" Target="../media/image9.svg"/><Relationship Id="rId22" Type="http://schemas.openxmlformats.org/officeDocument/2006/relationships/image" Target="../media/image30.png"/></Relationships>
</file>

<file path=ppt/slides/_rels/slide16.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19" Type="http://schemas.openxmlformats.org/officeDocument/2006/relationships/image" Target="../media/image17.png"/><Relationship Id="rId10" Type="http://schemas.openxmlformats.org/officeDocument/2006/relationships/image" Target="../media/image9.svg"/></Relationships>
</file>

<file path=ppt/slides/_rels/slide17.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19" Type="http://schemas.openxmlformats.org/officeDocument/2006/relationships/image" Target="../media/image17.png"/><Relationship Id="rId10" Type="http://schemas.openxmlformats.org/officeDocument/2006/relationships/image" Target="../media/image9.svg"/></Relationships>
</file>

<file path=ppt/slides/_rels/slide18.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6.png"/><Relationship Id="rId7" Type="http://schemas.openxmlformats.org/officeDocument/2006/relationships/image" Target="../media/image6.svg"/><Relationship Id="rId2" Type="http://schemas.openxmlformats.org/officeDocument/2006/relationships/image" Target="../media/image15.png"/><Relationship Id="rId20" Type="http://schemas.openxmlformats.org/officeDocument/2006/relationships/image" Target="../media/image34.png"/><Relationship Id="rId1" Type="http://schemas.openxmlformats.org/officeDocument/2006/relationships/slideLayout" Target="../slideLayouts/slideLayout7.xml"/><Relationship Id="rId19" Type="http://schemas.openxmlformats.org/officeDocument/2006/relationships/image" Target="../media/image19.png"/></Relationships>
</file>

<file path=ppt/slides/_rels/slide19.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6.png"/><Relationship Id="rId21" Type="http://schemas.openxmlformats.org/officeDocument/2006/relationships/image" Target="../media/image20.svg"/><Relationship Id="rId2" Type="http://schemas.openxmlformats.org/officeDocument/2006/relationships/image" Target="../media/image15.png"/><Relationship Id="rId20"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10.svg"/><Relationship Id="rId23" Type="http://schemas.openxmlformats.org/officeDocument/2006/relationships/image" Target="../media/image25.png"/><Relationship Id="rId19" Type="http://schemas.openxmlformats.org/officeDocument/2006/relationships/image" Target="../media/image17.png"/><Relationship Id="rId10" Type="http://schemas.openxmlformats.org/officeDocument/2006/relationships/image" Target="../media/image9.svg"/><Relationship Id="rId22"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1" Type="http://schemas.openxmlformats.org/officeDocument/2006/relationships/image" Target="../media/image4.png"/><Relationship Id="rId2" Type="http://schemas.openxmlformats.org/officeDocument/2006/relationships/image" Target="../media/image2.png"/><Relationship Id="rId20" Type="http://schemas.openxmlformats.org/officeDocument/2006/relationships/image" Target="../media/image55.svg"/><Relationship Id="rId29" Type="http://schemas.openxmlformats.org/officeDocument/2006/relationships/image" Target="../media/image5.png"/><Relationship Id="rId1" Type="http://schemas.openxmlformats.org/officeDocument/2006/relationships/slideLayout" Target="../slideLayouts/slideLayout7.xml"/><Relationship Id="rId28" Type="http://schemas.openxmlformats.org/officeDocument/2006/relationships/image" Target="../media/image63.svg"/></Relationships>
</file>

<file path=ppt/slides/_rels/slide20.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6.png"/><Relationship Id="rId21" Type="http://schemas.openxmlformats.org/officeDocument/2006/relationships/image" Target="../media/image20.svg"/><Relationship Id="rId2" Type="http://schemas.openxmlformats.org/officeDocument/2006/relationships/image" Target="../media/image15.png"/><Relationship Id="rId20"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10.svg"/><Relationship Id="rId23" Type="http://schemas.openxmlformats.org/officeDocument/2006/relationships/image" Target="../media/image25.png"/><Relationship Id="rId19" Type="http://schemas.openxmlformats.org/officeDocument/2006/relationships/image" Target="../media/image17.png"/><Relationship Id="rId10" Type="http://schemas.openxmlformats.org/officeDocument/2006/relationships/image" Target="../media/image9.svg"/><Relationship Id="rId22" Type="http://schemas.openxmlformats.org/officeDocument/2006/relationships/image" Target="../media/image24.png"/></Relationships>
</file>

<file path=ppt/slides/_rels/slide21.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6.png"/><Relationship Id="rId21"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5.png"/><Relationship Id="rId20" Type="http://schemas.openxmlformats.org/officeDocument/2006/relationships/image" Target="../media/image27.png"/><Relationship Id="rId1" Type="http://schemas.openxmlformats.org/officeDocument/2006/relationships/slideLayout" Target="../slideLayouts/slideLayout7.xml"/><Relationship Id="rId23" Type="http://schemas.openxmlformats.org/officeDocument/2006/relationships/image" Target="../media/image35.svg"/><Relationship Id="rId19" Type="http://schemas.openxmlformats.org/officeDocument/2006/relationships/image" Target="../media/image17.png"/><Relationship Id="rId10" Type="http://schemas.openxmlformats.org/officeDocument/2006/relationships/image" Target="../media/image9.svg"/><Relationship Id="rId22" Type="http://schemas.openxmlformats.org/officeDocument/2006/relationships/image" Target="../media/image26.png"/></Relationships>
</file>

<file path=ppt/slides/_rels/slide22.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6.png"/><Relationship Id="rId21" Type="http://schemas.openxmlformats.org/officeDocument/2006/relationships/image" Target="../media/image37.png"/><Relationship Id="rId2" Type="http://schemas.openxmlformats.org/officeDocument/2006/relationships/image" Target="../media/image15.png"/><Relationship Id="rId20" Type="http://schemas.openxmlformats.org/officeDocument/2006/relationships/image" Target="../media/image36.png"/><Relationship Id="rId1" Type="http://schemas.openxmlformats.org/officeDocument/2006/relationships/slideLayout" Target="../slideLayouts/slideLayout7.xml"/><Relationship Id="rId19" Type="http://schemas.openxmlformats.org/officeDocument/2006/relationships/image" Target="../media/image35.png"/><Relationship Id="rId22" Type="http://schemas.openxmlformats.org/officeDocument/2006/relationships/image" Target="../media/image38.png"/></Relationships>
</file>

<file path=ppt/slides/_rels/slide23.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6.png"/><Relationship Id="rId21" Type="http://schemas.openxmlformats.org/officeDocument/2006/relationships/image" Target="../media/image37.png"/><Relationship Id="rId2" Type="http://schemas.openxmlformats.org/officeDocument/2006/relationships/image" Target="../media/image15.png"/><Relationship Id="rId20" Type="http://schemas.openxmlformats.org/officeDocument/2006/relationships/image" Target="../media/image36.png"/><Relationship Id="rId16" Type="http://schemas.openxmlformats.org/officeDocument/2006/relationships/image" Target="../media/image51.svg"/><Relationship Id="rId1" Type="http://schemas.openxmlformats.org/officeDocument/2006/relationships/slideLayout" Target="../slideLayouts/slideLayout7.xml"/><Relationship Id="rId24" Type="http://schemas.openxmlformats.org/officeDocument/2006/relationships/image" Target="../media/image40.png"/><Relationship Id="rId23" Type="http://schemas.openxmlformats.org/officeDocument/2006/relationships/image" Target="../media/image39.png"/><Relationship Id="rId19" Type="http://schemas.openxmlformats.org/officeDocument/2006/relationships/image" Target="../media/image35.png"/><Relationship Id="rId22" Type="http://schemas.openxmlformats.org/officeDocument/2006/relationships/image" Target="../media/image25.png"/><Relationship Id="rId30" Type="http://schemas.openxmlformats.org/officeDocument/2006/relationships/image" Target="../media/image65.svg"/></Relationships>
</file>

<file path=ppt/slides/_rels/slide24.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6.png"/><Relationship Id="rId21" Type="http://schemas.openxmlformats.org/officeDocument/2006/relationships/image" Target="../media/image42.png"/><Relationship Id="rId25" Type="http://schemas.openxmlformats.org/officeDocument/2006/relationships/image" Target="../media/image40.png"/><Relationship Id="rId2" Type="http://schemas.openxmlformats.org/officeDocument/2006/relationships/image" Target="../media/image15.png"/><Relationship Id="rId20" Type="http://schemas.openxmlformats.org/officeDocument/2006/relationships/image" Target="../media/image53.svg"/><Relationship Id="rId1" Type="http://schemas.openxmlformats.org/officeDocument/2006/relationships/slideLayout" Target="../slideLayouts/slideLayout7.xml"/><Relationship Id="rId24" Type="http://schemas.openxmlformats.org/officeDocument/2006/relationships/image" Target="../media/image59.svg"/><Relationship Id="rId19" Type="http://schemas.openxmlformats.org/officeDocument/2006/relationships/image" Target="../media/image41.png"/><Relationship Id="rId30" Type="http://schemas.openxmlformats.org/officeDocument/2006/relationships/image" Target="../media/image65.svg"/></Relationships>
</file>

<file path=ppt/slides/_rels/slide25.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6.png"/><Relationship Id="rId21" Type="http://schemas.openxmlformats.org/officeDocument/2006/relationships/image" Target="../media/image35.svg"/><Relationship Id="rId2" Type="http://schemas.openxmlformats.org/officeDocument/2006/relationships/image" Target="../media/image15.png"/><Relationship Id="rId20" Type="http://schemas.openxmlformats.org/officeDocument/2006/relationships/image" Target="../media/image26.png"/><Relationship Id="rId1" Type="http://schemas.openxmlformats.org/officeDocument/2006/relationships/slideLayout" Target="../slideLayouts/slideLayout7.xml"/><Relationship Id="rId23" Type="http://schemas.openxmlformats.org/officeDocument/2006/relationships/image" Target="../media/image2.svg"/><Relationship Id="rId19" Type="http://schemas.openxmlformats.org/officeDocument/2006/relationships/image" Target="../media/image17.png"/><Relationship Id="rId10" Type="http://schemas.openxmlformats.org/officeDocument/2006/relationships/image" Target="../media/image9.svg"/><Relationship Id="rId22" Type="http://schemas.openxmlformats.org/officeDocument/2006/relationships/image" Target="../media/image43.png"/></Relationships>
</file>

<file path=ppt/slides/_rels/slide26.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6.png"/><Relationship Id="rId21" Type="http://schemas.openxmlformats.org/officeDocument/2006/relationships/image" Target="../media/image35.svg"/><Relationship Id="rId2" Type="http://schemas.openxmlformats.org/officeDocument/2006/relationships/image" Target="../media/image15.png"/><Relationship Id="rId20" Type="http://schemas.openxmlformats.org/officeDocument/2006/relationships/image" Target="../media/image26.png"/><Relationship Id="rId1" Type="http://schemas.openxmlformats.org/officeDocument/2006/relationships/slideLayout" Target="../slideLayouts/slideLayout7.xml"/><Relationship Id="rId19" Type="http://schemas.openxmlformats.org/officeDocument/2006/relationships/image" Target="../media/image17.png"/><Relationship Id="rId10" Type="http://schemas.openxmlformats.org/officeDocument/2006/relationships/image" Target="../media/image9.svg"/><Relationship Id="rId22" Type="http://schemas.openxmlformats.org/officeDocument/2006/relationships/image" Target="../media/image44.png"/></Relationships>
</file>

<file path=ppt/slides/_rels/slide27.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6.png"/><Relationship Id="rId21" Type="http://schemas.openxmlformats.org/officeDocument/2006/relationships/image" Target="../media/image35.svg"/><Relationship Id="rId2" Type="http://schemas.openxmlformats.org/officeDocument/2006/relationships/image" Target="../media/image15.png"/><Relationship Id="rId20" Type="http://schemas.openxmlformats.org/officeDocument/2006/relationships/image" Target="../media/image26.png"/><Relationship Id="rId1" Type="http://schemas.openxmlformats.org/officeDocument/2006/relationships/slideLayout" Target="../slideLayouts/slideLayout7.xml"/><Relationship Id="rId23" Type="http://schemas.openxmlformats.org/officeDocument/2006/relationships/image" Target="../media/image46.png"/><Relationship Id="rId19" Type="http://schemas.openxmlformats.org/officeDocument/2006/relationships/image" Target="../media/image17.png"/><Relationship Id="rId10" Type="http://schemas.openxmlformats.org/officeDocument/2006/relationships/image" Target="../media/image9.svg"/><Relationship Id="rId22" Type="http://schemas.openxmlformats.org/officeDocument/2006/relationships/image" Target="../media/image45.png"/></Relationships>
</file>

<file path=ppt/slides/_rels/slide28.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5.png"/><Relationship Id="rId21" Type="http://schemas.openxmlformats.org/officeDocument/2006/relationships/image" Target="../media/image35.svg"/><Relationship Id="rId2" Type="http://schemas.openxmlformats.org/officeDocument/2006/relationships/notesSlide" Target="../notesSlides/notesSlide3.xml"/><Relationship Id="rId20" Type="http://schemas.openxmlformats.org/officeDocument/2006/relationships/image" Target="../media/image26.png"/><Relationship Id="rId1" Type="http://schemas.openxmlformats.org/officeDocument/2006/relationships/slideLayout" Target="../slideLayouts/slideLayout7.xml"/><Relationship Id="rId19" Type="http://schemas.openxmlformats.org/officeDocument/2006/relationships/image" Target="../media/image17.png"/><Relationship Id="rId10" Type="http://schemas.openxmlformats.org/officeDocument/2006/relationships/image" Target="../media/image9.svg"/><Relationship Id="rId4" Type="http://schemas.openxmlformats.org/officeDocument/2006/relationships/image" Target="../media/image16.png"/><Relationship Id="rId22" Type="http://schemas.openxmlformats.org/officeDocument/2006/relationships/image" Target="../media/image47.png"/></Relationships>
</file>

<file path=ppt/slides/_rels/slide29.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6.png"/><Relationship Id="rId21" Type="http://schemas.openxmlformats.org/officeDocument/2006/relationships/image" Target="../media/image35.svg"/><Relationship Id="rId2" Type="http://schemas.openxmlformats.org/officeDocument/2006/relationships/image" Target="../media/image15.png"/><Relationship Id="rId20" Type="http://schemas.openxmlformats.org/officeDocument/2006/relationships/image" Target="../media/image26.png"/><Relationship Id="rId1" Type="http://schemas.openxmlformats.org/officeDocument/2006/relationships/slideLayout" Target="../slideLayouts/slideLayout7.xml"/><Relationship Id="rId24" Type="http://schemas.microsoft.com/office/2007/relationships/hdphoto" Target="../media/hdphoto1.wdp"/><Relationship Id="rId23" Type="http://schemas.openxmlformats.org/officeDocument/2006/relationships/image" Target="../media/image49.png"/><Relationship Id="rId19" Type="http://schemas.openxmlformats.org/officeDocument/2006/relationships/image" Target="../media/image17.png"/><Relationship Id="rId10" Type="http://schemas.openxmlformats.org/officeDocument/2006/relationships/image" Target="../media/image9.svg"/><Relationship Id="rId22"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tags" Target="../tags/tag2.xml"/><Relationship Id="rId16" Type="http://schemas.openxmlformats.org/officeDocument/2006/relationships/image" Target="../media/image11.png"/><Relationship Id="rId20" Type="http://schemas.openxmlformats.org/officeDocument/2006/relationships/image" Target="../media/image29.sv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6.jpeg"/><Relationship Id="rId5" Type="http://schemas.openxmlformats.org/officeDocument/2006/relationships/tags" Target="../tags/tag5.xml"/><Relationship Id="rId15" Type="http://schemas.openxmlformats.org/officeDocument/2006/relationships/image" Target="../media/image10.png"/><Relationship Id="rId10" Type="http://schemas.openxmlformats.org/officeDocument/2006/relationships/notesSlide" Target="../notesSlides/notesSlide1.xml"/><Relationship Id="rId19" Type="http://schemas.openxmlformats.org/officeDocument/2006/relationships/image" Target="../media/image14.png"/><Relationship Id="rId4" Type="http://schemas.openxmlformats.org/officeDocument/2006/relationships/tags" Target="../tags/tag4.xml"/><Relationship Id="rId9" Type="http://schemas.openxmlformats.org/officeDocument/2006/relationships/slideLayout" Target="../slideLayouts/slideLayout12.xml"/><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5.png"/><Relationship Id="rId21" Type="http://schemas.openxmlformats.org/officeDocument/2006/relationships/image" Target="../media/image35.svg"/><Relationship Id="rId2" Type="http://schemas.openxmlformats.org/officeDocument/2006/relationships/notesSlide" Target="../notesSlides/notesSlide4.xml"/><Relationship Id="rId20" Type="http://schemas.openxmlformats.org/officeDocument/2006/relationships/image" Target="../media/image26.png"/><Relationship Id="rId1" Type="http://schemas.openxmlformats.org/officeDocument/2006/relationships/slideLayout" Target="../slideLayouts/slideLayout7.xml"/><Relationship Id="rId19" Type="http://schemas.openxmlformats.org/officeDocument/2006/relationships/image" Target="../media/image17.png"/><Relationship Id="rId10" Type="http://schemas.openxmlformats.org/officeDocument/2006/relationships/image" Target="../media/image9.svg"/><Relationship Id="rId4" Type="http://schemas.openxmlformats.org/officeDocument/2006/relationships/image" Target="../media/image16.png"/><Relationship Id="rId22" Type="http://schemas.openxmlformats.org/officeDocument/2006/relationships/image" Target="../media/image47.png"/></Relationships>
</file>

<file path=ppt/slides/_rels/slide31.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5.png"/><Relationship Id="rId21" Type="http://schemas.openxmlformats.org/officeDocument/2006/relationships/image" Target="../media/image35.svg"/><Relationship Id="rId2" Type="http://schemas.openxmlformats.org/officeDocument/2006/relationships/notesSlide" Target="../notesSlides/notesSlide5.xml"/><Relationship Id="rId20" Type="http://schemas.openxmlformats.org/officeDocument/2006/relationships/image" Target="../media/image26.png"/><Relationship Id="rId1" Type="http://schemas.openxmlformats.org/officeDocument/2006/relationships/slideLayout" Target="../slideLayouts/slideLayout7.xml"/><Relationship Id="rId19" Type="http://schemas.openxmlformats.org/officeDocument/2006/relationships/image" Target="../media/image17.png"/><Relationship Id="rId10" Type="http://schemas.openxmlformats.org/officeDocument/2006/relationships/image" Target="../media/image9.svg"/><Relationship Id="rId4" Type="http://schemas.openxmlformats.org/officeDocument/2006/relationships/image" Target="../media/image16.png"/><Relationship Id="rId22" Type="http://schemas.openxmlformats.org/officeDocument/2006/relationships/image" Target="../media/image20.png"/></Relationships>
</file>

<file path=ppt/slides/_rels/slide32.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tags" Target="../tags/tag24.xml"/><Relationship Id="rId16" Type="http://schemas.openxmlformats.org/officeDocument/2006/relationships/image" Target="../media/image11.png"/><Relationship Id="rId20" Type="http://schemas.openxmlformats.org/officeDocument/2006/relationships/image" Target="../media/image29.sv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6.jpeg"/><Relationship Id="rId5" Type="http://schemas.openxmlformats.org/officeDocument/2006/relationships/tags" Target="../tags/tag27.xml"/><Relationship Id="rId15" Type="http://schemas.openxmlformats.org/officeDocument/2006/relationships/image" Target="../media/image10.png"/><Relationship Id="rId10" Type="http://schemas.openxmlformats.org/officeDocument/2006/relationships/notesSlide" Target="../notesSlides/notesSlide6.xml"/><Relationship Id="rId19" Type="http://schemas.openxmlformats.org/officeDocument/2006/relationships/image" Target="../media/image14.png"/><Relationship Id="rId4" Type="http://schemas.openxmlformats.org/officeDocument/2006/relationships/tags" Target="../tags/tag26.xml"/><Relationship Id="rId9" Type="http://schemas.openxmlformats.org/officeDocument/2006/relationships/slideLayout" Target="../slideLayouts/slideLayout12.xml"/><Relationship Id="rId14" Type="http://schemas.openxmlformats.org/officeDocument/2006/relationships/image" Target="../media/image9.png"/></Relationships>
</file>

<file path=ppt/slides/_rels/slide33.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5.png"/><Relationship Id="rId21" Type="http://schemas.openxmlformats.org/officeDocument/2006/relationships/image" Target="../media/image35.svg"/><Relationship Id="rId17" Type="http://schemas.openxmlformats.org/officeDocument/2006/relationships/image" Target="../media/image16.svg"/><Relationship Id="rId25" Type="http://schemas.openxmlformats.org/officeDocument/2006/relationships/image" Target="../media/image18.svg"/><Relationship Id="rId2" Type="http://schemas.openxmlformats.org/officeDocument/2006/relationships/notesSlide" Target="../notesSlides/notesSlide7.xml"/><Relationship Id="rId20" Type="http://schemas.openxmlformats.org/officeDocument/2006/relationships/image" Target="../media/image26.png"/><Relationship Id="rId1" Type="http://schemas.openxmlformats.org/officeDocument/2006/relationships/slideLayout" Target="../slideLayouts/slideLayout7.xml"/><Relationship Id="rId24" Type="http://schemas.openxmlformats.org/officeDocument/2006/relationships/image" Target="../media/image51.png"/><Relationship Id="rId15" Type="http://schemas.openxmlformats.org/officeDocument/2006/relationships/image" Target="../media/image14.svg"/><Relationship Id="rId23" Type="http://schemas.openxmlformats.org/officeDocument/2006/relationships/image" Target="../media/image50.png"/><Relationship Id="rId19" Type="http://schemas.openxmlformats.org/officeDocument/2006/relationships/image" Target="../media/image17.png"/><Relationship Id="rId10" Type="http://schemas.openxmlformats.org/officeDocument/2006/relationships/image" Target="../media/image9.svg"/><Relationship Id="rId4" Type="http://schemas.openxmlformats.org/officeDocument/2006/relationships/image" Target="../media/image16.png"/><Relationship Id="rId22" Type="http://schemas.openxmlformats.org/officeDocument/2006/relationships/image" Target="../media/image21.png"/></Relationships>
</file>

<file path=ppt/slides/_rels/slide34.xml.rels><?xml version="1.0" encoding="UTF-8" standalone="yes"?>
<Relationships xmlns="http://schemas.openxmlformats.org/package/2006/relationships"><Relationship Id="rId18" Type="http://schemas.openxmlformats.org/officeDocument/2006/relationships/image" Target="../media/image53.svg"/><Relationship Id="rId3" Type="http://schemas.openxmlformats.org/officeDocument/2006/relationships/image" Target="../media/image52.png"/><Relationship Id="rId17" Type="http://schemas.openxmlformats.org/officeDocument/2006/relationships/image" Target="../media/image41.png"/><Relationship Id="rId2" Type="http://schemas.openxmlformats.org/officeDocument/2006/relationships/image" Target="../media/image1.jpg"/><Relationship Id="rId16" Type="http://schemas.openxmlformats.org/officeDocument/2006/relationships/image" Target="../media/image51.svg"/><Relationship Id="rId20" Type="http://schemas.openxmlformats.org/officeDocument/2006/relationships/image" Target="../media/image54.png"/><Relationship Id="rId1" Type="http://schemas.openxmlformats.org/officeDocument/2006/relationships/slideLayout" Target="../slideLayouts/slideLayout7.xml"/><Relationship Id="rId15" Type="http://schemas.openxmlformats.org/officeDocument/2006/relationships/image" Target="../media/image39.png"/><Relationship Id="rId19" Type="http://schemas.openxmlformats.org/officeDocument/2006/relationships/image" Target="../media/image53.png"/><Relationship Id="rId10" Type="http://schemas.openxmlformats.org/officeDocument/2006/relationships/image" Target="../media/image27.svg"/><Relationship Id="rId14" Type="http://schemas.openxmlformats.org/officeDocument/2006/relationships/image" Target="../media/image49.svg"/></Relationships>
</file>

<file path=ppt/slides/_rels/slide4.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6.png"/><Relationship Id="rId21" Type="http://schemas.openxmlformats.org/officeDocument/2006/relationships/image" Target="../media/image18.svg"/><Relationship Id="rId7" Type="http://schemas.openxmlformats.org/officeDocument/2006/relationships/image" Target="../media/image6.svg"/><Relationship Id="rId2" Type="http://schemas.openxmlformats.org/officeDocument/2006/relationships/image" Target="../media/image15.png"/><Relationship Id="rId20" Type="http://schemas.openxmlformats.org/officeDocument/2006/relationships/image" Target="../media/image18.png"/><Relationship Id="rId1" Type="http://schemas.openxmlformats.org/officeDocument/2006/relationships/slideLayout" Target="../slideLayouts/slideLayout7.xml"/><Relationship Id="rId19" Type="http://schemas.openxmlformats.org/officeDocument/2006/relationships/image" Target="../media/image17.png"/><Relationship Id="rId10" Type="http://schemas.openxmlformats.org/officeDocument/2006/relationships/image" Target="../media/image9.svg"/><Relationship Id="rId22"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8" Type="http://schemas.openxmlformats.org/officeDocument/2006/relationships/image" Target="../media/image17.svg"/><Relationship Id="rId3" Type="http://schemas.openxmlformats.org/officeDocument/2006/relationships/tags" Target="../tags/tag11.xml"/><Relationship Id="rId21" Type="http://schemas.openxmlformats.org/officeDocument/2006/relationships/image" Target="../media/image8.png"/><Relationship Id="rId7" Type="http://schemas.openxmlformats.org/officeDocument/2006/relationships/slideLayout" Target="../slideLayouts/slideLayout7.xml"/><Relationship Id="rId25" Type="http://schemas.openxmlformats.org/officeDocument/2006/relationships/image" Target="../media/image12.png"/><Relationship Id="rId2" Type="http://schemas.openxmlformats.org/officeDocument/2006/relationships/tags" Target="../tags/tag10.xml"/><Relationship Id="rId20" Type="http://schemas.openxmlformats.org/officeDocument/2006/relationships/image" Target="../media/image7.png"/><Relationship Id="rId1" Type="http://schemas.openxmlformats.org/officeDocument/2006/relationships/tags" Target="../tags/tag9.xml"/><Relationship Id="rId6" Type="http://schemas.openxmlformats.org/officeDocument/2006/relationships/tags" Target="../tags/tag14.xml"/><Relationship Id="rId24" Type="http://schemas.openxmlformats.org/officeDocument/2006/relationships/image" Target="../media/image11.png"/><Relationship Id="rId5" Type="http://schemas.openxmlformats.org/officeDocument/2006/relationships/tags" Target="../tags/tag13.xml"/><Relationship Id="rId23" Type="http://schemas.openxmlformats.org/officeDocument/2006/relationships/image" Target="../media/image10.png"/><Relationship Id="rId19" Type="http://schemas.openxmlformats.org/officeDocument/2006/relationships/image" Target="../media/image17.png"/><Relationship Id="rId10" Type="http://schemas.openxmlformats.org/officeDocument/2006/relationships/image" Target="../media/image9.svg"/><Relationship Id="rId4" Type="http://schemas.openxmlformats.org/officeDocument/2006/relationships/tags" Target="../tags/tag12.xml"/><Relationship Id="rId9" Type="http://schemas.openxmlformats.org/officeDocument/2006/relationships/image" Target="../media/image16.png"/><Relationship Id="rId22"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tags" Target="../tags/tag16.xml"/><Relationship Id="rId16" Type="http://schemas.openxmlformats.org/officeDocument/2006/relationships/image" Target="../media/image11.png"/><Relationship Id="rId20" Type="http://schemas.openxmlformats.org/officeDocument/2006/relationships/image" Target="../media/image29.sv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6.jpeg"/><Relationship Id="rId5" Type="http://schemas.openxmlformats.org/officeDocument/2006/relationships/tags" Target="../tags/tag19.xml"/><Relationship Id="rId15" Type="http://schemas.openxmlformats.org/officeDocument/2006/relationships/image" Target="../media/image10.png"/><Relationship Id="rId10" Type="http://schemas.openxmlformats.org/officeDocument/2006/relationships/notesSlide" Target="../notesSlides/notesSlide2.xml"/><Relationship Id="rId19" Type="http://schemas.openxmlformats.org/officeDocument/2006/relationships/image" Target="../media/image14.png"/><Relationship Id="rId4" Type="http://schemas.openxmlformats.org/officeDocument/2006/relationships/tags" Target="../tags/tag18.xml"/><Relationship Id="rId9" Type="http://schemas.openxmlformats.org/officeDocument/2006/relationships/slideLayout" Target="../slideLayouts/slideLayout12.xml"/><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6.png"/><Relationship Id="rId21" Type="http://schemas.openxmlformats.org/officeDocument/2006/relationships/image" Target="../media/image21.png"/><Relationship Id="rId2" Type="http://schemas.openxmlformats.org/officeDocument/2006/relationships/image" Target="../media/image15.png"/><Relationship Id="rId20" Type="http://schemas.openxmlformats.org/officeDocument/2006/relationships/image" Target="../media/image20.png"/><Relationship Id="rId1" Type="http://schemas.openxmlformats.org/officeDocument/2006/relationships/slideLayout" Target="../slideLayouts/slideLayout7.xml"/><Relationship Id="rId15" Type="http://schemas.openxmlformats.org/officeDocument/2006/relationships/image" Target="../media/image14.svg"/><Relationship Id="rId19" Type="http://schemas.openxmlformats.org/officeDocument/2006/relationships/image" Target="../media/image17.png"/><Relationship Id="rId10" Type="http://schemas.openxmlformats.org/officeDocument/2006/relationships/image" Target="../media/image9.svg"/></Relationships>
</file>

<file path=ppt/slides/_rels/slide8.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6.png"/><Relationship Id="rId2" Type="http://schemas.openxmlformats.org/officeDocument/2006/relationships/image" Target="../media/image15.png"/><Relationship Id="rId20" Type="http://schemas.openxmlformats.org/officeDocument/2006/relationships/image" Target="../media/image20.png"/><Relationship Id="rId1" Type="http://schemas.openxmlformats.org/officeDocument/2006/relationships/slideLayout" Target="../slideLayouts/slideLayout7.xml"/><Relationship Id="rId19" Type="http://schemas.openxmlformats.org/officeDocument/2006/relationships/image" Target="../media/image17.png"/><Relationship Id="rId10" Type="http://schemas.openxmlformats.org/officeDocument/2006/relationships/image" Target="../media/image9.svg"/></Relationships>
</file>

<file path=ppt/slides/_rels/slide9.xml.rels><?xml version="1.0" encoding="UTF-8" standalone="yes"?>
<Relationships xmlns="http://schemas.openxmlformats.org/package/2006/relationships"><Relationship Id="rId18" Type="http://schemas.openxmlformats.org/officeDocument/2006/relationships/image" Target="../media/image17.svg"/><Relationship Id="rId3" Type="http://schemas.openxmlformats.org/officeDocument/2006/relationships/image" Target="../media/image16.png"/><Relationship Id="rId7" Type="http://schemas.openxmlformats.org/officeDocument/2006/relationships/image" Target="../media/image6.svg"/><Relationship Id="rId2"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1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18288000" cy="10287000"/>
          </a:xfrm>
          <a:prstGeom prst="rect">
            <a:avLst/>
          </a:prstGeom>
        </p:spPr>
      </p:pic>
      <p:sp>
        <p:nvSpPr>
          <p:cNvPr id="3" name="TextBox 2"/>
          <p:cNvSpPr txBox="1"/>
          <p:nvPr/>
        </p:nvSpPr>
        <p:spPr>
          <a:xfrm>
            <a:off x="4267200" y="3048000"/>
            <a:ext cx="10210800" cy="4076244"/>
          </a:xfrm>
          <a:prstGeom prst="rect">
            <a:avLst/>
          </a:prstGeom>
          <a:noFill/>
        </p:spPr>
        <p:txBody>
          <a:bodyPr wrap="square" rtlCol="0">
            <a:spAutoFit/>
          </a:bodyPr>
          <a:lstStyle/>
          <a:p>
            <a:pPr algn="ctr">
              <a:lnSpc>
                <a:spcPct val="150000"/>
              </a:lnSpc>
            </a:pPr>
            <a:r>
              <a:rPr lang="en-US" sz="60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THÂN MẾN CHÀO CÁC EM HỌC SINH ĐẾN VỚI BÀI HỌC NGÀY HÔM NAY!</a:t>
            </a:r>
            <a:endParaRPr lang="en-US" sz="60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3133778064"/>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2"/>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609946" cy="5791200"/>
          </a:xfrm>
          <a:prstGeom prst="rect">
            <a:avLst/>
          </a:prstGeom>
        </p:spPr>
      </p:pic>
      <p:pic>
        <p:nvPicPr>
          <p:cNvPr id="12"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6172200"/>
            <a:ext cx="2581102" cy="4114800"/>
          </a:xfrm>
          <a:prstGeom prst="rect">
            <a:avLst/>
          </a:prstGeom>
        </p:spPr>
      </p:pic>
      <p:pic>
        <p:nvPicPr>
          <p:cNvPr id="13"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888375" y="6438900"/>
            <a:ext cx="2399625" cy="5324520"/>
          </a:xfrm>
          <a:prstGeom prst="rect">
            <a:avLst/>
          </a:prstGeom>
        </p:spPr>
      </p:pic>
      <p:sp>
        <p:nvSpPr>
          <p:cNvPr id="20" name="Rounded Rectangle 19"/>
          <p:cNvSpPr/>
          <p:nvPr/>
        </p:nvSpPr>
        <p:spPr>
          <a:xfrm>
            <a:off x="3657600" y="482587"/>
            <a:ext cx="10896600"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TÌM MỘT SỐ HẠNG TRONG MỘT TỔNG</a:t>
            </a:r>
            <a:endParaRPr lang="en-US" sz="4000" b="1">
              <a:latin typeface="Arial" pitchFamily="34" charset="0"/>
              <a:cs typeface="Arial" pitchFamily="34" charset="0"/>
            </a:endParaRPr>
          </a:p>
        </p:txBody>
      </p:sp>
      <p:sp>
        <p:nvSpPr>
          <p:cNvPr id="2" name="TextBox 1"/>
          <p:cNvSpPr txBox="1"/>
          <p:nvPr/>
        </p:nvSpPr>
        <p:spPr>
          <a:xfrm>
            <a:off x="5943600" y="1972903"/>
            <a:ext cx="7063152" cy="1107996"/>
          </a:xfrm>
          <a:prstGeom prst="rect">
            <a:avLst/>
          </a:prstGeom>
          <a:noFill/>
        </p:spPr>
        <p:txBody>
          <a:bodyPr wrap="none" rtlCol="0">
            <a:spAutoFit/>
          </a:bodyPr>
          <a:lstStyle/>
          <a:p>
            <a:r>
              <a:rPr lang="en-US" sz="6600" b="1" smtClean="0">
                <a:latin typeface="Arial" pitchFamily="34" charset="0"/>
                <a:cs typeface="Arial" pitchFamily="34" charset="0"/>
              </a:rPr>
              <a:t>7     +    ?    =    10</a:t>
            </a:r>
            <a:endParaRPr lang="en-US" sz="6600" b="1">
              <a:latin typeface="Arial" pitchFamily="34" charset="0"/>
              <a:cs typeface="Arial" pitchFamily="34" charset="0"/>
            </a:endParaRPr>
          </a:p>
        </p:txBody>
      </p:sp>
      <p:sp>
        <p:nvSpPr>
          <p:cNvPr id="3" name="Rounded Rectangle 2"/>
          <p:cNvSpPr/>
          <p:nvPr/>
        </p:nvSpPr>
        <p:spPr>
          <a:xfrm>
            <a:off x="4724400" y="3848100"/>
            <a:ext cx="2895600" cy="9906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4000" smtClean="0">
                <a:latin typeface="Arial" pitchFamily="34" charset="0"/>
                <a:cs typeface="Arial" pitchFamily="34" charset="0"/>
              </a:rPr>
              <a:t>Số hạng</a:t>
            </a:r>
            <a:endParaRPr lang="en-US" sz="4000">
              <a:latin typeface="Arial" pitchFamily="34" charset="0"/>
              <a:cs typeface="Arial" pitchFamily="34" charset="0"/>
            </a:endParaRPr>
          </a:p>
        </p:txBody>
      </p:sp>
      <p:sp>
        <p:nvSpPr>
          <p:cNvPr id="22" name="Rounded Rectangle 21"/>
          <p:cNvSpPr/>
          <p:nvPr/>
        </p:nvSpPr>
        <p:spPr>
          <a:xfrm>
            <a:off x="8007633" y="3810000"/>
            <a:ext cx="2895600" cy="9906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4000" smtClean="0">
                <a:latin typeface="Arial" pitchFamily="34" charset="0"/>
                <a:cs typeface="Arial" pitchFamily="34" charset="0"/>
              </a:rPr>
              <a:t>Số hạng</a:t>
            </a:r>
            <a:endParaRPr lang="en-US" sz="4000">
              <a:latin typeface="Arial" pitchFamily="34" charset="0"/>
              <a:cs typeface="Arial" pitchFamily="34" charset="0"/>
            </a:endParaRPr>
          </a:p>
        </p:txBody>
      </p:sp>
      <p:sp>
        <p:nvSpPr>
          <p:cNvPr id="23" name="Rounded Rectangle 22"/>
          <p:cNvSpPr/>
          <p:nvPr/>
        </p:nvSpPr>
        <p:spPr>
          <a:xfrm>
            <a:off x="11201400" y="3746500"/>
            <a:ext cx="2609567" cy="9906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smtClean="0">
                <a:latin typeface="Arial" pitchFamily="34" charset="0"/>
                <a:cs typeface="Arial" pitchFamily="34" charset="0"/>
              </a:rPr>
              <a:t>Tổng</a:t>
            </a:r>
            <a:endParaRPr lang="en-US" sz="4000">
              <a:latin typeface="Arial" pitchFamily="34" charset="0"/>
              <a:cs typeface="Arial" pitchFamily="34" charset="0"/>
            </a:endParaRPr>
          </a:p>
        </p:txBody>
      </p:sp>
      <p:cxnSp>
        <p:nvCxnSpPr>
          <p:cNvPr id="5" name="Straight Arrow Connector 4"/>
          <p:cNvCxnSpPr/>
          <p:nvPr/>
        </p:nvCxnSpPr>
        <p:spPr>
          <a:xfrm>
            <a:off x="6172200" y="3070637"/>
            <a:ext cx="0" cy="6411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417333" y="3070636"/>
            <a:ext cx="0" cy="6411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2506183" y="3070635"/>
            <a:ext cx="0" cy="6411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864475" y="4838700"/>
            <a:ext cx="9405568" cy="5626901"/>
            <a:chOff x="1864475" y="4838700"/>
            <a:chExt cx="9405568" cy="5626901"/>
          </a:xfrm>
        </p:grpSpPr>
        <p:grpSp>
          <p:nvGrpSpPr>
            <p:cNvPr id="29" name="Group 28"/>
            <p:cNvGrpSpPr/>
            <p:nvPr/>
          </p:nvGrpSpPr>
          <p:grpSpPr>
            <a:xfrm>
              <a:off x="1864475" y="4838700"/>
              <a:ext cx="6822325" cy="5626901"/>
              <a:chOff x="1864475" y="4838700"/>
              <a:chExt cx="6822325" cy="5626901"/>
            </a:xfrm>
          </p:grpSpPr>
          <p:pic>
            <p:nvPicPr>
              <p:cNvPr id="26" name="Picture 2"/>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864475" y="4838700"/>
                <a:ext cx="6822325" cy="5626901"/>
              </a:xfrm>
              <a:prstGeom prst="rect">
                <a:avLst/>
              </a:prstGeom>
            </p:spPr>
          </p:pic>
          <p:sp>
            <p:nvSpPr>
              <p:cNvPr id="27" name="Rectangle 26"/>
              <p:cNvSpPr/>
              <p:nvPr/>
            </p:nvSpPr>
            <p:spPr>
              <a:xfrm>
                <a:off x="3234241" y="5723768"/>
                <a:ext cx="4082791" cy="3785652"/>
              </a:xfrm>
              <a:prstGeom prst="rect">
                <a:avLst/>
              </a:prstGeom>
            </p:spPr>
            <p:txBody>
              <a:bodyPr wrap="square">
                <a:spAutoFit/>
              </a:bodyPr>
              <a:lstStyle/>
              <a:p>
                <a:pPr algn="just">
                  <a:lnSpc>
                    <a:spcPct val="150000"/>
                  </a:lnSpc>
                </a:pPr>
                <a:r>
                  <a:rPr lang="en-US" sz="4000">
                    <a:latin typeface="Arial" pitchFamily="34" charset="0"/>
                    <a:cs typeface="Arial" pitchFamily="34" charset="0"/>
                  </a:rPr>
                  <a:t>N</a:t>
                </a:r>
                <a:r>
                  <a:rPr lang="en-US" sz="4000" smtClean="0">
                    <a:latin typeface="Arial" pitchFamily="34" charset="0"/>
                    <a:cs typeface="Arial" pitchFamily="34" charset="0"/>
                  </a:rPr>
                  <a:t>êu </a:t>
                </a:r>
                <a:r>
                  <a:rPr lang="en-US" sz="4000">
                    <a:latin typeface="Arial" pitchFamily="34" charset="0"/>
                    <a:cs typeface="Arial" pitchFamily="34" charset="0"/>
                  </a:rPr>
                  <a:t>cách tìm số hạng chưa biết dựa vào tổng và số hạng </a:t>
                </a:r>
                <a:r>
                  <a:rPr lang="en-US" sz="4000">
                    <a:latin typeface="Arial" pitchFamily="34" charset="0"/>
                    <a:cs typeface="Arial" pitchFamily="34" charset="0"/>
                  </a:rPr>
                  <a:t>đã </a:t>
                </a:r>
                <a:r>
                  <a:rPr lang="en-US" sz="4000" smtClean="0">
                    <a:latin typeface="Arial" pitchFamily="34" charset="0"/>
                    <a:cs typeface="Arial" pitchFamily="34" charset="0"/>
                  </a:rPr>
                  <a:t>biết?</a:t>
                </a:r>
                <a:endParaRPr lang="en-US" sz="4000">
                  <a:latin typeface="Arial" pitchFamily="34" charset="0"/>
                  <a:cs typeface="Arial" pitchFamily="34" charset="0"/>
                </a:endParaRPr>
              </a:p>
            </p:txBody>
          </p:sp>
        </p:grpSp>
        <p:pic>
          <p:nvPicPr>
            <p:cNvPr id="28" name="Picture 27"/>
            <p:cNvPicPr>
              <a:picLocks noChangeAspect="1"/>
            </p:cNvPicPr>
            <p:nvPr/>
          </p:nvPicPr>
          <p:blipFill>
            <a:blip r:embed="rId22">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1"/>
                </a:ext>
              </a:extLst>
            </a:blip>
            <a:srcRect/>
            <a:stretch>
              <a:fillRect/>
            </a:stretch>
          </p:blipFill>
          <p:spPr>
            <a:xfrm>
              <a:off x="8308530" y="5800923"/>
              <a:ext cx="2961513" cy="3631341"/>
            </a:xfrm>
            <a:prstGeom prst="rect">
              <a:avLst/>
            </a:prstGeom>
          </p:spPr>
        </p:pic>
      </p:grpSp>
      <p:grpSp>
        <p:nvGrpSpPr>
          <p:cNvPr id="33" name="Group 32"/>
          <p:cNvGrpSpPr/>
          <p:nvPr/>
        </p:nvGrpSpPr>
        <p:grpSpPr>
          <a:xfrm>
            <a:off x="11677987" y="5373699"/>
            <a:ext cx="6235284" cy="1827201"/>
            <a:chOff x="11677987" y="5373699"/>
            <a:chExt cx="6235284" cy="1827201"/>
          </a:xfrm>
        </p:grpSpPr>
        <p:sp>
          <p:nvSpPr>
            <p:cNvPr id="31" name="Plaque 30"/>
            <p:cNvSpPr/>
            <p:nvPr/>
          </p:nvSpPr>
          <p:spPr>
            <a:xfrm>
              <a:off x="11677987" y="6000750"/>
              <a:ext cx="5009813" cy="1200150"/>
            </a:xfrm>
            <a:prstGeom prst="plaqu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5400" b="1" smtClean="0">
                  <a:latin typeface="Arial" pitchFamily="34" charset="0"/>
                  <a:cs typeface="Arial" pitchFamily="34" charset="0"/>
                </a:rPr>
                <a:t>?  =  10  -  7</a:t>
              </a:r>
              <a:endParaRPr lang="en-US" sz="5400" b="1">
                <a:latin typeface="Arial" pitchFamily="34" charset="0"/>
                <a:cs typeface="Arial" pitchFamily="34" charset="0"/>
              </a:endParaRPr>
            </a:p>
          </p:txBody>
        </p:sp>
        <p:pic>
          <p:nvPicPr>
            <p:cNvPr id="32" name="Picture 9"/>
            <p:cNvPicPr>
              <a:picLocks noChangeAspect="1"/>
            </p:cNvPicPr>
            <p:nvPr/>
          </p:nvPicPr>
          <p:blipFill>
            <a:blip r:embed="rId23"/>
            <a:srcRect/>
            <a:stretch>
              <a:fillRect/>
            </a:stretch>
          </p:blipFill>
          <p:spPr>
            <a:xfrm>
              <a:off x="16263102" y="5373699"/>
              <a:ext cx="1650169" cy="1598601"/>
            </a:xfrm>
            <a:prstGeom prst="rect">
              <a:avLst/>
            </a:prstGeom>
          </p:spPr>
        </p:pic>
      </p:grpSp>
    </p:spTree>
    <p:extLst>
      <p:ext uri="{BB962C8B-B14F-4D97-AF65-F5344CB8AC3E}">
        <p14:creationId xmlns:p14="http://schemas.microsoft.com/office/powerpoint/2010/main" val="299312488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2"/>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609946" cy="5791200"/>
          </a:xfrm>
          <a:prstGeom prst="rect">
            <a:avLst/>
          </a:prstGeom>
        </p:spPr>
      </p:pic>
      <p:pic>
        <p:nvPicPr>
          <p:cNvPr id="12"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6172200"/>
            <a:ext cx="2581102" cy="4114800"/>
          </a:xfrm>
          <a:prstGeom prst="rect">
            <a:avLst/>
          </a:prstGeom>
        </p:spPr>
      </p:pic>
      <p:pic>
        <p:nvPicPr>
          <p:cNvPr id="13"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438017" y="6172200"/>
            <a:ext cx="2849983" cy="5591220"/>
          </a:xfrm>
          <a:prstGeom prst="rect">
            <a:avLst/>
          </a:prstGeom>
        </p:spPr>
      </p:pic>
      <p:sp>
        <p:nvSpPr>
          <p:cNvPr id="20" name="Rounded Rectangle 19"/>
          <p:cNvSpPr/>
          <p:nvPr/>
        </p:nvSpPr>
        <p:spPr>
          <a:xfrm>
            <a:off x="3657600" y="482587"/>
            <a:ext cx="10896600"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TÌM MỘT SỐ HẠNG TRONG MỘT TỔNG</a:t>
            </a:r>
            <a:endParaRPr lang="en-US" sz="4000" b="1">
              <a:latin typeface="Arial" pitchFamily="34" charset="0"/>
              <a:cs typeface="Arial" pitchFamily="34" charset="0"/>
            </a:endParaRPr>
          </a:p>
        </p:txBody>
      </p:sp>
      <p:sp>
        <p:nvSpPr>
          <p:cNvPr id="2" name="TextBox 1"/>
          <p:cNvSpPr txBox="1"/>
          <p:nvPr/>
        </p:nvSpPr>
        <p:spPr>
          <a:xfrm>
            <a:off x="5943600" y="1972903"/>
            <a:ext cx="7156126" cy="1107996"/>
          </a:xfrm>
          <a:prstGeom prst="rect">
            <a:avLst/>
          </a:prstGeom>
          <a:noFill/>
        </p:spPr>
        <p:txBody>
          <a:bodyPr wrap="none" rtlCol="0">
            <a:spAutoFit/>
          </a:bodyPr>
          <a:lstStyle/>
          <a:p>
            <a:r>
              <a:rPr lang="en-US" sz="6600" b="1" smtClean="0">
                <a:latin typeface="Arial" pitchFamily="34" charset="0"/>
                <a:cs typeface="Arial" pitchFamily="34" charset="0"/>
              </a:rPr>
              <a:t>?     +    3    =    10</a:t>
            </a:r>
            <a:endParaRPr lang="en-US" sz="6600" b="1">
              <a:latin typeface="Arial" pitchFamily="34" charset="0"/>
              <a:cs typeface="Arial" pitchFamily="34" charset="0"/>
            </a:endParaRPr>
          </a:p>
        </p:txBody>
      </p:sp>
      <p:sp>
        <p:nvSpPr>
          <p:cNvPr id="3" name="Rounded Rectangle 2"/>
          <p:cNvSpPr/>
          <p:nvPr/>
        </p:nvSpPr>
        <p:spPr>
          <a:xfrm>
            <a:off x="4724400" y="3848100"/>
            <a:ext cx="2895600" cy="9906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4000" smtClean="0">
                <a:latin typeface="Arial" pitchFamily="34" charset="0"/>
                <a:cs typeface="Arial" pitchFamily="34" charset="0"/>
              </a:rPr>
              <a:t>Số hạng</a:t>
            </a:r>
            <a:endParaRPr lang="en-US" sz="4000">
              <a:latin typeface="Arial" pitchFamily="34" charset="0"/>
              <a:cs typeface="Arial" pitchFamily="34" charset="0"/>
            </a:endParaRPr>
          </a:p>
        </p:txBody>
      </p:sp>
      <p:sp>
        <p:nvSpPr>
          <p:cNvPr id="22" name="Rounded Rectangle 21"/>
          <p:cNvSpPr/>
          <p:nvPr/>
        </p:nvSpPr>
        <p:spPr>
          <a:xfrm>
            <a:off x="8007633" y="3810000"/>
            <a:ext cx="2895600" cy="9906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4000" smtClean="0">
                <a:latin typeface="Arial" pitchFamily="34" charset="0"/>
                <a:cs typeface="Arial" pitchFamily="34" charset="0"/>
              </a:rPr>
              <a:t>Số hạng</a:t>
            </a:r>
            <a:endParaRPr lang="en-US" sz="4000">
              <a:latin typeface="Arial" pitchFamily="34" charset="0"/>
              <a:cs typeface="Arial" pitchFamily="34" charset="0"/>
            </a:endParaRPr>
          </a:p>
        </p:txBody>
      </p:sp>
      <p:sp>
        <p:nvSpPr>
          <p:cNvPr id="23" name="Rounded Rectangle 22"/>
          <p:cNvSpPr/>
          <p:nvPr/>
        </p:nvSpPr>
        <p:spPr>
          <a:xfrm>
            <a:off x="11201400" y="3746500"/>
            <a:ext cx="2609567" cy="9906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smtClean="0">
                <a:latin typeface="Arial" pitchFamily="34" charset="0"/>
                <a:cs typeface="Arial" pitchFamily="34" charset="0"/>
              </a:rPr>
              <a:t>Tổng</a:t>
            </a:r>
            <a:endParaRPr lang="en-US" sz="4000">
              <a:latin typeface="Arial" pitchFamily="34" charset="0"/>
              <a:cs typeface="Arial" pitchFamily="34" charset="0"/>
            </a:endParaRPr>
          </a:p>
        </p:txBody>
      </p:sp>
      <p:cxnSp>
        <p:nvCxnSpPr>
          <p:cNvPr id="5" name="Straight Arrow Connector 4"/>
          <p:cNvCxnSpPr/>
          <p:nvPr/>
        </p:nvCxnSpPr>
        <p:spPr>
          <a:xfrm>
            <a:off x="6172200" y="3070637"/>
            <a:ext cx="0" cy="6411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417333" y="3070636"/>
            <a:ext cx="0" cy="6411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2506183" y="3070635"/>
            <a:ext cx="0" cy="6411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864476" y="5605561"/>
            <a:ext cx="8542490" cy="3826703"/>
            <a:chOff x="1864476" y="5605561"/>
            <a:chExt cx="8542490" cy="3826703"/>
          </a:xfrm>
        </p:grpSpPr>
        <p:grpSp>
          <p:nvGrpSpPr>
            <p:cNvPr id="29" name="Group 28"/>
            <p:cNvGrpSpPr/>
            <p:nvPr/>
          </p:nvGrpSpPr>
          <p:grpSpPr>
            <a:xfrm>
              <a:off x="1864476" y="5800923"/>
              <a:ext cx="6143158" cy="3631341"/>
              <a:chOff x="1864476" y="5800923"/>
              <a:chExt cx="6143158" cy="3631341"/>
            </a:xfrm>
          </p:grpSpPr>
          <p:pic>
            <p:nvPicPr>
              <p:cNvPr id="26" name="Picture 2"/>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864476" y="5800923"/>
                <a:ext cx="6143158" cy="3631341"/>
              </a:xfrm>
              <a:prstGeom prst="rect">
                <a:avLst/>
              </a:prstGeom>
            </p:spPr>
          </p:pic>
          <p:sp>
            <p:nvSpPr>
              <p:cNvPr id="27" name="Rectangle 26"/>
              <p:cNvSpPr/>
              <p:nvPr/>
            </p:nvSpPr>
            <p:spPr>
              <a:xfrm>
                <a:off x="3149575" y="6519776"/>
                <a:ext cx="3572959" cy="1938992"/>
              </a:xfrm>
              <a:prstGeom prst="rect">
                <a:avLst/>
              </a:prstGeom>
            </p:spPr>
            <p:txBody>
              <a:bodyPr wrap="square">
                <a:spAutoFit/>
              </a:bodyPr>
              <a:lstStyle/>
              <a:p>
                <a:pPr algn="just">
                  <a:lnSpc>
                    <a:spcPct val="150000"/>
                  </a:lnSpc>
                </a:pPr>
                <a:r>
                  <a:rPr lang="en-US" sz="4000" smtClean="0">
                    <a:latin typeface="Arial" pitchFamily="34" charset="0"/>
                    <a:cs typeface="Arial" pitchFamily="34" charset="0"/>
                  </a:rPr>
                  <a:t>Dấu ? </a:t>
                </a:r>
                <a:r>
                  <a:rPr lang="vi-VN" sz="4000" smtClean="0">
                    <a:latin typeface="Arial" pitchFamily="34" charset="0"/>
                    <a:cs typeface="Arial" pitchFamily="34" charset="0"/>
                  </a:rPr>
                  <a:t>xác </a:t>
                </a:r>
                <a:r>
                  <a:rPr lang="vi-VN" sz="4000">
                    <a:latin typeface="Arial" pitchFamily="34" charset="0"/>
                    <a:cs typeface="Arial" pitchFamily="34" charset="0"/>
                  </a:rPr>
                  <a:t>định </a:t>
                </a:r>
                <a:r>
                  <a:rPr lang="en-US" sz="4000" smtClean="0">
                    <a:latin typeface="Arial" pitchFamily="34" charset="0"/>
                    <a:cs typeface="Arial" pitchFamily="34" charset="0"/>
                  </a:rPr>
                  <a:t>như </a:t>
                </a:r>
                <a:r>
                  <a:rPr lang="vi-VN" sz="4000" smtClean="0">
                    <a:latin typeface="Arial" pitchFamily="34" charset="0"/>
                    <a:cs typeface="Arial" pitchFamily="34" charset="0"/>
                  </a:rPr>
                  <a:t>thế </a:t>
                </a:r>
                <a:r>
                  <a:rPr lang="vi-VN" sz="4000">
                    <a:latin typeface="Arial" pitchFamily="34" charset="0"/>
                    <a:cs typeface="Arial" pitchFamily="34" charset="0"/>
                  </a:rPr>
                  <a:t>nào?</a:t>
                </a:r>
                <a:endParaRPr lang="en-US" sz="4000">
                  <a:latin typeface="Arial" pitchFamily="34" charset="0"/>
                  <a:cs typeface="Arial" pitchFamily="34" charset="0"/>
                </a:endParaRPr>
              </a:p>
            </p:txBody>
          </p:sp>
        </p:grpSp>
        <p:pic>
          <p:nvPicPr>
            <p:cNvPr id="28" name="Picture 27"/>
            <p:cNvPicPr>
              <a:picLocks noChangeAspect="1"/>
            </p:cNvPicPr>
            <p:nvPr/>
          </p:nvPicPr>
          <p:blipFill>
            <a:blip r:embed="rId22">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1"/>
                </a:ext>
              </a:extLst>
            </a:blip>
            <a:srcRect/>
            <a:stretch>
              <a:fillRect/>
            </a:stretch>
          </p:blipFill>
          <p:spPr>
            <a:xfrm>
              <a:off x="7804833" y="5605561"/>
              <a:ext cx="2602133" cy="3190677"/>
            </a:xfrm>
            <a:prstGeom prst="rect">
              <a:avLst/>
            </a:prstGeom>
          </p:spPr>
        </p:pic>
      </p:grpSp>
      <p:grpSp>
        <p:nvGrpSpPr>
          <p:cNvPr id="33" name="Group 32"/>
          <p:cNvGrpSpPr/>
          <p:nvPr/>
        </p:nvGrpSpPr>
        <p:grpSpPr>
          <a:xfrm>
            <a:off x="10852903" y="5525299"/>
            <a:ext cx="6235284" cy="1827201"/>
            <a:chOff x="11677987" y="5373699"/>
            <a:chExt cx="6235284" cy="1827201"/>
          </a:xfrm>
        </p:grpSpPr>
        <p:sp>
          <p:nvSpPr>
            <p:cNvPr id="31" name="Plaque 30"/>
            <p:cNvSpPr/>
            <p:nvPr/>
          </p:nvSpPr>
          <p:spPr>
            <a:xfrm>
              <a:off x="11677987" y="6000750"/>
              <a:ext cx="5009813" cy="1200150"/>
            </a:xfrm>
            <a:prstGeom prst="plaqu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5400" b="1" smtClean="0">
                  <a:latin typeface="Arial" pitchFamily="34" charset="0"/>
                  <a:cs typeface="Arial" pitchFamily="34" charset="0"/>
                </a:rPr>
                <a:t>?  =  10  -  3</a:t>
              </a:r>
              <a:endParaRPr lang="en-US" sz="5400" b="1">
                <a:latin typeface="Arial" pitchFamily="34" charset="0"/>
                <a:cs typeface="Arial" pitchFamily="34" charset="0"/>
              </a:endParaRPr>
            </a:p>
          </p:txBody>
        </p:sp>
        <p:pic>
          <p:nvPicPr>
            <p:cNvPr id="32" name="Picture 9"/>
            <p:cNvPicPr>
              <a:picLocks noChangeAspect="1"/>
            </p:cNvPicPr>
            <p:nvPr/>
          </p:nvPicPr>
          <p:blipFill>
            <a:blip r:embed="rId23"/>
            <a:srcRect/>
            <a:stretch>
              <a:fillRect/>
            </a:stretch>
          </p:blipFill>
          <p:spPr>
            <a:xfrm>
              <a:off x="16263102" y="5373699"/>
              <a:ext cx="1650169" cy="1598601"/>
            </a:xfrm>
            <a:prstGeom prst="rect">
              <a:avLst/>
            </a:prstGeom>
          </p:spPr>
        </p:pic>
      </p:grpSp>
    </p:spTree>
    <p:extLst>
      <p:ext uri="{BB962C8B-B14F-4D97-AF65-F5344CB8AC3E}">
        <p14:creationId xmlns:p14="http://schemas.microsoft.com/office/powerpoint/2010/main" val="7367209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down)">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2"/>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609946" cy="5791200"/>
          </a:xfrm>
          <a:prstGeom prst="rect">
            <a:avLst/>
          </a:prstGeom>
        </p:spPr>
      </p:pic>
      <p:pic>
        <p:nvPicPr>
          <p:cNvPr id="12"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6172200"/>
            <a:ext cx="2581102" cy="4114800"/>
          </a:xfrm>
          <a:prstGeom prst="rect">
            <a:avLst/>
          </a:prstGeom>
        </p:spPr>
      </p:pic>
      <p:pic>
        <p:nvPicPr>
          <p:cNvPr id="13"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621000" y="5795584"/>
            <a:ext cx="2895600" cy="6425036"/>
          </a:xfrm>
          <a:prstGeom prst="rect">
            <a:avLst/>
          </a:prstGeom>
        </p:spPr>
      </p:pic>
      <p:sp>
        <p:nvSpPr>
          <p:cNvPr id="7" name="Rounded Rectangle 6"/>
          <p:cNvSpPr/>
          <p:nvPr/>
        </p:nvSpPr>
        <p:spPr>
          <a:xfrm>
            <a:off x="3657600" y="482587"/>
            <a:ext cx="10896600"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TÌM MỘT SỐ HẠNG TRONG MỘT TỔNG</a:t>
            </a:r>
            <a:endParaRPr lang="en-US" sz="4000" b="1">
              <a:latin typeface="Arial" pitchFamily="34" charset="0"/>
              <a:cs typeface="Arial" pitchFamily="34" charset="0"/>
            </a:endParaRPr>
          </a:p>
        </p:txBody>
      </p:sp>
      <p:pic>
        <p:nvPicPr>
          <p:cNvPr id="14"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5087600" y="1333500"/>
            <a:ext cx="3149599" cy="2410993"/>
          </a:xfrm>
          <a:prstGeom prst="rect">
            <a:avLst/>
          </a:prstGeom>
        </p:spPr>
      </p:pic>
      <p:grpSp>
        <p:nvGrpSpPr>
          <p:cNvPr id="4" name="Group 3"/>
          <p:cNvGrpSpPr/>
          <p:nvPr/>
        </p:nvGrpSpPr>
        <p:grpSpPr>
          <a:xfrm>
            <a:off x="1315950" y="1953555"/>
            <a:ext cx="7789949" cy="7182195"/>
            <a:chOff x="1315950" y="1953555"/>
            <a:chExt cx="7789949" cy="7182195"/>
          </a:xfrm>
        </p:grpSpPr>
        <p:pic>
          <p:nvPicPr>
            <p:cNvPr id="8" name="Picture 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15950" y="1953555"/>
              <a:ext cx="7789949" cy="7182195"/>
            </a:xfrm>
            <a:prstGeom prst="rect">
              <a:avLst/>
            </a:prstGeom>
          </p:spPr>
        </p:pic>
        <p:sp>
          <p:nvSpPr>
            <p:cNvPr id="2" name="TextBox 1"/>
            <p:cNvSpPr txBox="1"/>
            <p:nvPr/>
          </p:nvSpPr>
          <p:spPr>
            <a:xfrm>
              <a:off x="3562876" y="2788836"/>
              <a:ext cx="3296095" cy="830997"/>
            </a:xfrm>
            <a:prstGeom prst="rect">
              <a:avLst/>
            </a:prstGeom>
            <a:noFill/>
          </p:spPr>
          <p:txBody>
            <a:bodyPr wrap="none" rtlCol="0">
              <a:spAutoFit/>
            </a:bodyPr>
            <a:lstStyle/>
            <a:p>
              <a:r>
                <a:rPr lang="en-US" sz="4800" b="1" smtClean="0">
                  <a:solidFill>
                    <a:schemeClr val="accent2">
                      <a:lumMod val="75000"/>
                    </a:schemeClr>
                  </a:solidFill>
                  <a:effectLst>
                    <a:outerShdw blurRad="38100" dist="38100" dir="2700000" algn="tl">
                      <a:srgbClr val="000000">
                        <a:alpha val="43137"/>
                      </a:srgbClr>
                    </a:outerShdw>
                  </a:effectLst>
                  <a:latin typeface="Arial" pitchFamily="34" charset="0"/>
                  <a:cs typeface="Arial" pitchFamily="34" charset="0"/>
                </a:rPr>
                <a:t>KẾT LUẬN</a:t>
              </a:r>
              <a:endParaRPr lang="en-US" sz="4800" b="1">
                <a:solidFill>
                  <a:schemeClr val="accent2">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2362201" y="3696608"/>
              <a:ext cx="5791200" cy="4524315"/>
            </a:xfrm>
            <a:prstGeom prst="rect">
              <a:avLst/>
            </a:prstGeom>
          </p:spPr>
          <p:txBody>
            <a:bodyPr wrap="square">
              <a:spAutoFit/>
            </a:bodyPr>
            <a:lstStyle/>
            <a:p>
              <a:pPr algn="ctr">
                <a:lnSpc>
                  <a:spcPct val="150000"/>
                </a:lnSpc>
              </a:pPr>
              <a:r>
                <a:rPr lang="en-US" sz="4800">
                  <a:latin typeface="Arial" pitchFamily="34" charset="0"/>
                  <a:cs typeface="Arial" pitchFamily="34" charset="0"/>
                </a:rPr>
                <a:t>Muốn tìm số hạng chưa biết, ta lấy tổng trừ đi số hạng đã biết.</a:t>
              </a:r>
              <a:endParaRPr lang="en-US" sz="4800">
                <a:latin typeface="Arial" pitchFamily="34" charset="0"/>
                <a:cs typeface="Arial" pitchFamily="34" charset="0"/>
              </a:endParaRPr>
            </a:p>
          </p:txBody>
        </p:sp>
      </p:grpSp>
      <p:pic>
        <p:nvPicPr>
          <p:cNvPr id="15" name="Picture 8"/>
          <p:cNvPicPr>
            <a:picLocks noChangeAspect="1"/>
          </p:cNvPicPr>
          <p:nvPr/>
        </p:nvPicPr>
        <p:blipFill>
          <a:blip r:embed="rId23"/>
          <a:srcRect/>
          <a:stretch>
            <a:fillRect/>
          </a:stretch>
        </p:blipFill>
        <p:spPr>
          <a:xfrm>
            <a:off x="9080501" y="2941852"/>
            <a:ext cx="6921500" cy="5707464"/>
          </a:xfrm>
          <a:prstGeom prst="rect">
            <a:avLst/>
          </a:prstGeom>
        </p:spPr>
      </p:pic>
    </p:spTree>
    <p:extLst>
      <p:ext uri="{BB962C8B-B14F-4D97-AF65-F5344CB8AC3E}">
        <p14:creationId xmlns:p14="http://schemas.microsoft.com/office/powerpoint/2010/main" val="2993124882"/>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2"/>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609946" cy="5791200"/>
          </a:xfrm>
          <a:prstGeom prst="rect">
            <a:avLst/>
          </a:prstGeom>
        </p:spPr>
      </p:pic>
      <p:pic>
        <p:nvPicPr>
          <p:cNvPr id="12"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6172200"/>
            <a:ext cx="2581102" cy="4114800"/>
          </a:xfrm>
          <a:prstGeom prst="rect">
            <a:avLst/>
          </a:prstGeom>
        </p:spPr>
      </p:pic>
      <p:pic>
        <p:nvPicPr>
          <p:cNvPr id="13"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621000" y="5795584"/>
            <a:ext cx="2895600" cy="6425036"/>
          </a:xfrm>
          <a:prstGeom prst="rect">
            <a:avLst/>
          </a:prstGeom>
        </p:spPr>
      </p:pic>
      <p:sp>
        <p:nvSpPr>
          <p:cNvPr id="7" name="Rounded Rectangle 6"/>
          <p:cNvSpPr/>
          <p:nvPr/>
        </p:nvSpPr>
        <p:spPr>
          <a:xfrm>
            <a:off x="5143500" y="482587"/>
            <a:ext cx="7924800"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THỰC HÀNH – LUYỆN TẬP</a:t>
            </a:r>
            <a:endParaRPr lang="en-US" sz="4000" b="1">
              <a:latin typeface="Arial" pitchFamily="34" charset="0"/>
              <a:cs typeface="Arial" pitchFamily="34" charset="0"/>
            </a:endParaRPr>
          </a:p>
        </p:txBody>
      </p:sp>
      <p:sp>
        <p:nvSpPr>
          <p:cNvPr id="2" name="Rectangle 1"/>
          <p:cNvSpPr/>
          <p:nvPr/>
        </p:nvSpPr>
        <p:spPr>
          <a:xfrm>
            <a:off x="2581102" y="1790700"/>
            <a:ext cx="13888738" cy="707886"/>
          </a:xfrm>
          <a:prstGeom prst="rect">
            <a:avLst/>
          </a:prstGeom>
        </p:spPr>
        <p:txBody>
          <a:bodyPr wrap="none">
            <a:spAutoFit/>
          </a:bodyPr>
          <a:lstStyle/>
          <a:p>
            <a:r>
              <a:rPr lang="en-US" sz="4000" b="1">
                <a:latin typeface="Arial" pitchFamily="34" charset="0"/>
                <a:cs typeface="Arial" pitchFamily="34" charset="0"/>
              </a:rPr>
              <a:t>Bài 1. Tìm thành phần chưa biết trong các phép tính sau</a:t>
            </a:r>
            <a:endParaRPr lang="en-US" sz="4000">
              <a:latin typeface="Arial" pitchFamily="34" charset="0"/>
              <a:cs typeface="Arial" pitchFamily="34" charset="0"/>
            </a:endParaRPr>
          </a:p>
        </p:txBody>
      </p:sp>
      <p:pic>
        <p:nvPicPr>
          <p:cNvPr id="4098"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41822" y="2944812"/>
            <a:ext cx="5758933" cy="32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03726" y="3050464"/>
            <a:ext cx="5412877" cy="300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19600" y="6261100"/>
            <a:ext cx="6766448" cy="31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40287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wipe(down)">
                                      <p:cBhvr>
                                        <p:cTn id="17" dur="500"/>
                                        <p:tgtEl>
                                          <p:spTgt spid="4098"/>
                                        </p:tgtEl>
                                      </p:cBhvr>
                                    </p:animEffect>
                                  </p:childTnLst>
                                </p:cTn>
                              </p:par>
                              <p:par>
                                <p:cTn id="18" presetID="22" presetClass="entr" presetSubtype="4" fill="hold" nodeType="withEffect">
                                  <p:stCondLst>
                                    <p:cond delay="0"/>
                                  </p:stCondLst>
                                  <p:childTnLst>
                                    <p:set>
                                      <p:cBhvr>
                                        <p:cTn id="19" dur="1" fill="hold">
                                          <p:stCondLst>
                                            <p:cond delay="0"/>
                                          </p:stCondLst>
                                        </p:cTn>
                                        <p:tgtEl>
                                          <p:spTgt spid="4099"/>
                                        </p:tgtEl>
                                        <p:attrNameLst>
                                          <p:attrName>style.visibility</p:attrName>
                                        </p:attrNameLst>
                                      </p:cBhvr>
                                      <p:to>
                                        <p:strVal val="visible"/>
                                      </p:to>
                                    </p:set>
                                    <p:animEffect transition="in" filter="wipe(down)">
                                      <p:cBhvr>
                                        <p:cTn id="20" dur="500"/>
                                        <p:tgtEl>
                                          <p:spTgt spid="4099"/>
                                        </p:tgtEl>
                                      </p:cBhvr>
                                    </p:animEffect>
                                  </p:childTnLst>
                                </p:cTn>
                              </p:par>
                              <p:par>
                                <p:cTn id="21" presetID="22" presetClass="entr" presetSubtype="4" fill="hold" nodeType="withEffect">
                                  <p:stCondLst>
                                    <p:cond delay="0"/>
                                  </p:stCondLst>
                                  <p:childTnLst>
                                    <p:set>
                                      <p:cBhvr>
                                        <p:cTn id="22" dur="1" fill="hold">
                                          <p:stCondLst>
                                            <p:cond delay="0"/>
                                          </p:stCondLst>
                                        </p:cTn>
                                        <p:tgtEl>
                                          <p:spTgt spid="4100"/>
                                        </p:tgtEl>
                                        <p:attrNameLst>
                                          <p:attrName>style.visibility</p:attrName>
                                        </p:attrNameLst>
                                      </p:cBhvr>
                                      <p:to>
                                        <p:strVal val="visible"/>
                                      </p:to>
                                    </p:set>
                                    <p:animEffect transition="in" filter="wipe(down)">
                                      <p:cBhvr>
                                        <p:cTn id="23"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2"/>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609946" cy="5791200"/>
          </a:xfrm>
          <a:prstGeom prst="rect">
            <a:avLst/>
          </a:prstGeom>
        </p:spPr>
      </p:pic>
      <p:pic>
        <p:nvPicPr>
          <p:cNvPr id="12"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6172200"/>
            <a:ext cx="2581102" cy="4114800"/>
          </a:xfrm>
          <a:prstGeom prst="rect">
            <a:avLst/>
          </a:prstGeom>
        </p:spPr>
      </p:pic>
      <p:pic>
        <p:nvPicPr>
          <p:cNvPr id="13"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621000" y="5795584"/>
            <a:ext cx="2895600" cy="6425036"/>
          </a:xfrm>
          <a:prstGeom prst="rect">
            <a:avLst/>
          </a:prstGeom>
        </p:spPr>
      </p:pic>
      <p:sp>
        <p:nvSpPr>
          <p:cNvPr id="7" name="Rounded Rectangle 6"/>
          <p:cNvSpPr/>
          <p:nvPr/>
        </p:nvSpPr>
        <p:spPr>
          <a:xfrm>
            <a:off x="5143500" y="482587"/>
            <a:ext cx="7924800"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THỰC HÀNH – LUYỆN TẬP</a:t>
            </a:r>
            <a:endParaRPr lang="en-US" sz="4000" b="1">
              <a:latin typeface="Arial" pitchFamily="34" charset="0"/>
              <a:cs typeface="Arial" pitchFamily="34" charset="0"/>
            </a:endParaRPr>
          </a:p>
        </p:txBody>
      </p:sp>
      <p:sp>
        <p:nvSpPr>
          <p:cNvPr id="2" name="Rectangle 1"/>
          <p:cNvSpPr/>
          <p:nvPr/>
        </p:nvSpPr>
        <p:spPr>
          <a:xfrm>
            <a:off x="2581102" y="1790700"/>
            <a:ext cx="13888738" cy="707886"/>
          </a:xfrm>
          <a:prstGeom prst="rect">
            <a:avLst/>
          </a:prstGeom>
        </p:spPr>
        <p:txBody>
          <a:bodyPr wrap="none">
            <a:spAutoFit/>
          </a:bodyPr>
          <a:lstStyle/>
          <a:p>
            <a:r>
              <a:rPr lang="en-US" sz="4000" b="1">
                <a:latin typeface="Arial" pitchFamily="34" charset="0"/>
                <a:cs typeface="Arial" pitchFamily="34" charset="0"/>
              </a:rPr>
              <a:t>Bài 1. Tìm thành phần chưa biết trong các phép tính sau</a:t>
            </a:r>
            <a:endParaRPr lang="en-US" sz="4000">
              <a:latin typeface="Arial" pitchFamily="34" charset="0"/>
              <a:cs typeface="Arial" pitchFamily="34" charset="0"/>
            </a:endParaRPr>
          </a:p>
        </p:txBody>
      </p:sp>
      <p:sp>
        <p:nvSpPr>
          <p:cNvPr id="19" name="Rectangle 18"/>
          <p:cNvSpPr/>
          <p:nvPr/>
        </p:nvSpPr>
        <p:spPr>
          <a:xfrm>
            <a:off x="10943197" y="3467100"/>
            <a:ext cx="838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943197" y="4826334"/>
            <a:ext cx="1096403"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a:off x="2581103" y="2940217"/>
            <a:ext cx="4343400" cy="90788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Cách thực hiện:</a:t>
            </a:r>
            <a:endParaRPr lang="en-US" sz="4000" b="1">
              <a:latin typeface="Arial" pitchFamily="34" charset="0"/>
              <a:cs typeface="Arial" pitchFamily="34" charset="0"/>
            </a:endParaRPr>
          </a:p>
        </p:txBody>
      </p:sp>
      <p:pic>
        <p:nvPicPr>
          <p:cNvPr id="6146"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62201" y="4533900"/>
            <a:ext cx="5333792" cy="132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urved Right Arrow 7"/>
          <p:cNvSpPr/>
          <p:nvPr/>
        </p:nvSpPr>
        <p:spPr>
          <a:xfrm>
            <a:off x="1752600" y="5207334"/>
            <a:ext cx="609600" cy="16383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2591006" y="6430135"/>
            <a:ext cx="5230086" cy="830997"/>
          </a:xfrm>
          <a:prstGeom prst="rect">
            <a:avLst/>
          </a:prstGeom>
          <a:noFill/>
        </p:spPr>
        <p:txBody>
          <a:bodyPr wrap="none" rtlCol="0">
            <a:spAutoFit/>
          </a:bodyPr>
          <a:lstStyle/>
          <a:p>
            <a:r>
              <a:rPr lang="en-US" sz="4800" b="1" smtClean="0">
                <a:latin typeface="Arial" pitchFamily="34" charset="0"/>
                <a:cs typeface="Arial" pitchFamily="34" charset="0"/>
              </a:rPr>
              <a:t>Ta có: 15 – 10 = 5</a:t>
            </a:r>
            <a:endParaRPr lang="en-US" sz="4800" b="1">
              <a:latin typeface="Arial" pitchFamily="34" charset="0"/>
              <a:cs typeface="Arial" pitchFamily="34" charset="0"/>
            </a:endParaRPr>
          </a:p>
        </p:txBody>
      </p:sp>
      <p:sp>
        <p:nvSpPr>
          <p:cNvPr id="15" name="Down Arrow 14"/>
          <p:cNvSpPr/>
          <p:nvPr/>
        </p:nvSpPr>
        <p:spPr>
          <a:xfrm>
            <a:off x="5157702" y="7372350"/>
            <a:ext cx="885997"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19400" y="8119103"/>
            <a:ext cx="4896558" cy="1357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8"/>
          <p:cNvPicPr>
            <a:picLocks noChangeAspect="1"/>
          </p:cNvPicPr>
          <p:nvPr/>
        </p:nvPicPr>
        <p:blipFill>
          <a:blip r:embed="rId22"/>
          <a:srcRect/>
          <a:stretch>
            <a:fillRect/>
          </a:stretch>
        </p:blipFill>
        <p:spPr>
          <a:xfrm>
            <a:off x="8698341" y="3394158"/>
            <a:ext cx="7746099" cy="4095750"/>
          </a:xfrm>
          <a:prstGeom prst="rect">
            <a:avLst/>
          </a:prstGeom>
        </p:spPr>
      </p:pic>
    </p:spTree>
    <p:extLst>
      <p:ext uri="{BB962C8B-B14F-4D97-AF65-F5344CB8AC3E}">
        <p14:creationId xmlns:p14="http://schemas.microsoft.com/office/powerpoint/2010/main" val="2565581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arn(inVertical)">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par>
                                <p:cTn id="26" presetID="16" presetClass="entr" presetSubtype="21" fill="hold" nodeType="with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barn(inVertical)">
                                      <p:cBhvr>
                                        <p:cTn id="28"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4"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2"/>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609946" cy="5791200"/>
          </a:xfrm>
          <a:prstGeom prst="rect">
            <a:avLst/>
          </a:prstGeom>
        </p:spPr>
      </p:pic>
      <p:pic>
        <p:nvPicPr>
          <p:cNvPr id="12"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6172200"/>
            <a:ext cx="2581102" cy="4114800"/>
          </a:xfrm>
          <a:prstGeom prst="rect">
            <a:avLst/>
          </a:prstGeom>
        </p:spPr>
      </p:pic>
      <p:pic>
        <p:nvPicPr>
          <p:cNvPr id="13"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621000" y="5795584"/>
            <a:ext cx="2895600" cy="6425036"/>
          </a:xfrm>
          <a:prstGeom prst="rect">
            <a:avLst/>
          </a:prstGeom>
        </p:spPr>
      </p:pic>
      <p:sp>
        <p:nvSpPr>
          <p:cNvPr id="7" name="Rounded Rectangle 6"/>
          <p:cNvSpPr/>
          <p:nvPr/>
        </p:nvSpPr>
        <p:spPr>
          <a:xfrm>
            <a:off x="5143500" y="482587"/>
            <a:ext cx="7924800"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THỰC HÀNH – LUYỆN TẬP</a:t>
            </a:r>
            <a:endParaRPr lang="en-US" sz="4000" b="1">
              <a:latin typeface="Arial" pitchFamily="34" charset="0"/>
              <a:cs typeface="Arial" pitchFamily="34" charset="0"/>
            </a:endParaRPr>
          </a:p>
        </p:txBody>
      </p:sp>
      <p:sp>
        <p:nvSpPr>
          <p:cNvPr id="2" name="Rectangle 1"/>
          <p:cNvSpPr/>
          <p:nvPr/>
        </p:nvSpPr>
        <p:spPr>
          <a:xfrm>
            <a:off x="2581102" y="1790700"/>
            <a:ext cx="13888738" cy="707886"/>
          </a:xfrm>
          <a:prstGeom prst="rect">
            <a:avLst/>
          </a:prstGeom>
        </p:spPr>
        <p:txBody>
          <a:bodyPr wrap="none">
            <a:spAutoFit/>
          </a:bodyPr>
          <a:lstStyle/>
          <a:p>
            <a:r>
              <a:rPr lang="en-US" sz="4000" b="1">
                <a:latin typeface="Arial" pitchFamily="34" charset="0"/>
                <a:cs typeface="Arial" pitchFamily="34" charset="0"/>
              </a:rPr>
              <a:t>Bài 1. Tìm thành phần chưa biết trong các phép tính sau</a:t>
            </a:r>
            <a:endParaRPr lang="en-US" sz="4000">
              <a:latin typeface="Arial" pitchFamily="34" charset="0"/>
              <a:cs typeface="Arial" pitchFamily="34" charset="0"/>
            </a:endParaRPr>
          </a:p>
        </p:txBody>
      </p:sp>
      <p:pic>
        <p:nvPicPr>
          <p:cNvPr id="4098"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41822" y="2944812"/>
            <a:ext cx="5758933" cy="32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03726" y="3050464"/>
            <a:ext cx="5412877" cy="300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19600" y="6261100"/>
            <a:ext cx="8001000" cy="31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796868" y="3467100"/>
            <a:ext cx="84884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FF0000"/>
                </a:solidFill>
                <a:latin typeface="Arial" pitchFamily="34" charset="0"/>
                <a:cs typeface="Arial" pitchFamily="34" charset="0"/>
              </a:rPr>
              <a:t>5</a:t>
            </a:r>
            <a:endParaRPr lang="en-US">
              <a:solidFill>
                <a:srgbClr val="FF0000"/>
              </a:solidFill>
              <a:latin typeface="Arial" pitchFamily="34" charset="0"/>
              <a:cs typeface="Arial" pitchFamily="34" charset="0"/>
            </a:endParaRPr>
          </a:p>
        </p:txBody>
      </p:sp>
      <p:sp>
        <p:nvSpPr>
          <p:cNvPr id="14" name="Rectangle 13"/>
          <p:cNvSpPr/>
          <p:nvPr/>
        </p:nvSpPr>
        <p:spPr>
          <a:xfrm>
            <a:off x="9131300" y="3416300"/>
            <a:ext cx="84884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FF0000"/>
                </a:solidFill>
                <a:latin typeface="Arial" pitchFamily="34" charset="0"/>
                <a:cs typeface="Arial" pitchFamily="34" charset="0"/>
              </a:rPr>
              <a:t>5</a:t>
            </a:r>
            <a:endParaRPr lang="en-US">
              <a:solidFill>
                <a:srgbClr val="FF0000"/>
              </a:solidFill>
              <a:latin typeface="Arial" pitchFamily="34" charset="0"/>
              <a:cs typeface="Arial" pitchFamily="34" charset="0"/>
            </a:endParaRPr>
          </a:p>
        </p:txBody>
      </p:sp>
      <p:sp>
        <p:nvSpPr>
          <p:cNvPr id="15" name="Rectangle 14"/>
          <p:cNvSpPr/>
          <p:nvPr/>
        </p:nvSpPr>
        <p:spPr>
          <a:xfrm>
            <a:off x="4221288" y="4847242"/>
            <a:ext cx="84884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FF0000"/>
                </a:solidFill>
                <a:latin typeface="Arial" pitchFamily="34" charset="0"/>
                <a:cs typeface="Arial" pitchFamily="34" charset="0"/>
              </a:rPr>
              <a:t>7</a:t>
            </a:r>
            <a:endParaRPr lang="en-US">
              <a:solidFill>
                <a:srgbClr val="FF0000"/>
              </a:solidFill>
              <a:latin typeface="Arial" pitchFamily="34" charset="0"/>
              <a:cs typeface="Arial" pitchFamily="34" charset="0"/>
            </a:endParaRPr>
          </a:p>
        </p:txBody>
      </p:sp>
      <p:sp>
        <p:nvSpPr>
          <p:cNvPr id="4" name="Rounded Rectangle 3"/>
          <p:cNvSpPr/>
          <p:nvPr/>
        </p:nvSpPr>
        <p:spPr>
          <a:xfrm>
            <a:off x="8864600" y="4660900"/>
            <a:ext cx="1382240" cy="1134684"/>
          </a:xfrm>
          <a:prstGeom prst="roundRect">
            <a:avLst/>
          </a:prstGeom>
          <a:solidFill>
            <a:schemeClr val="bg1"/>
          </a:solidFill>
          <a:ln w="38100">
            <a:solidFill>
              <a:srgbClr val="BD05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latin typeface="Arial" pitchFamily="34" charset="0"/>
                <a:cs typeface="Arial" pitchFamily="34" charset="0"/>
              </a:rPr>
              <a:t>320</a:t>
            </a:r>
            <a:endParaRPr lang="en-US" sz="4000">
              <a:solidFill>
                <a:srgbClr val="FF0000"/>
              </a:solidFill>
              <a:latin typeface="Arial" pitchFamily="34" charset="0"/>
              <a:cs typeface="Arial" pitchFamily="34" charset="0"/>
            </a:endParaRPr>
          </a:p>
        </p:txBody>
      </p:sp>
      <p:sp>
        <p:nvSpPr>
          <p:cNvPr id="17" name="Rounded Rectangle 16"/>
          <p:cNvSpPr/>
          <p:nvPr/>
        </p:nvSpPr>
        <p:spPr>
          <a:xfrm>
            <a:off x="8088603" y="6646032"/>
            <a:ext cx="1551994" cy="1134684"/>
          </a:xfrm>
          <a:prstGeom prst="roundRect">
            <a:avLst/>
          </a:prstGeom>
          <a:solidFill>
            <a:schemeClr val="bg1"/>
          </a:solidFill>
          <a:ln w="38100">
            <a:solidFill>
              <a:srgbClr val="BD05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latin typeface="Arial" pitchFamily="34" charset="0"/>
                <a:cs typeface="Arial" pitchFamily="34" charset="0"/>
              </a:rPr>
              <a:t>1400</a:t>
            </a:r>
            <a:endParaRPr lang="en-US" sz="4000">
              <a:solidFill>
                <a:srgbClr val="FF0000"/>
              </a:solidFill>
              <a:latin typeface="Arial" pitchFamily="34" charset="0"/>
              <a:cs typeface="Arial" pitchFamily="34" charset="0"/>
            </a:endParaRPr>
          </a:p>
        </p:txBody>
      </p:sp>
      <p:sp>
        <p:nvSpPr>
          <p:cNvPr id="19" name="Rectangle 18"/>
          <p:cNvSpPr/>
          <p:nvPr/>
        </p:nvSpPr>
        <p:spPr>
          <a:xfrm>
            <a:off x="5791200" y="8258802"/>
            <a:ext cx="1066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FF0000"/>
                </a:solidFill>
                <a:latin typeface="Arial" pitchFamily="34" charset="0"/>
                <a:cs typeface="Arial" pitchFamily="34" charset="0"/>
              </a:rPr>
              <a:t>48</a:t>
            </a:r>
            <a:endParaRPr lang="en-US">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471773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4" grpId="0" animBg="1"/>
      <p:bldP spid="17"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2"/>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609946" cy="5791200"/>
          </a:xfrm>
          <a:prstGeom prst="rect">
            <a:avLst/>
          </a:prstGeom>
        </p:spPr>
      </p:pic>
      <p:pic>
        <p:nvPicPr>
          <p:cNvPr id="12"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6172200"/>
            <a:ext cx="2581102" cy="4114800"/>
          </a:xfrm>
          <a:prstGeom prst="rect">
            <a:avLst/>
          </a:prstGeom>
        </p:spPr>
      </p:pic>
      <p:pic>
        <p:nvPicPr>
          <p:cNvPr id="13"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790730" y="6172200"/>
            <a:ext cx="2725869" cy="6048420"/>
          </a:xfrm>
          <a:prstGeom prst="rect">
            <a:avLst/>
          </a:prstGeom>
        </p:spPr>
      </p:pic>
      <p:sp>
        <p:nvSpPr>
          <p:cNvPr id="7" name="Rounded Rectangle 6"/>
          <p:cNvSpPr/>
          <p:nvPr/>
        </p:nvSpPr>
        <p:spPr>
          <a:xfrm>
            <a:off x="5143500" y="482587"/>
            <a:ext cx="7924800"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THỰC HÀNH – LUYỆN TẬP</a:t>
            </a:r>
            <a:endParaRPr lang="en-US" sz="4000" b="1">
              <a:latin typeface="Arial" pitchFamily="34" charset="0"/>
              <a:cs typeface="Arial" pitchFamily="34" charset="0"/>
            </a:endParaRPr>
          </a:p>
        </p:txBody>
      </p:sp>
      <p:sp>
        <p:nvSpPr>
          <p:cNvPr id="2" name="Rectangle 1"/>
          <p:cNvSpPr/>
          <p:nvPr/>
        </p:nvSpPr>
        <p:spPr>
          <a:xfrm>
            <a:off x="1937343" y="1828800"/>
            <a:ext cx="3102131" cy="769441"/>
          </a:xfrm>
          <a:prstGeom prst="rect">
            <a:avLst/>
          </a:prstGeom>
        </p:spPr>
        <p:txBody>
          <a:bodyPr wrap="none">
            <a:spAutoFit/>
          </a:bodyPr>
          <a:lstStyle/>
          <a:p>
            <a:r>
              <a:rPr lang="en-US" sz="4400" b="1">
                <a:latin typeface="Arial" pitchFamily="34" charset="0"/>
                <a:cs typeface="Arial" pitchFamily="34" charset="0"/>
              </a:rPr>
              <a:t>Bài 2</a:t>
            </a:r>
            <a:r>
              <a:rPr lang="en-US" sz="4400" b="1">
                <a:latin typeface="Arial" pitchFamily="34" charset="0"/>
                <a:cs typeface="Arial" pitchFamily="34" charset="0"/>
              </a:rPr>
              <a:t>: </a:t>
            </a:r>
            <a:r>
              <a:rPr lang="en-US" sz="4400" b="1" smtClean="0">
                <a:latin typeface="Arial" pitchFamily="34" charset="0"/>
                <a:cs typeface="Arial" pitchFamily="34" charset="0"/>
              </a:rPr>
              <a:t>Số? </a:t>
            </a:r>
            <a:endParaRPr lang="en-US" sz="4400">
              <a:latin typeface="Arial" pitchFamily="34" charset="0"/>
              <a:cs typeface="Arial" pitchFamily="34" charset="0"/>
            </a:endParaRPr>
          </a:p>
        </p:txBody>
      </p:sp>
      <p:sp>
        <p:nvSpPr>
          <p:cNvPr id="5" name="Rectangle 4"/>
          <p:cNvSpPr/>
          <p:nvPr/>
        </p:nvSpPr>
        <p:spPr>
          <a:xfrm>
            <a:off x="3886200" y="3467100"/>
            <a:ext cx="838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201274" y="5124617"/>
            <a:ext cx="838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943197" y="3467100"/>
            <a:ext cx="838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943197" y="4826334"/>
            <a:ext cx="1096403"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171181964"/>
              </p:ext>
            </p:extLst>
          </p:nvPr>
        </p:nvGraphicFramePr>
        <p:xfrm>
          <a:off x="1828800" y="2985463"/>
          <a:ext cx="14020800" cy="5205742"/>
        </p:xfrm>
        <a:graphic>
          <a:graphicData uri="http://schemas.openxmlformats.org/drawingml/2006/table">
            <a:tbl>
              <a:tblPr firstRow="1" firstCol="1" bandRow="1">
                <a:tableStyleId>{5C22544A-7EE6-4342-B048-85BDC9FD1C3A}</a:tableStyleId>
              </a:tblPr>
              <a:tblGrid>
                <a:gridCol w="3276600"/>
                <a:gridCol w="1905000"/>
                <a:gridCol w="1828800"/>
                <a:gridCol w="1828800"/>
                <a:gridCol w="1828800"/>
                <a:gridCol w="1676400"/>
                <a:gridCol w="1676400"/>
              </a:tblGrid>
              <a:tr h="1869549">
                <a:tc>
                  <a:txBody>
                    <a:bodyPr/>
                    <a:lstStyle/>
                    <a:p>
                      <a:pPr algn="ctr">
                        <a:lnSpc>
                          <a:spcPct val="150000"/>
                        </a:lnSpc>
                        <a:spcBef>
                          <a:spcPts val="100"/>
                        </a:spcBef>
                        <a:spcAft>
                          <a:spcPts val="100"/>
                        </a:spcAft>
                        <a:tabLst>
                          <a:tab pos="5941060" algn="l"/>
                        </a:tabLst>
                      </a:pPr>
                      <a:r>
                        <a:rPr lang="en-US" sz="4400">
                          <a:effectLst/>
                          <a:latin typeface="Arial" pitchFamily="34" charset="0"/>
                          <a:cs typeface="Arial" pitchFamily="34" charset="0"/>
                        </a:rPr>
                        <a:t>Số </a:t>
                      </a:r>
                      <a:r>
                        <a:rPr lang="en-US" sz="4400" smtClean="0">
                          <a:effectLst/>
                          <a:latin typeface="Arial" pitchFamily="34" charset="0"/>
                          <a:cs typeface="Arial" pitchFamily="34" charset="0"/>
                        </a:rPr>
                        <a:t>hạng</a:t>
                      </a:r>
                      <a:endParaRPr lang="en-US" sz="4000">
                        <a:effectLst/>
                        <a:latin typeface="Arial" pitchFamily="34" charset="0"/>
                        <a:ea typeface="Times New Roman"/>
                        <a:cs typeface="Arial" pitchFamily="34" charset="0"/>
                      </a:endParaRPr>
                    </a:p>
                  </a:txBody>
                  <a:tcPr marL="68580" marR="68580" marT="0" marB="0">
                    <a:solidFill>
                      <a:schemeClr val="accent4">
                        <a:lumMod val="75000"/>
                      </a:schemeClr>
                    </a:solidFill>
                  </a:tcPr>
                </a:tc>
                <a:tc>
                  <a:txBody>
                    <a:bodyPr/>
                    <a:lstStyle/>
                    <a:p>
                      <a:pPr algn="ctr">
                        <a:lnSpc>
                          <a:spcPct val="150000"/>
                        </a:lnSpc>
                        <a:spcBef>
                          <a:spcPts val="100"/>
                        </a:spcBef>
                        <a:spcAft>
                          <a:spcPts val="100"/>
                        </a:spcAft>
                        <a:tabLst>
                          <a:tab pos="5941060" algn="l"/>
                        </a:tabLst>
                      </a:pPr>
                      <a:r>
                        <a:rPr lang="en-US" sz="4400">
                          <a:effectLst/>
                          <a:latin typeface="Arial" pitchFamily="34" charset="0"/>
                          <a:cs typeface="Arial" pitchFamily="34" charset="0"/>
                        </a:rPr>
                        <a:t>10</a:t>
                      </a:r>
                      <a:endParaRPr lang="en-US" sz="4000">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a:effectLst/>
                          <a:latin typeface="Arial" pitchFamily="34" charset="0"/>
                          <a:cs typeface="Arial" pitchFamily="34" charset="0"/>
                        </a:rPr>
                        <a:t>76</a:t>
                      </a:r>
                      <a:endParaRPr lang="en-US" sz="4000">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a:effectLst/>
                          <a:latin typeface="Arial" pitchFamily="34" charset="0"/>
                          <a:cs typeface="Arial" pitchFamily="34" charset="0"/>
                        </a:rPr>
                        <a:t>16</a:t>
                      </a:r>
                      <a:endParaRPr lang="en-US" sz="4000">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a:effectLst/>
                          <a:latin typeface="Arial" pitchFamily="34" charset="0"/>
                          <a:cs typeface="Arial" pitchFamily="34" charset="0"/>
                        </a:rPr>
                        <a:t>12</a:t>
                      </a:r>
                      <a:endParaRPr lang="en-US" sz="4000">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a:effectLst/>
                          <a:latin typeface="Arial" pitchFamily="34" charset="0"/>
                          <a:cs typeface="Arial" pitchFamily="34" charset="0"/>
                        </a:rPr>
                        <a:t>?</a:t>
                      </a:r>
                      <a:endParaRPr lang="en-US" sz="4000">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a:effectLst/>
                          <a:latin typeface="Arial" pitchFamily="34" charset="0"/>
                          <a:cs typeface="Arial" pitchFamily="34" charset="0"/>
                        </a:rPr>
                        <a:t>?</a:t>
                      </a:r>
                      <a:endParaRPr lang="en-US" sz="4000">
                        <a:effectLst/>
                        <a:latin typeface="Arial" pitchFamily="34" charset="0"/>
                        <a:ea typeface="Times New Roman"/>
                        <a:cs typeface="Arial" pitchFamily="34" charset="0"/>
                      </a:endParaRPr>
                    </a:p>
                  </a:txBody>
                  <a:tcPr marL="68580" marR="68580" marT="0" marB="0">
                    <a:solidFill>
                      <a:schemeClr val="accent5">
                        <a:lumMod val="75000"/>
                      </a:schemeClr>
                    </a:solidFill>
                  </a:tcPr>
                </a:tc>
              </a:tr>
              <a:tr h="1744067">
                <a:tc>
                  <a:txBody>
                    <a:bodyPr/>
                    <a:lstStyle/>
                    <a:p>
                      <a:pPr algn="ctr">
                        <a:lnSpc>
                          <a:spcPct val="150000"/>
                        </a:lnSpc>
                        <a:spcBef>
                          <a:spcPts val="100"/>
                        </a:spcBef>
                        <a:spcAft>
                          <a:spcPts val="100"/>
                        </a:spcAft>
                        <a:tabLst>
                          <a:tab pos="5941060" algn="l"/>
                        </a:tabLst>
                      </a:pPr>
                      <a:r>
                        <a:rPr lang="en-US" sz="4400">
                          <a:effectLst/>
                          <a:latin typeface="Arial" pitchFamily="34" charset="0"/>
                          <a:cs typeface="Arial" pitchFamily="34" charset="0"/>
                        </a:rPr>
                        <a:t>Số hạng</a:t>
                      </a:r>
                      <a:endParaRPr lang="en-US" sz="4000">
                        <a:effectLst/>
                        <a:latin typeface="Arial" pitchFamily="34" charset="0"/>
                        <a:ea typeface="Times New Roman"/>
                        <a:cs typeface="Arial" pitchFamily="34" charset="0"/>
                      </a:endParaRPr>
                    </a:p>
                  </a:txBody>
                  <a:tcPr marL="68580" marR="68580" marT="0" marB="0">
                    <a:solidFill>
                      <a:schemeClr val="accent4">
                        <a:lumMod val="75000"/>
                      </a:schemeClr>
                    </a:solidFill>
                  </a:tcPr>
                </a:tc>
                <a:tc>
                  <a:txBody>
                    <a:bodyPr/>
                    <a:lstStyle/>
                    <a:p>
                      <a:pPr algn="ctr">
                        <a:lnSpc>
                          <a:spcPct val="150000"/>
                        </a:lnSpc>
                        <a:spcBef>
                          <a:spcPts val="100"/>
                        </a:spcBef>
                        <a:spcAft>
                          <a:spcPts val="100"/>
                        </a:spcAft>
                        <a:tabLst>
                          <a:tab pos="5941060" algn="l"/>
                        </a:tabLst>
                      </a:pPr>
                      <a:r>
                        <a:rPr lang="en-US" sz="4400" b="1">
                          <a:solidFill>
                            <a:schemeClr val="bg1"/>
                          </a:solidFill>
                          <a:effectLst/>
                          <a:latin typeface="Arial" pitchFamily="34" charset="0"/>
                          <a:cs typeface="Arial" pitchFamily="34" charset="0"/>
                        </a:rPr>
                        <a:t>6</a:t>
                      </a:r>
                      <a:endParaRPr lang="en-US" sz="4000" b="1">
                        <a:solidFill>
                          <a:schemeClr val="bg1"/>
                        </a:solidFill>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b="1">
                          <a:solidFill>
                            <a:schemeClr val="bg1"/>
                          </a:solidFill>
                          <a:effectLst/>
                          <a:latin typeface="Arial" pitchFamily="34" charset="0"/>
                          <a:cs typeface="Arial" pitchFamily="34" charset="0"/>
                        </a:rPr>
                        <a:t>8</a:t>
                      </a:r>
                      <a:endParaRPr lang="en-US" sz="4000" b="1">
                        <a:solidFill>
                          <a:schemeClr val="bg1"/>
                        </a:solidFill>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b="1">
                          <a:solidFill>
                            <a:schemeClr val="bg1"/>
                          </a:solidFill>
                          <a:effectLst/>
                          <a:latin typeface="Arial" pitchFamily="34" charset="0"/>
                          <a:cs typeface="Arial" pitchFamily="34" charset="0"/>
                        </a:rPr>
                        <a:t>?</a:t>
                      </a:r>
                      <a:endParaRPr lang="en-US" sz="4000" b="1">
                        <a:solidFill>
                          <a:schemeClr val="bg1"/>
                        </a:solidFill>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b="1">
                          <a:solidFill>
                            <a:schemeClr val="bg1"/>
                          </a:solidFill>
                          <a:effectLst/>
                          <a:latin typeface="Arial" pitchFamily="34" charset="0"/>
                          <a:cs typeface="Arial" pitchFamily="34" charset="0"/>
                        </a:rPr>
                        <a:t>?</a:t>
                      </a:r>
                      <a:endParaRPr lang="en-US" sz="4000" b="1">
                        <a:solidFill>
                          <a:schemeClr val="bg1"/>
                        </a:solidFill>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b="1">
                          <a:solidFill>
                            <a:schemeClr val="bg1"/>
                          </a:solidFill>
                          <a:effectLst/>
                          <a:latin typeface="Arial" pitchFamily="34" charset="0"/>
                          <a:cs typeface="Arial" pitchFamily="34" charset="0"/>
                        </a:rPr>
                        <a:t>8</a:t>
                      </a:r>
                      <a:endParaRPr lang="en-US" sz="4000" b="1">
                        <a:solidFill>
                          <a:schemeClr val="bg1"/>
                        </a:solidFill>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b="1">
                          <a:solidFill>
                            <a:schemeClr val="bg1"/>
                          </a:solidFill>
                          <a:effectLst/>
                          <a:latin typeface="Arial" pitchFamily="34" charset="0"/>
                          <a:cs typeface="Arial" pitchFamily="34" charset="0"/>
                        </a:rPr>
                        <a:t>85</a:t>
                      </a:r>
                      <a:endParaRPr lang="en-US" sz="4000" b="1">
                        <a:solidFill>
                          <a:schemeClr val="bg1"/>
                        </a:solidFill>
                        <a:effectLst/>
                        <a:latin typeface="Arial" pitchFamily="34" charset="0"/>
                        <a:ea typeface="Times New Roman"/>
                        <a:cs typeface="Arial" pitchFamily="34" charset="0"/>
                      </a:endParaRPr>
                    </a:p>
                  </a:txBody>
                  <a:tcPr marL="68580" marR="68580" marT="0" marB="0">
                    <a:solidFill>
                      <a:schemeClr val="accent5">
                        <a:lumMod val="75000"/>
                      </a:schemeClr>
                    </a:solidFill>
                  </a:tcPr>
                </a:tc>
              </a:tr>
              <a:tr h="1592126">
                <a:tc>
                  <a:txBody>
                    <a:bodyPr/>
                    <a:lstStyle/>
                    <a:p>
                      <a:pPr algn="ctr">
                        <a:lnSpc>
                          <a:spcPct val="150000"/>
                        </a:lnSpc>
                        <a:spcBef>
                          <a:spcPts val="100"/>
                        </a:spcBef>
                        <a:spcAft>
                          <a:spcPts val="100"/>
                        </a:spcAft>
                        <a:tabLst>
                          <a:tab pos="5941060" algn="l"/>
                        </a:tabLst>
                      </a:pPr>
                      <a:r>
                        <a:rPr lang="en-US" sz="4400">
                          <a:effectLst/>
                          <a:latin typeface="Arial" pitchFamily="34" charset="0"/>
                          <a:cs typeface="Arial" pitchFamily="34" charset="0"/>
                        </a:rPr>
                        <a:t>Tổng</a:t>
                      </a:r>
                      <a:endParaRPr lang="en-US" sz="4000">
                        <a:effectLst/>
                        <a:latin typeface="Arial" pitchFamily="34" charset="0"/>
                        <a:ea typeface="Times New Roman"/>
                        <a:cs typeface="Arial" pitchFamily="34" charset="0"/>
                      </a:endParaRPr>
                    </a:p>
                  </a:txBody>
                  <a:tcPr marL="68580" marR="68580" marT="0" marB="0">
                    <a:solidFill>
                      <a:schemeClr val="accent4">
                        <a:lumMod val="75000"/>
                      </a:schemeClr>
                    </a:solidFill>
                  </a:tcPr>
                </a:tc>
                <a:tc>
                  <a:txBody>
                    <a:bodyPr/>
                    <a:lstStyle/>
                    <a:p>
                      <a:pPr algn="ctr">
                        <a:lnSpc>
                          <a:spcPct val="150000"/>
                        </a:lnSpc>
                        <a:spcBef>
                          <a:spcPts val="100"/>
                        </a:spcBef>
                        <a:spcAft>
                          <a:spcPts val="100"/>
                        </a:spcAft>
                        <a:tabLst>
                          <a:tab pos="5941060" algn="l"/>
                        </a:tabLst>
                      </a:pPr>
                      <a:r>
                        <a:rPr lang="en-US" sz="4400" b="1">
                          <a:solidFill>
                            <a:schemeClr val="bg1"/>
                          </a:solidFill>
                          <a:effectLst/>
                          <a:latin typeface="Arial" pitchFamily="34" charset="0"/>
                          <a:cs typeface="Arial" pitchFamily="34" charset="0"/>
                        </a:rPr>
                        <a:t>  ?</a:t>
                      </a:r>
                      <a:endParaRPr lang="en-US" sz="4000" b="1">
                        <a:solidFill>
                          <a:schemeClr val="bg1"/>
                        </a:solidFill>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b="1">
                          <a:solidFill>
                            <a:schemeClr val="bg1"/>
                          </a:solidFill>
                          <a:effectLst/>
                          <a:latin typeface="Arial" pitchFamily="34" charset="0"/>
                          <a:cs typeface="Arial" pitchFamily="34" charset="0"/>
                        </a:rPr>
                        <a:t>?</a:t>
                      </a:r>
                      <a:endParaRPr lang="en-US" sz="4000" b="1">
                        <a:solidFill>
                          <a:schemeClr val="bg1"/>
                        </a:solidFill>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b="1">
                          <a:solidFill>
                            <a:schemeClr val="bg1"/>
                          </a:solidFill>
                          <a:effectLst/>
                          <a:latin typeface="Arial" pitchFamily="34" charset="0"/>
                          <a:cs typeface="Arial" pitchFamily="34" charset="0"/>
                        </a:rPr>
                        <a:t>26</a:t>
                      </a:r>
                      <a:endParaRPr lang="en-US" sz="4000" b="1">
                        <a:solidFill>
                          <a:schemeClr val="bg1"/>
                        </a:solidFill>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b="1">
                          <a:solidFill>
                            <a:schemeClr val="bg1"/>
                          </a:solidFill>
                          <a:effectLst/>
                          <a:latin typeface="Arial" pitchFamily="34" charset="0"/>
                          <a:cs typeface="Arial" pitchFamily="34" charset="0"/>
                        </a:rPr>
                        <a:t>37</a:t>
                      </a:r>
                      <a:endParaRPr lang="en-US" sz="4000" b="1">
                        <a:solidFill>
                          <a:schemeClr val="bg1"/>
                        </a:solidFill>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b="1">
                          <a:solidFill>
                            <a:schemeClr val="bg1"/>
                          </a:solidFill>
                          <a:effectLst/>
                          <a:latin typeface="Arial" pitchFamily="34" charset="0"/>
                          <a:cs typeface="Arial" pitchFamily="34" charset="0"/>
                        </a:rPr>
                        <a:t>12</a:t>
                      </a:r>
                      <a:endParaRPr lang="en-US" sz="4000" b="1">
                        <a:solidFill>
                          <a:schemeClr val="bg1"/>
                        </a:solidFill>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b="1">
                          <a:solidFill>
                            <a:schemeClr val="bg1"/>
                          </a:solidFill>
                          <a:effectLst/>
                          <a:latin typeface="Arial" pitchFamily="34" charset="0"/>
                          <a:cs typeface="Arial" pitchFamily="34" charset="0"/>
                        </a:rPr>
                        <a:t>95</a:t>
                      </a:r>
                      <a:endParaRPr lang="en-US" sz="4000" b="1">
                        <a:solidFill>
                          <a:schemeClr val="bg1"/>
                        </a:solidFill>
                        <a:effectLst/>
                        <a:latin typeface="Arial" pitchFamily="34" charset="0"/>
                        <a:ea typeface="Times New Roman"/>
                        <a:cs typeface="Arial" pitchFamily="34" charset="0"/>
                      </a:endParaRPr>
                    </a:p>
                  </a:txBody>
                  <a:tcPr marL="68580" marR="68580" marT="0" marB="0">
                    <a:solidFill>
                      <a:schemeClr val="accent5">
                        <a:lumMod val="75000"/>
                      </a:schemeClr>
                    </a:solidFill>
                  </a:tcPr>
                </a:tc>
              </a:tr>
            </a:tbl>
          </a:graphicData>
        </a:graphic>
      </p:graphicFrame>
    </p:spTree>
    <p:extLst>
      <p:ext uri="{BB962C8B-B14F-4D97-AF65-F5344CB8AC3E}">
        <p14:creationId xmlns:p14="http://schemas.microsoft.com/office/powerpoint/2010/main" val="278540287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2"/>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609946" cy="5791200"/>
          </a:xfrm>
          <a:prstGeom prst="rect">
            <a:avLst/>
          </a:prstGeom>
        </p:spPr>
      </p:pic>
      <p:pic>
        <p:nvPicPr>
          <p:cNvPr id="12"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6172200"/>
            <a:ext cx="2581102" cy="4114800"/>
          </a:xfrm>
          <a:prstGeom prst="rect">
            <a:avLst/>
          </a:prstGeom>
        </p:spPr>
      </p:pic>
      <p:pic>
        <p:nvPicPr>
          <p:cNvPr id="13"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790730" y="6172200"/>
            <a:ext cx="2725869" cy="6048420"/>
          </a:xfrm>
          <a:prstGeom prst="rect">
            <a:avLst/>
          </a:prstGeom>
        </p:spPr>
      </p:pic>
      <p:sp>
        <p:nvSpPr>
          <p:cNvPr id="7" name="Rounded Rectangle 6"/>
          <p:cNvSpPr/>
          <p:nvPr/>
        </p:nvSpPr>
        <p:spPr>
          <a:xfrm>
            <a:off x="5143500" y="482587"/>
            <a:ext cx="7924800"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THỰC HÀNH – LUYỆN TẬP</a:t>
            </a:r>
            <a:endParaRPr lang="en-US" sz="4000" b="1">
              <a:latin typeface="Arial" pitchFamily="34" charset="0"/>
              <a:cs typeface="Arial" pitchFamily="34" charset="0"/>
            </a:endParaRPr>
          </a:p>
        </p:txBody>
      </p:sp>
      <p:sp>
        <p:nvSpPr>
          <p:cNvPr id="2" name="Rectangle 1"/>
          <p:cNvSpPr/>
          <p:nvPr/>
        </p:nvSpPr>
        <p:spPr>
          <a:xfrm>
            <a:off x="1937343" y="1828800"/>
            <a:ext cx="3102131" cy="769441"/>
          </a:xfrm>
          <a:prstGeom prst="rect">
            <a:avLst/>
          </a:prstGeom>
        </p:spPr>
        <p:txBody>
          <a:bodyPr wrap="none">
            <a:spAutoFit/>
          </a:bodyPr>
          <a:lstStyle/>
          <a:p>
            <a:r>
              <a:rPr lang="en-US" sz="4400" b="1">
                <a:latin typeface="Arial" pitchFamily="34" charset="0"/>
                <a:cs typeface="Arial" pitchFamily="34" charset="0"/>
              </a:rPr>
              <a:t>Bài 2</a:t>
            </a:r>
            <a:r>
              <a:rPr lang="en-US" sz="4400" b="1">
                <a:latin typeface="Arial" pitchFamily="34" charset="0"/>
                <a:cs typeface="Arial" pitchFamily="34" charset="0"/>
              </a:rPr>
              <a:t>: </a:t>
            </a:r>
            <a:r>
              <a:rPr lang="en-US" sz="4400" b="1" smtClean="0">
                <a:latin typeface="Arial" pitchFamily="34" charset="0"/>
                <a:cs typeface="Arial" pitchFamily="34" charset="0"/>
              </a:rPr>
              <a:t>Số? </a:t>
            </a:r>
            <a:endParaRPr lang="en-US" sz="4400">
              <a:latin typeface="Arial" pitchFamily="34" charset="0"/>
              <a:cs typeface="Arial" pitchFamily="34" charset="0"/>
            </a:endParaRPr>
          </a:p>
        </p:txBody>
      </p:sp>
      <p:sp>
        <p:nvSpPr>
          <p:cNvPr id="5" name="Rectangle 4"/>
          <p:cNvSpPr/>
          <p:nvPr/>
        </p:nvSpPr>
        <p:spPr>
          <a:xfrm>
            <a:off x="3886200" y="3467100"/>
            <a:ext cx="838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201274" y="5124617"/>
            <a:ext cx="838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943197" y="3467100"/>
            <a:ext cx="838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943197" y="4826334"/>
            <a:ext cx="1096403"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07462676"/>
              </p:ext>
            </p:extLst>
          </p:nvPr>
        </p:nvGraphicFramePr>
        <p:xfrm>
          <a:off x="1828800" y="2985463"/>
          <a:ext cx="14020800" cy="5205742"/>
        </p:xfrm>
        <a:graphic>
          <a:graphicData uri="http://schemas.openxmlformats.org/drawingml/2006/table">
            <a:tbl>
              <a:tblPr firstRow="1" firstCol="1" bandRow="1">
                <a:tableStyleId>{5C22544A-7EE6-4342-B048-85BDC9FD1C3A}</a:tableStyleId>
              </a:tblPr>
              <a:tblGrid>
                <a:gridCol w="3276600"/>
                <a:gridCol w="1905000"/>
                <a:gridCol w="1828800"/>
                <a:gridCol w="1828800"/>
                <a:gridCol w="1828800"/>
                <a:gridCol w="1676400"/>
                <a:gridCol w="1676400"/>
              </a:tblGrid>
              <a:tr h="1869549">
                <a:tc>
                  <a:txBody>
                    <a:bodyPr/>
                    <a:lstStyle/>
                    <a:p>
                      <a:pPr algn="ctr">
                        <a:lnSpc>
                          <a:spcPct val="150000"/>
                        </a:lnSpc>
                        <a:spcBef>
                          <a:spcPts val="100"/>
                        </a:spcBef>
                        <a:spcAft>
                          <a:spcPts val="100"/>
                        </a:spcAft>
                        <a:tabLst>
                          <a:tab pos="5941060" algn="l"/>
                        </a:tabLst>
                      </a:pPr>
                      <a:r>
                        <a:rPr lang="en-US" sz="4400">
                          <a:effectLst/>
                          <a:latin typeface="Arial" pitchFamily="34" charset="0"/>
                          <a:cs typeface="Arial" pitchFamily="34" charset="0"/>
                        </a:rPr>
                        <a:t>Số </a:t>
                      </a:r>
                      <a:r>
                        <a:rPr lang="en-US" sz="4400" smtClean="0">
                          <a:effectLst/>
                          <a:latin typeface="Arial" pitchFamily="34" charset="0"/>
                          <a:cs typeface="Arial" pitchFamily="34" charset="0"/>
                        </a:rPr>
                        <a:t>hạng</a:t>
                      </a:r>
                      <a:endParaRPr lang="en-US" sz="4000">
                        <a:effectLst/>
                        <a:latin typeface="Arial" pitchFamily="34" charset="0"/>
                        <a:ea typeface="Times New Roman"/>
                        <a:cs typeface="Arial" pitchFamily="34" charset="0"/>
                      </a:endParaRPr>
                    </a:p>
                  </a:txBody>
                  <a:tcPr marL="68580" marR="68580" marT="0" marB="0">
                    <a:solidFill>
                      <a:schemeClr val="accent4">
                        <a:lumMod val="75000"/>
                      </a:schemeClr>
                    </a:solidFill>
                  </a:tcPr>
                </a:tc>
                <a:tc>
                  <a:txBody>
                    <a:bodyPr/>
                    <a:lstStyle/>
                    <a:p>
                      <a:pPr algn="ctr">
                        <a:lnSpc>
                          <a:spcPct val="150000"/>
                        </a:lnSpc>
                        <a:spcBef>
                          <a:spcPts val="100"/>
                        </a:spcBef>
                        <a:spcAft>
                          <a:spcPts val="100"/>
                        </a:spcAft>
                        <a:tabLst>
                          <a:tab pos="5941060" algn="l"/>
                        </a:tabLst>
                      </a:pPr>
                      <a:r>
                        <a:rPr lang="en-US" sz="4400">
                          <a:effectLst/>
                          <a:latin typeface="Arial" pitchFamily="34" charset="0"/>
                          <a:cs typeface="Arial" pitchFamily="34" charset="0"/>
                        </a:rPr>
                        <a:t>10</a:t>
                      </a:r>
                      <a:endParaRPr lang="en-US" sz="4000">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a:effectLst/>
                          <a:latin typeface="Arial" pitchFamily="34" charset="0"/>
                          <a:cs typeface="Arial" pitchFamily="34" charset="0"/>
                        </a:rPr>
                        <a:t>76</a:t>
                      </a:r>
                      <a:endParaRPr lang="en-US" sz="4000">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a:effectLst/>
                          <a:latin typeface="Arial" pitchFamily="34" charset="0"/>
                          <a:cs typeface="Arial" pitchFamily="34" charset="0"/>
                        </a:rPr>
                        <a:t>16</a:t>
                      </a:r>
                      <a:endParaRPr lang="en-US" sz="4000">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a:effectLst/>
                          <a:latin typeface="Arial" pitchFamily="34" charset="0"/>
                          <a:cs typeface="Arial" pitchFamily="34" charset="0"/>
                        </a:rPr>
                        <a:t>12</a:t>
                      </a:r>
                      <a:endParaRPr lang="en-US" sz="4000">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a:effectLst/>
                          <a:latin typeface="Arial" pitchFamily="34" charset="0"/>
                          <a:cs typeface="Arial" pitchFamily="34" charset="0"/>
                        </a:rPr>
                        <a:t>?</a:t>
                      </a:r>
                      <a:endParaRPr lang="en-US" sz="4000">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a:effectLst/>
                          <a:latin typeface="Arial" pitchFamily="34" charset="0"/>
                          <a:cs typeface="Arial" pitchFamily="34" charset="0"/>
                        </a:rPr>
                        <a:t>?</a:t>
                      </a:r>
                      <a:endParaRPr lang="en-US" sz="4000">
                        <a:effectLst/>
                        <a:latin typeface="Arial" pitchFamily="34" charset="0"/>
                        <a:ea typeface="Times New Roman"/>
                        <a:cs typeface="Arial" pitchFamily="34" charset="0"/>
                      </a:endParaRPr>
                    </a:p>
                  </a:txBody>
                  <a:tcPr marL="68580" marR="68580" marT="0" marB="0">
                    <a:solidFill>
                      <a:schemeClr val="accent5">
                        <a:lumMod val="75000"/>
                      </a:schemeClr>
                    </a:solidFill>
                  </a:tcPr>
                </a:tc>
              </a:tr>
              <a:tr h="1744067">
                <a:tc>
                  <a:txBody>
                    <a:bodyPr/>
                    <a:lstStyle/>
                    <a:p>
                      <a:pPr algn="ctr">
                        <a:lnSpc>
                          <a:spcPct val="150000"/>
                        </a:lnSpc>
                        <a:spcBef>
                          <a:spcPts val="100"/>
                        </a:spcBef>
                        <a:spcAft>
                          <a:spcPts val="100"/>
                        </a:spcAft>
                        <a:tabLst>
                          <a:tab pos="5941060" algn="l"/>
                        </a:tabLst>
                      </a:pPr>
                      <a:r>
                        <a:rPr lang="en-US" sz="4400">
                          <a:effectLst/>
                          <a:latin typeface="Arial" pitchFamily="34" charset="0"/>
                          <a:cs typeface="Arial" pitchFamily="34" charset="0"/>
                        </a:rPr>
                        <a:t>Số hạng</a:t>
                      </a:r>
                      <a:endParaRPr lang="en-US" sz="4000">
                        <a:effectLst/>
                        <a:latin typeface="Arial" pitchFamily="34" charset="0"/>
                        <a:ea typeface="Times New Roman"/>
                        <a:cs typeface="Arial" pitchFamily="34" charset="0"/>
                      </a:endParaRPr>
                    </a:p>
                  </a:txBody>
                  <a:tcPr marL="68580" marR="68580" marT="0" marB="0">
                    <a:solidFill>
                      <a:schemeClr val="accent4">
                        <a:lumMod val="75000"/>
                      </a:schemeClr>
                    </a:solidFill>
                  </a:tcPr>
                </a:tc>
                <a:tc>
                  <a:txBody>
                    <a:bodyPr/>
                    <a:lstStyle/>
                    <a:p>
                      <a:pPr algn="ctr">
                        <a:lnSpc>
                          <a:spcPct val="150000"/>
                        </a:lnSpc>
                        <a:spcBef>
                          <a:spcPts val="100"/>
                        </a:spcBef>
                        <a:spcAft>
                          <a:spcPts val="100"/>
                        </a:spcAft>
                        <a:tabLst>
                          <a:tab pos="5941060" algn="l"/>
                        </a:tabLst>
                      </a:pPr>
                      <a:r>
                        <a:rPr lang="en-US" sz="4400" b="1">
                          <a:solidFill>
                            <a:schemeClr val="bg1"/>
                          </a:solidFill>
                          <a:effectLst/>
                          <a:latin typeface="Arial" pitchFamily="34" charset="0"/>
                          <a:cs typeface="Arial" pitchFamily="34" charset="0"/>
                        </a:rPr>
                        <a:t>6</a:t>
                      </a:r>
                      <a:endParaRPr lang="en-US" sz="4000" b="1">
                        <a:solidFill>
                          <a:schemeClr val="bg1"/>
                        </a:solidFill>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b="1">
                          <a:solidFill>
                            <a:schemeClr val="bg1"/>
                          </a:solidFill>
                          <a:effectLst/>
                          <a:latin typeface="Arial" pitchFamily="34" charset="0"/>
                          <a:cs typeface="Arial" pitchFamily="34" charset="0"/>
                        </a:rPr>
                        <a:t>8</a:t>
                      </a:r>
                      <a:endParaRPr lang="en-US" sz="4000" b="1">
                        <a:solidFill>
                          <a:schemeClr val="bg1"/>
                        </a:solidFill>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b="1">
                          <a:solidFill>
                            <a:schemeClr val="bg1"/>
                          </a:solidFill>
                          <a:effectLst/>
                          <a:latin typeface="Arial" pitchFamily="34" charset="0"/>
                          <a:cs typeface="Arial" pitchFamily="34" charset="0"/>
                        </a:rPr>
                        <a:t>?</a:t>
                      </a:r>
                      <a:endParaRPr lang="en-US" sz="4000" b="1">
                        <a:solidFill>
                          <a:schemeClr val="bg1"/>
                        </a:solidFill>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b="1">
                          <a:solidFill>
                            <a:schemeClr val="bg1"/>
                          </a:solidFill>
                          <a:effectLst/>
                          <a:latin typeface="Arial" pitchFamily="34" charset="0"/>
                          <a:cs typeface="Arial" pitchFamily="34" charset="0"/>
                        </a:rPr>
                        <a:t>?</a:t>
                      </a:r>
                      <a:endParaRPr lang="en-US" sz="4000" b="1">
                        <a:solidFill>
                          <a:schemeClr val="bg1"/>
                        </a:solidFill>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b="1">
                          <a:solidFill>
                            <a:schemeClr val="bg1"/>
                          </a:solidFill>
                          <a:effectLst/>
                          <a:latin typeface="Arial" pitchFamily="34" charset="0"/>
                          <a:cs typeface="Arial" pitchFamily="34" charset="0"/>
                        </a:rPr>
                        <a:t>8</a:t>
                      </a:r>
                      <a:endParaRPr lang="en-US" sz="4000" b="1">
                        <a:solidFill>
                          <a:schemeClr val="bg1"/>
                        </a:solidFill>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b="1">
                          <a:solidFill>
                            <a:schemeClr val="bg1"/>
                          </a:solidFill>
                          <a:effectLst/>
                          <a:latin typeface="Arial" pitchFamily="34" charset="0"/>
                          <a:cs typeface="Arial" pitchFamily="34" charset="0"/>
                        </a:rPr>
                        <a:t>85</a:t>
                      </a:r>
                      <a:endParaRPr lang="en-US" sz="4000" b="1">
                        <a:solidFill>
                          <a:schemeClr val="bg1"/>
                        </a:solidFill>
                        <a:effectLst/>
                        <a:latin typeface="Arial" pitchFamily="34" charset="0"/>
                        <a:ea typeface="Times New Roman"/>
                        <a:cs typeface="Arial" pitchFamily="34" charset="0"/>
                      </a:endParaRPr>
                    </a:p>
                  </a:txBody>
                  <a:tcPr marL="68580" marR="68580" marT="0" marB="0">
                    <a:solidFill>
                      <a:schemeClr val="accent5">
                        <a:lumMod val="75000"/>
                      </a:schemeClr>
                    </a:solidFill>
                  </a:tcPr>
                </a:tc>
              </a:tr>
              <a:tr h="1592126">
                <a:tc>
                  <a:txBody>
                    <a:bodyPr/>
                    <a:lstStyle/>
                    <a:p>
                      <a:pPr algn="ctr">
                        <a:lnSpc>
                          <a:spcPct val="150000"/>
                        </a:lnSpc>
                        <a:spcBef>
                          <a:spcPts val="100"/>
                        </a:spcBef>
                        <a:spcAft>
                          <a:spcPts val="100"/>
                        </a:spcAft>
                        <a:tabLst>
                          <a:tab pos="5941060" algn="l"/>
                        </a:tabLst>
                      </a:pPr>
                      <a:r>
                        <a:rPr lang="en-US" sz="4400">
                          <a:effectLst/>
                          <a:latin typeface="Arial" pitchFamily="34" charset="0"/>
                          <a:cs typeface="Arial" pitchFamily="34" charset="0"/>
                        </a:rPr>
                        <a:t>Tổng</a:t>
                      </a:r>
                      <a:endParaRPr lang="en-US" sz="4000">
                        <a:effectLst/>
                        <a:latin typeface="Arial" pitchFamily="34" charset="0"/>
                        <a:ea typeface="Times New Roman"/>
                        <a:cs typeface="Arial" pitchFamily="34" charset="0"/>
                      </a:endParaRPr>
                    </a:p>
                  </a:txBody>
                  <a:tcPr marL="68580" marR="68580" marT="0" marB="0">
                    <a:solidFill>
                      <a:schemeClr val="accent4">
                        <a:lumMod val="75000"/>
                      </a:schemeClr>
                    </a:solidFill>
                  </a:tcPr>
                </a:tc>
                <a:tc>
                  <a:txBody>
                    <a:bodyPr/>
                    <a:lstStyle/>
                    <a:p>
                      <a:pPr algn="ctr">
                        <a:lnSpc>
                          <a:spcPct val="150000"/>
                        </a:lnSpc>
                        <a:spcBef>
                          <a:spcPts val="100"/>
                        </a:spcBef>
                        <a:spcAft>
                          <a:spcPts val="100"/>
                        </a:spcAft>
                        <a:tabLst>
                          <a:tab pos="5941060" algn="l"/>
                        </a:tabLst>
                      </a:pPr>
                      <a:r>
                        <a:rPr lang="en-US" sz="4400" b="1">
                          <a:solidFill>
                            <a:schemeClr val="bg1"/>
                          </a:solidFill>
                          <a:effectLst/>
                          <a:latin typeface="Arial" pitchFamily="34" charset="0"/>
                          <a:cs typeface="Arial" pitchFamily="34" charset="0"/>
                        </a:rPr>
                        <a:t>  ?</a:t>
                      </a:r>
                      <a:endParaRPr lang="en-US" sz="4000" b="1">
                        <a:solidFill>
                          <a:schemeClr val="bg1"/>
                        </a:solidFill>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b="1">
                          <a:solidFill>
                            <a:schemeClr val="bg1"/>
                          </a:solidFill>
                          <a:effectLst/>
                          <a:latin typeface="Arial" pitchFamily="34" charset="0"/>
                          <a:cs typeface="Arial" pitchFamily="34" charset="0"/>
                        </a:rPr>
                        <a:t>?</a:t>
                      </a:r>
                      <a:endParaRPr lang="en-US" sz="4000" b="1">
                        <a:solidFill>
                          <a:schemeClr val="bg1"/>
                        </a:solidFill>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b="1">
                          <a:solidFill>
                            <a:schemeClr val="bg1"/>
                          </a:solidFill>
                          <a:effectLst/>
                          <a:latin typeface="Arial" pitchFamily="34" charset="0"/>
                          <a:cs typeface="Arial" pitchFamily="34" charset="0"/>
                        </a:rPr>
                        <a:t>26</a:t>
                      </a:r>
                      <a:endParaRPr lang="en-US" sz="4000" b="1">
                        <a:solidFill>
                          <a:schemeClr val="bg1"/>
                        </a:solidFill>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b="1">
                          <a:solidFill>
                            <a:schemeClr val="bg1"/>
                          </a:solidFill>
                          <a:effectLst/>
                          <a:latin typeface="Arial" pitchFamily="34" charset="0"/>
                          <a:cs typeface="Arial" pitchFamily="34" charset="0"/>
                        </a:rPr>
                        <a:t>37</a:t>
                      </a:r>
                      <a:endParaRPr lang="en-US" sz="4000" b="1">
                        <a:solidFill>
                          <a:schemeClr val="bg1"/>
                        </a:solidFill>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b="1">
                          <a:solidFill>
                            <a:schemeClr val="bg1"/>
                          </a:solidFill>
                          <a:effectLst/>
                          <a:latin typeface="Arial" pitchFamily="34" charset="0"/>
                          <a:cs typeface="Arial" pitchFamily="34" charset="0"/>
                        </a:rPr>
                        <a:t>12</a:t>
                      </a:r>
                      <a:endParaRPr lang="en-US" sz="4000" b="1">
                        <a:solidFill>
                          <a:schemeClr val="bg1"/>
                        </a:solidFill>
                        <a:effectLst/>
                        <a:latin typeface="Arial" pitchFamily="34" charset="0"/>
                        <a:ea typeface="Times New Roman"/>
                        <a:cs typeface="Arial" pitchFamily="34" charset="0"/>
                      </a:endParaRPr>
                    </a:p>
                  </a:txBody>
                  <a:tcPr marL="68580" marR="68580" marT="0" marB="0">
                    <a:solidFill>
                      <a:schemeClr val="accent5">
                        <a:lumMod val="75000"/>
                      </a:schemeClr>
                    </a:solidFill>
                  </a:tcPr>
                </a:tc>
                <a:tc>
                  <a:txBody>
                    <a:bodyPr/>
                    <a:lstStyle/>
                    <a:p>
                      <a:pPr algn="ctr">
                        <a:lnSpc>
                          <a:spcPct val="150000"/>
                        </a:lnSpc>
                        <a:spcBef>
                          <a:spcPts val="100"/>
                        </a:spcBef>
                        <a:spcAft>
                          <a:spcPts val="100"/>
                        </a:spcAft>
                        <a:tabLst>
                          <a:tab pos="5941060" algn="l"/>
                        </a:tabLst>
                      </a:pPr>
                      <a:r>
                        <a:rPr lang="en-US" sz="4400" b="1">
                          <a:solidFill>
                            <a:schemeClr val="bg1"/>
                          </a:solidFill>
                          <a:effectLst/>
                          <a:latin typeface="Arial" pitchFamily="34" charset="0"/>
                          <a:cs typeface="Arial" pitchFamily="34" charset="0"/>
                        </a:rPr>
                        <a:t>95</a:t>
                      </a:r>
                      <a:endParaRPr lang="en-US" sz="4000" b="1">
                        <a:solidFill>
                          <a:schemeClr val="bg1"/>
                        </a:solidFill>
                        <a:effectLst/>
                        <a:latin typeface="Arial" pitchFamily="34" charset="0"/>
                        <a:ea typeface="Times New Roman"/>
                        <a:cs typeface="Arial" pitchFamily="34" charset="0"/>
                      </a:endParaRPr>
                    </a:p>
                  </a:txBody>
                  <a:tcPr marL="68580" marR="68580" marT="0" marB="0">
                    <a:solidFill>
                      <a:schemeClr val="accent5">
                        <a:lumMod val="75000"/>
                      </a:schemeClr>
                    </a:solidFill>
                  </a:tcPr>
                </a:tc>
              </a:tr>
            </a:tbl>
          </a:graphicData>
        </a:graphic>
      </p:graphicFrame>
      <p:sp>
        <p:nvSpPr>
          <p:cNvPr id="3" name="Rectangle 2"/>
          <p:cNvSpPr/>
          <p:nvPr/>
        </p:nvSpPr>
        <p:spPr>
          <a:xfrm>
            <a:off x="12877800" y="3168817"/>
            <a:ext cx="884797" cy="7694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FF00"/>
                </a:solidFill>
                <a:latin typeface="Arial" pitchFamily="34" charset="0"/>
                <a:cs typeface="Arial" pitchFamily="34" charset="0"/>
              </a:rPr>
              <a:t>20</a:t>
            </a:r>
            <a:endParaRPr lang="en-US" sz="4000" b="1">
              <a:solidFill>
                <a:srgbClr val="FFFF00"/>
              </a:solidFill>
              <a:latin typeface="Arial" pitchFamily="34" charset="0"/>
              <a:cs typeface="Arial" pitchFamily="34" charset="0"/>
            </a:endParaRPr>
          </a:p>
        </p:txBody>
      </p:sp>
      <p:sp>
        <p:nvSpPr>
          <p:cNvPr id="15" name="Rectangle 14"/>
          <p:cNvSpPr/>
          <p:nvPr/>
        </p:nvSpPr>
        <p:spPr>
          <a:xfrm>
            <a:off x="14645201" y="3181851"/>
            <a:ext cx="884797" cy="7694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FF00"/>
                </a:solidFill>
                <a:latin typeface="Arial" pitchFamily="34" charset="0"/>
                <a:cs typeface="Arial" pitchFamily="34" charset="0"/>
              </a:rPr>
              <a:t>10</a:t>
            </a:r>
            <a:endParaRPr lang="en-US" sz="4000" b="1">
              <a:solidFill>
                <a:srgbClr val="FFFF00"/>
              </a:solidFill>
              <a:latin typeface="Arial" pitchFamily="34" charset="0"/>
              <a:cs typeface="Arial" pitchFamily="34" charset="0"/>
            </a:endParaRPr>
          </a:p>
        </p:txBody>
      </p:sp>
      <p:sp>
        <p:nvSpPr>
          <p:cNvPr id="16" name="Rectangle 15"/>
          <p:cNvSpPr/>
          <p:nvPr/>
        </p:nvSpPr>
        <p:spPr>
          <a:xfrm>
            <a:off x="11171796" y="5143500"/>
            <a:ext cx="884797" cy="7694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FF00"/>
                </a:solidFill>
                <a:latin typeface="Arial" pitchFamily="34" charset="0"/>
                <a:cs typeface="Arial" pitchFamily="34" charset="0"/>
              </a:rPr>
              <a:t>25</a:t>
            </a:r>
            <a:endParaRPr lang="en-US" sz="4000" b="1">
              <a:solidFill>
                <a:srgbClr val="FFFF00"/>
              </a:solidFill>
              <a:latin typeface="Arial" pitchFamily="34" charset="0"/>
              <a:cs typeface="Arial" pitchFamily="34" charset="0"/>
            </a:endParaRPr>
          </a:p>
        </p:txBody>
      </p:sp>
      <p:sp>
        <p:nvSpPr>
          <p:cNvPr id="17" name="Rectangle 16"/>
          <p:cNvSpPr/>
          <p:nvPr/>
        </p:nvSpPr>
        <p:spPr>
          <a:xfrm>
            <a:off x="9273190" y="5117175"/>
            <a:ext cx="884797" cy="7694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FF00"/>
                </a:solidFill>
                <a:latin typeface="Arial" pitchFamily="34" charset="0"/>
                <a:cs typeface="Arial" pitchFamily="34" charset="0"/>
              </a:rPr>
              <a:t>10</a:t>
            </a:r>
            <a:endParaRPr lang="en-US" sz="4000" b="1">
              <a:solidFill>
                <a:srgbClr val="FFFF00"/>
              </a:solidFill>
              <a:latin typeface="Arial" pitchFamily="34" charset="0"/>
              <a:cs typeface="Arial" pitchFamily="34" charset="0"/>
            </a:endParaRPr>
          </a:p>
        </p:txBody>
      </p:sp>
      <p:sp>
        <p:nvSpPr>
          <p:cNvPr id="21" name="Rectangle 20"/>
          <p:cNvSpPr/>
          <p:nvPr/>
        </p:nvSpPr>
        <p:spPr>
          <a:xfrm>
            <a:off x="7391400" y="6934199"/>
            <a:ext cx="884797" cy="7694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FF00"/>
                </a:solidFill>
                <a:latin typeface="Arial" pitchFamily="34" charset="0"/>
                <a:cs typeface="Arial" pitchFamily="34" charset="0"/>
              </a:rPr>
              <a:t>84</a:t>
            </a:r>
            <a:endParaRPr lang="en-US" sz="4000" b="1">
              <a:solidFill>
                <a:srgbClr val="FFFF00"/>
              </a:solidFill>
              <a:latin typeface="Arial" pitchFamily="34" charset="0"/>
              <a:cs typeface="Arial" pitchFamily="34" charset="0"/>
            </a:endParaRPr>
          </a:p>
        </p:txBody>
      </p:sp>
      <p:sp>
        <p:nvSpPr>
          <p:cNvPr id="22" name="Rectangle 21"/>
          <p:cNvSpPr/>
          <p:nvPr/>
        </p:nvSpPr>
        <p:spPr>
          <a:xfrm>
            <a:off x="5837795" y="6972299"/>
            <a:ext cx="884797" cy="7694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FF00"/>
                </a:solidFill>
                <a:latin typeface="Arial" pitchFamily="34" charset="0"/>
                <a:cs typeface="Arial" pitchFamily="34" charset="0"/>
              </a:rPr>
              <a:t>16</a:t>
            </a:r>
            <a:endParaRPr lang="en-US" sz="4000" b="1">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8161246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solidFill>
            <a:schemeClr val="bg1"/>
          </a:solid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2"/>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303810" cy="5111917"/>
          </a:xfrm>
          <a:prstGeom prst="rect">
            <a:avLst/>
          </a:prstGeom>
        </p:spPr>
      </p:pic>
      <p:pic>
        <p:nvPicPr>
          <p:cNvPr id="13"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397756" y="7468818"/>
            <a:ext cx="1937212" cy="4227882"/>
          </a:xfrm>
          <a:prstGeom prst="rect">
            <a:avLst/>
          </a:prstGeom>
        </p:spPr>
      </p:pic>
      <p:sp>
        <p:nvSpPr>
          <p:cNvPr id="7" name="Rounded Rectangle 6"/>
          <p:cNvSpPr/>
          <p:nvPr/>
        </p:nvSpPr>
        <p:spPr>
          <a:xfrm>
            <a:off x="5143500" y="457174"/>
            <a:ext cx="7924800"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TÌM SỐ BỊ TRỪ VÀ SỐ TRỪ</a:t>
            </a:r>
            <a:endParaRPr lang="en-US" sz="4000" b="1">
              <a:latin typeface="Arial" pitchFamily="34" charset="0"/>
              <a:cs typeface="Arial" pitchFamily="34" charset="0"/>
            </a:endParaRPr>
          </a:p>
        </p:txBody>
      </p:sp>
      <p:sp>
        <p:nvSpPr>
          <p:cNvPr id="2" name="Rectangle 1"/>
          <p:cNvSpPr/>
          <p:nvPr/>
        </p:nvSpPr>
        <p:spPr>
          <a:xfrm>
            <a:off x="1600200" y="1838461"/>
            <a:ext cx="9028434" cy="769441"/>
          </a:xfrm>
          <a:prstGeom prst="rect">
            <a:avLst/>
          </a:prstGeom>
        </p:spPr>
        <p:txBody>
          <a:bodyPr wrap="none">
            <a:spAutoFit/>
          </a:bodyPr>
          <a:lstStyle/>
          <a:p>
            <a:r>
              <a:rPr lang="en-US" sz="4400" b="1" i="1" smtClean="0">
                <a:latin typeface="Arial" pitchFamily="34" charset="0"/>
                <a:cs typeface="Arial" pitchFamily="34" charset="0"/>
              </a:rPr>
              <a:t>Quan sát tranh, thảo luận nhóm: </a:t>
            </a:r>
            <a:endParaRPr lang="en-US" sz="4400" b="1" i="1">
              <a:latin typeface="Arial" pitchFamily="34" charset="0"/>
              <a:cs typeface="Arial" pitchFamily="34" charset="0"/>
            </a:endParaRPr>
          </a:p>
        </p:txBody>
      </p:sp>
      <p:grpSp>
        <p:nvGrpSpPr>
          <p:cNvPr id="4" name="Group 3"/>
          <p:cNvGrpSpPr/>
          <p:nvPr/>
        </p:nvGrpSpPr>
        <p:grpSpPr>
          <a:xfrm>
            <a:off x="11238235" y="2898781"/>
            <a:ext cx="6617965" cy="2359700"/>
            <a:chOff x="12093166" y="2327818"/>
            <a:chExt cx="5509033" cy="2359700"/>
          </a:xfrm>
        </p:grpSpPr>
        <p:pic>
          <p:nvPicPr>
            <p:cNvPr id="14" name="Picture 4"/>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093166" y="2327818"/>
              <a:ext cx="5509033" cy="2359700"/>
            </a:xfrm>
            <a:prstGeom prst="rect">
              <a:avLst/>
            </a:prstGeom>
          </p:spPr>
        </p:pic>
        <p:sp>
          <p:nvSpPr>
            <p:cNvPr id="3" name="Rectangle 2"/>
            <p:cNvSpPr/>
            <p:nvPr/>
          </p:nvSpPr>
          <p:spPr>
            <a:xfrm>
              <a:off x="12211083" y="2538172"/>
              <a:ext cx="5273197" cy="1938992"/>
            </a:xfrm>
            <a:prstGeom prst="rect">
              <a:avLst/>
            </a:prstGeom>
          </p:spPr>
          <p:txBody>
            <a:bodyPr wrap="square">
              <a:spAutoFit/>
            </a:bodyPr>
            <a:lstStyle/>
            <a:p>
              <a:pPr algn="ctr">
                <a:lnSpc>
                  <a:spcPct val="150000"/>
                </a:lnSpc>
              </a:pPr>
              <a:r>
                <a:rPr lang="vi-VN" sz="4000">
                  <a:latin typeface="Arial" pitchFamily="34" charset="0"/>
                  <a:cs typeface="Arial" pitchFamily="34" charset="0"/>
                </a:rPr>
                <a:t>Phép tính tìm số sách ban đầu trong thùng sách?</a:t>
              </a:r>
              <a:endParaRPr lang="en-US" sz="4000">
                <a:latin typeface="Arial" pitchFamily="34" charset="0"/>
                <a:cs typeface="Arial" pitchFamily="34" charset="0"/>
              </a:endParaRPr>
            </a:p>
          </p:txBody>
        </p:sp>
      </p:grpSp>
      <p:grpSp>
        <p:nvGrpSpPr>
          <p:cNvPr id="15" name="Group 14"/>
          <p:cNvGrpSpPr/>
          <p:nvPr/>
        </p:nvGrpSpPr>
        <p:grpSpPr>
          <a:xfrm>
            <a:off x="11263635" y="5887079"/>
            <a:ext cx="6617966" cy="3158582"/>
            <a:chOff x="10984234" y="2327818"/>
            <a:chExt cx="6617966" cy="2359700"/>
          </a:xfrm>
        </p:grpSpPr>
        <p:pic>
          <p:nvPicPr>
            <p:cNvPr id="16" name="Picture 4"/>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984234" y="2327818"/>
              <a:ext cx="6617966" cy="2359700"/>
            </a:xfrm>
            <a:prstGeom prst="rect">
              <a:avLst/>
            </a:prstGeom>
          </p:spPr>
        </p:pic>
        <p:sp>
          <p:nvSpPr>
            <p:cNvPr id="17" name="Rectangle 16"/>
            <p:cNvSpPr/>
            <p:nvPr/>
          </p:nvSpPr>
          <p:spPr>
            <a:xfrm>
              <a:off x="11328399" y="2438482"/>
              <a:ext cx="6037963" cy="2053153"/>
            </a:xfrm>
            <a:prstGeom prst="rect">
              <a:avLst/>
            </a:prstGeom>
          </p:spPr>
          <p:txBody>
            <a:bodyPr wrap="square">
              <a:spAutoFit/>
            </a:bodyPr>
            <a:lstStyle/>
            <a:p>
              <a:pPr algn="ctr">
                <a:lnSpc>
                  <a:spcPct val="150000"/>
                </a:lnSpc>
              </a:pPr>
              <a:r>
                <a:rPr lang="vi-VN" sz="4000">
                  <a:latin typeface="Arial" pitchFamily="34" charset="0"/>
                  <a:cs typeface="Arial" pitchFamily="34" charset="0"/>
                </a:rPr>
                <a:t>Hãy nêu các cách để tìm được số chưa biết theo suy nghĩ của em?</a:t>
              </a:r>
              <a:endParaRPr lang="en-US" sz="4000">
                <a:latin typeface="Arial" pitchFamily="34" charset="0"/>
                <a:cs typeface="Arial" pitchFamily="34" charset="0"/>
              </a:endParaRPr>
            </a:p>
          </p:txBody>
        </p:sp>
      </p:grpSp>
      <p:pic>
        <p:nvPicPr>
          <p:cNvPr id="11266"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2725" y="2762664"/>
            <a:ext cx="10476275" cy="641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9046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wipe(down)">
                                      <p:cBhvr>
                                        <p:cTn id="15" dur="500"/>
                                        <p:tgtEl>
                                          <p:spTgt spid="1126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2"/>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609946" cy="5791200"/>
          </a:xfrm>
          <a:prstGeom prst="rect">
            <a:avLst/>
          </a:prstGeom>
        </p:spPr>
      </p:pic>
      <p:pic>
        <p:nvPicPr>
          <p:cNvPr id="12"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6172200"/>
            <a:ext cx="2581102" cy="4114800"/>
          </a:xfrm>
          <a:prstGeom prst="rect">
            <a:avLst/>
          </a:prstGeom>
        </p:spPr>
      </p:pic>
      <p:pic>
        <p:nvPicPr>
          <p:cNvPr id="13"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888375" y="6438900"/>
            <a:ext cx="2399625" cy="5324520"/>
          </a:xfrm>
          <a:prstGeom prst="rect">
            <a:avLst/>
          </a:prstGeom>
        </p:spPr>
      </p:pic>
      <p:sp>
        <p:nvSpPr>
          <p:cNvPr id="20" name="Rounded Rectangle 19"/>
          <p:cNvSpPr/>
          <p:nvPr/>
        </p:nvSpPr>
        <p:spPr>
          <a:xfrm>
            <a:off x="5486400" y="482587"/>
            <a:ext cx="8001000"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TÌM SỐ BỊ TRỪ VÀ SỐ TRỪ</a:t>
            </a:r>
            <a:endParaRPr lang="en-US" sz="4000" b="1">
              <a:latin typeface="Arial" pitchFamily="34" charset="0"/>
              <a:cs typeface="Arial" pitchFamily="34" charset="0"/>
            </a:endParaRPr>
          </a:p>
        </p:txBody>
      </p:sp>
      <p:sp>
        <p:nvSpPr>
          <p:cNvPr id="2" name="TextBox 1"/>
          <p:cNvSpPr txBox="1"/>
          <p:nvPr/>
        </p:nvSpPr>
        <p:spPr>
          <a:xfrm>
            <a:off x="5943600" y="1972903"/>
            <a:ext cx="7133684" cy="1107996"/>
          </a:xfrm>
          <a:prstGeom prst="rect">
            <a:avLst/>
          </a:prstGeom>
          <a:noFill/>
        </p:spPr>
        <p:txBody>
          <a:bodyPr wrap="none" rtlCol="0">
            <a:spAutoFit/>
          </a:bodyPr>
          <a:lstStyle/>
          <a:p>
            <a:r>
              <a:rPr lang="en-US" sz="6600" b="1" smtClean="0">
                <a:latin typeface="Arial" pitchFamily="34" charset="0"/>
                <a:cs typeface="Arial" pitchFamily="34" charset="0"/>
              </a:rPr>
              <a:t>?     -     6    =     3</a:t>
            </a:r>
            <a:endParaRPr lang="en-US" sz="6600" b="1">
              <a:latin typeface="Arial" pitchFamily="34" charset="0"/>
              <a:cs typeface="Arial" pitchFamily="34" charset="0"/>
            </a:endParaRPr>
          </a:p>
        </p:txBody>
      </p:sp>
      <p:sp>
        <p:nvSpPr>
          <p:cNvPr id="3" name="Rounded Rectangle 2"/>
          <p:cNvSpPr/>
          <p:nvPr/>
        </p:nvSpPr>
        <p:spPr>
          <a:xfrm>
            <a:off x="4724400" y="3848100"/>
            <a:ext cx="2895600" cy="9906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4000" smtClean="0">
                <a:latin typeface="Arial" pitchFamily="34" charset="0"/>
                <a:cs typeface="Arial" pitchFamily="34" charset="0"/>
              </a:rPr>
              <a:t>Số bị trừ</a:t>
            </a:r>
            <a:endParaRPr lang="en-US" sz="4000">
              <a:latin typeface="Arial" pitchFamily="34" charset="0"/>
              <a:cs typeface="Arial" pitchFamily="34" charset="0"/>
            </a:endParaRPr>
          </a:p>
        </p:txBody>
      </p:sp>
      <p:sp>
        <p:nvSpPr>
          <p:cNvPr id="22" name="Rounded Rectangle 21"/>
          <p:cNvSpPr/>
          <p:nvPr/>
        </p:nvSpPr>
        <p:spPr>
          <a:xfrm>
            <a:off x="8007633" y="3810000"/>
            <a:ext cx="2895600" cy="9906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4000" smtClean="0">
                <a:latin typeface="Arial" pitchFamily="34" charset="0"/>
                <a:cs typeface="Arial" pitchFamily="34" charset="0"/>
              </a:rPr>
              <a:t>Số trừ</a:t>
            </a:r>
            <a:endParaRPr lang="en-US" sz="4000">
              <a:latin typeface="Arial" pitchFamily="34" charset="0"/>
              <a:cs typeface="Arial" pitchFamily="34" charset="0"/>
            </a:endParaRPr>
          </a:p>
        </p:txBody>
      </p:sp>
      <p:sp>
        <p:nvSpPr>
          <p:cNvPr id="23" name="Rounded Rectangle 22"/>
          <p:cNvSpPr/>
          <p:nvPr/>
        </p:nvSpPr>
        <p:spPr>
          <a:xfrm>
            <a:off x="11201400" y="3746500"/>
            <a:ext cx="2609567" cy="9906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smtClean="0">
                <a:latin typeface="Arial" pitchFamily="34" charset="0"/>
                <a:cs typeface="Arial" pitchFamily="34" charset="0"/>
              </a:rPr>
              <a:t>Hiệu</a:t>
            </a:r>
            <a:endParaRPr lang="en-US" sz="4000">
              <a:latin typeface="Arial" pitchFamily="34" charset="0"/>
              <a:cs typeface="Arial" pitchFamily="34" charset="0"/>
            </a:endParaRPr>
          </a:p>
        </p:txBody>
      </p:sp>
      <p:cxnSp>
        <p:nvCxnSpPr>
          <p:cNvPr id="5" name="Straight Arrow Connector 4"/>
          <p:cNvCxnSpPr/>
          <p:nvPr/>
        </p:nvCxnSpPr>
        <p:spPr>
          <a:xfrm>
            <a:off x="6172200" y="3070637"/>
            <a:ext cx="0" cy="6411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417333" y="3070636"/>
            <a:ext cx="0" cy="6411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2506183" y="3070635"/>
            <a:ext cx="0" cy="6411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864475" y="4838700"/>
            <a:ext cx="9405568" cy="5626901"/>
            <a:chOff x="1864475" y="4838700"/>
            <a:chExt cx="9405568" cy="5626901"/>
          </a:xfrm>
        </p:grpSpPr>
        <p:grpSp>
          <p:nvGrpSpPr>
            <p:cNvPr id="29" name="Group 28"/>
            <p:cNvGrpSpPr/>
            <p:nvPr/>
          </p:nvGrpSpPr>
          <p:grpSpPr>
            <a:xfrm>
              <a:off x="1864475" y="4838700"/>
              <a:ext cx="6822325" cy="5626901"/>
              <a:chOff x="1864475" y="4838700"/>
              <a:chExt cx="6822325" cy="5626901"/>
            </a:xfrm>
          </p:grpSpPr>
          <p:pic>
            <p:nvPicPr>
              <p:cNvPr id="26" name="Picture 2"/>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864475" y="4838700"/>
                <a:ext cx="6822325" cy="5626901"/>
              </a:xfrm>
              <a:prstGeom prst="rect">
                <a:avLst/>
              </a:prstGeom>
            </p:spPr>
          </p:pic>
          <p:sp>
            <p:nvSpPr>
              <p:cNvPr id="27" name="Rectangle 26"/>
              <p:cNvSpPr/>
              <p:nvPr/>
            </p:nvSpPr>
            <p:spPr>
              <a:xfrm>
                <a:off x="3082757" y="6000750"/>
                <a:ext cx="4385759" cy="3139321"/>
              </a:xfrm>
              <a:prstGeom prst="rect">
                <a:avLst/>
              </a:prstGeom>
            </p:spPr>
            <p:txBody>
              <a:bodyPr wrap="square">
                <a:spAutoFit/>
              </a:bodyPr>
              <a:lstStyle/>
              <a:p>
                <a:pPr algn="just">
                  <a:lnSpc>
                    <a:spcPct val="150000"/>
                  </a:lnSpc>
                </a:pPr>
                <a:r>
                  <a:rPr lang="en-US" sz="4400" smtClean="0">
                    <a:latin typeface="Arial" pitchFamily="34" charset="0"/>
                    <a:cs typeface="Arial" pitchFamily="34" charset="0"/>
                  </a:rPr>
                  <a:t>Nêu </a:t>
                </a:r>
                <a:r>
                  <a:rPr lang="en-US" sz="4400">
                    <a:latin typeface="Arial" pitchFamily="34" charset="0"/>
                    <a:cs typeface="Arial" pitchFamily="34" charset="0"/>
                  </a:rPr>
                  <a:t>cách tìm số bị trừ dựa vào số trừ </a:t>
                </a:r>
                <a:r>
                  <a:rPr lang="en-US" sz="4400">
                    <a:latin typeface="Arial" pitchFamily="34" charset="0"/>
                    <a:cs typeface="Arial" pitchFamily="34" charset="0"/>
                  </a:rPr>
                  <a:t>và </a:t>
                </a:r>
                <a:r>
                  <a:rPr lang="en-US" sz="4400" smtClean="0">
                    <a:latin typeface="Arial" pitchFamily="34" charset="0"/>
                    <a:cs typeface="Arial" pitchFamily="34" charset="0"/>
                  </a:rPr>
                  <a:t>hiệu?</a:t>
                </a:r>
                <a:endParaRPr lang="en-US" sz="4400">
                  <a:latin typeface="Arial" pitchFamily="34" charset="0"/>
                  <a:cs typeface="Arial" pitchFamily="34" charset="0"/>
                </a:endParaRPr>
              </a:p>
            </p:txBody>
          </p:sp>
        </p:grpSp>
        <p:pic>
          <p:nvPicPr>
            <p:cNvPr id="28" name="Picture 27"/>
            <p:cNvPicPr>
              <a:picLocks noChangeAspect="1"/>
            </p:cNvPicPr>
            <p:nvPr/>
          </p:nvPicPr>
          <p:blipFill>
            <a:blip r:embed="rId22">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1"/>
                </a:ext>
              </a:extLst>
            </a:blip>
            <a:srcRect/>
            <a:stretch>
              <a:fillRect/>
            </a:stretch>
          </p:blipFill>
          <p:spPr>
            <a:xfrm>
              <a:off x="8308530" y="5800923"/>
              <a:ext cx="2961513" cy="3631341"/>
            </a:xfrm>
            <a:prstGeom prst="rect">
              <a:avLst/>
            </a:prstGeom>
          </p:spPr>
        </p:pic>
      </p:grpSp>
      <p:grpSp>
        <p:nvGrpSpPr>
          <p:cNvPr id="33" name="Group 32"/>
          <p:cNvGrpSpPr/>
          <p:nvPr/>
        </p:nvGrpSpPr>
        <p:grpSpPr>
          <a:xfrm>
            <a:off x="11677987" y="5373699"/>
            <a:ext cx="6235284" cy="1827201"/>
            <a:chOff x="11677987" y="5373699"/>
            <a:chExt cx="6235284" cy="1827201"/>
          </a:xfrm>
        </p:grpSpPr>
        <p:sp>
          <p:nvSpPr>
            <p:cNvPr id="31" name="Plaque 30"/>
            <p:cNvSpPr/>
            <p:nvPr/>
          </p:nvSpPr>
          <p:spPr>
            <a:xfrm>
              <a:off x="11677987" y="6000750"/>
              <a:ext cx="5009813" cy="1200150"/>
            </a:xfrm>
            <a:prstGeom prst="plaqu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5400" b="1" smtClean="0">
                  <a:latin typeface="Arial" pitchFamily="34" charset="0"/>
                  <a:cs typeface="Arial" pitchFamily="34" charset="0"/>
                </a:rPr>
                <a:t>?  =  3  +  6</a:t>
              </a:r>
              <a:endParaRPr lang="en-US" sz="5400" b="1">
                <a:latin typeface="Arial" pitchFamily="34" charset="0"/>
                <a:cs typeface="Arial" pitchFamily="34" charset="0"/>
              </a:endParaRPr>
            </a:p>
          </p:txBody>
        </p:sp>
        <p:pic>
          <p:nvPicPr>
            <p:cNvPr id="32" name="Picture 9"/>
            <p:cNvPicPr>
              <a:picLocks noChangeAspect="1"/>
            </p:cNvPicPr>
            <p:nvPr/>
          </p:nvPicPr>
          <p:blipFill>
            <a:blip r:embed="rId23"/>
            <a:srcRect/>
            <a:stretch>
              <a:fillRect/>
            </a:stretch>
          </p:blipFill>
          <p:spPr>
            <a:xfrm>
              <a:off x="16263102" y="5373699"/>
              <a:ext cx="1650169" cy="1598601"/>
            </a:xfrm>
            <a:prstGeom prst="rect">
              <a:avLst/>
            </a:prstGeom>
          </p:spPr>
        </p:pic>
      </p:grpSp>
    </p:spTree>
    <p:extLst>
      <p:ext uri="{BB962C8B-B14F-4D97-AF65-F5344CB8AC3E}">
        <p14:creationId xmlns:p14="http://schemas.microsoft.com/office/powerpoint/2010/main" val="34051129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2"/>
          <a:srcRect/>
          <a:stretch>
            <a:fillRect/>
          </a:stretch>
        </p:blipFill>
        <p:spPr>
          <a:xfrm>
            <a:off x="254000" y="266700"/>
            <a:ext cx="8229600" cy="9004300"/>
          </a:xfrm>
          <a:prstGeom prst="rect">
            <a:avLst/>
          </a:prstGeom>
        </p:spPr>
      </p:pic>
      <p:pic>
        <p:nvPicPr>
          <p:cNvPr id="5"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36196" y="8953500"/>
            <a:ext cx="18324196" cy="1333500"/>
          </a:xfrm>
          <a:prstGeom prst="rect">
            <a:avLst/>
          </a:prstGeom>
        </p:spPr>
      </p:pic>
      <p:pic>
        <p:nvPicPr>
          <p:cNvPr id="6" name="Picture 17"/>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4919844" y="38100"/>
            <a:ext cx="3372893" cy="2686050"/>
          </a:xfrm>
          <a:prstGeom prst="rect">
            <a:avLst/>
          </a:prstGeom>
        </p:spPr>
      </p:pic>
      <p:pic>
        <p:nvPicPr>
          <p:cNvPr id="7" name="Picture 7"/>
          <p:cNvPicPr>
            <a:picLocks noChangeAspect="1"/>
          </p:cNvPicPr>
          <p:nvPr/>
        </p:nvPicPr>
        <p:blipFill>
          <a:blip r:embed="rId29"/>
          <a:srcRect/>
          <a:stretch>
            <a:fillRect/>
          </a:stretch>
        </p:blipFill>
        <p:spPr>
          <a:xfrm rot="204113">
            <a:off x="7629810" y="2986205"/>
            <a:ext cx="10235733" cy="5948587"/>
          </a:xfrm>
          <a:prstGeom prst="rect">
            <a:avLst/>
          </a:prstGeom>
        </p:spPr>
      </p:pic>
      <p:sp>
        <p:nvSpPr>
          <p:cNvPr id="8" name="TextBox 7"/>
          <p:cNvSpPr txBox="1"/>
          <p:nvPr/>
        </p:nvSpPr>
        <p:spPr>
          <a:xfrm>
            <a:off x="8509000" y="4254390"/>
            <a:ext cx="8610600" cy="3412216"/>
          </a:xfrm>
          <a:prstGeom prst="rect">
            <a:avLst/>
          </a:prstGeom>
          <a:noFill/>
        </p:spPr>
        <p:txBody>
          <a:bodyPr wrap="square" rtlCol="0">
            <a:spAutoFit/>
          </a:bodyPr>
          <a:lstStyle/>
          <a:p>
            <a:pPr algn="ctr">
              <a:lnSpc>
                <a:spcPct val="150000"/>
              </a:lnSpc>
            </a:pPr>
            <a:r>
              <a:rPr lang="en-US" sz="5000" b="1" smtClean="0">
                <a:solidFill>
                  <a:schemeClr val="accent2">
                    <a:lumMod val="75000"/>
                  </a:schemeClr>
                </a:solidFill>
                <a:latin typeface="Arial" pitchFamily="34" charset="0"/>
                <a:cs typeface="Arial" pitchFamily="34" charset="0"/>
              </a:rPr>
              <a:t>TÌM THÀNH PHẦN CHƯA BIẾT CỦA PHÉP TÍNH</a:t>
            </a:r>
          </a:p>
          <a:p>
            <a:pPr algn="ctr">
              <a:lnSpc>
                <a:spcPct val="150000"/>
              </a:lnSpc>
            </a:pPr>
            <a:r>
              <a:rPr lang="en-US" sz="5000" b="1" smtClean="0">
                <a:solidFill>
                  <a:schemeClr val="accent2">
                    <a:lumMod val="75000"/>
                  </a:schemeClr>
                </a:solidFill>
                <a:latin typeface="Arial" pitchFamily="34" charset="0"/>
                <a:cs typeface="Arial" pitchFamily="34" charset="0"/>
              </a:rPr>
              <a:t>(2 tiết)</a:t>
            </a:r>
            <a:endParaRPr lang="en-US" sz="50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845565536"/>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2"/>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609946" cy="5791200"/>
          </a:xfrm>
          <a:prstGeom prst="rect">
            <a:avLst/>
          </a:prstGeom>
        </p:spPr>
      </p:pic>
      <p:pic>
        <p:nvPicPr>
          <p:cNvPr id="12"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6172200"/>
            <a:ext cx="2581102" cy="4114800"/>
          </a:xfrm>
          <a:prstGeom prst="rect">
            <a:avLst/>
          </a:prstGeom>
        </p:spPr>
      </p:pic>
      <p:pic>
        <p:nvPicPr>
          <p:cNvPr id="13"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438017" y="6172200"/>
            <a:ext cx="2849983" cy="5591220"/>
          </a:xfrm>
          <a:prstGeom prst="rect">
            <a:avLst/>
          </a:prstGeom>
        </p:spPr>
      </p:pic>
      <p:sp>
        <p:nvSpPr>
          <p:cNvPr id="20" name="Rounded Rectangle 19"/>
          <p:cNvSpPr/>
          <p:nvPr/>
        </p:nvSpPr>
        <p:spPr>
          <a:xfrm>
            <a:off x="5433009" y="482587"/>
            <a:ext cx="7924800"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TÌM SỐ BỊ TRỪ VÀ SỐ TRỪ</a:t>
            </a:r>
            <a:endParaRPr lang="en-US" sz="4000" b="1">
              <a:latin typeface="Arial" pitchFamily="34" charset="0"/>
              <a:cs typeface="Arial" pitchFamily="34" charset="0"/>
            </a:endParaRPr>
          </a:p>
        </p:txBody>
      </p:sp>
      <p:sp>
        <p:nvSpPr>
          <p:cNvPr id="2" name="TextBox 1"/>
          <p:cNvSpPr txBox="1"/>
          <p:nvPr/>
        </p:nvSpPr>
        <p:spPr>
          <a:xfrm>
            <a:off x="5943600" y="1972903"/>
            <a:ext cx="6898042" cy="1107996"/>
          </a:xfrm>
          <a:prstGeom prst="rect">
            <a:avLst/>
          </a:prstGeom>
          <a:noFill/>
        </p:spPr>
        <p:txBody>
          <a:bodyPr wrap="none" rtlCol="0">
            <a:spAutoFit/>
          </a:bodyPr>
          <a:lstStyle/>
          <a:p>
            <a:r>
              <a:rPr lang="en-US" sz="6600" b="1" smtClean="0">
                <a:latin typeface="Arial" pitchFamily="34" charset="0"/>
                <a:cs typeface="Arial" pitchFamily="34" charset="0"/>
              </a:rPr>
              <a:t>9     -     ?    =     3</a:t>
            </a:r>
            <a:endParaRPr lang="en-US" sz="6600" b="1">
              <a:latin typeface="Arial" pitchFamily="34" charset="0"/>
              <a:cs typeface="Arial" pitchFamily="34" charset="0"/>
            </a:endParaRPr>
          </a:p>
        </p:txBody>
      </p:sp>
      <p:sp>
        <p:nvSpPr>
          <p:cNvPr id="3" name="Rounded Rectangle 2"/>
          <p:cNvSpPr/>
          <p:nvPr/>
        </p:nvSpPr>
        <p:spPr>
          <a:xfrm>
            <a:off x="4724400" y="3848100"/>
            <a:ext cx="2895600" cy="9906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4000" smtClean="0">
                <a:latin typeface="Arial" pitchFamily="34" charset="0"/>
                <a:cs typeface="Arial" pitchFamily="34" charset="0"/>
              </a:rPr>
              <a:t>Số bị trừ</a:t>
            </a:r>
            <a:endParaRPr lang="en-US" sz="4000">
              <a:latin typeface="Arial" pitchFamily="34" charset="0"/>
              <a:cs typeface="Arial" pitchFamily="34" charset="0"/>
            </a:endParaRPr>
          </a:p>
        </p:txBody>
      </p:sp>
      <p:sp>
        <p:nvSpPr>
          <p:cNvPr id="22" name="Rounded Rectangle 21"/>
          <p:cNvSpPr/>
          <p:nvPr/>
        </p:nvSpPr>
        <p:spPr>
          <a:xfrm>
            <a:off x="8007633" y="3810000"/>
            <a:ext cx="2895600" cy="9906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4000" smtClean="0">
                <a:latin typeface="Arial" pitchFamily="34" charset="0"/>
                <a:cs typeface="Arial" pitchFamily="34" charset="0"/>
              </a:rPr>
              <a:t>Số trừ</a:t>
            </a:r>
            <a:endParaRPr lang="en-US" sz="4000">
              <a:latin typeface="Arial" pitchFamily="34" charset="0"/>
              <a:cs typeface="Arial" pitchFamily="34" charset="0"/>
            </a:endParaRPr>
          </a:p>
        </p:txBody>
      </p:sp>
      <p:sp>
        <p:nvSpPr>
          <p:cNvPr id="23" name="Rounded Rectangle 22"/>
          <p:cNvSpPr/>
          <p:nvPr/>
        </p:nvSpPr>
        <p:spPr>
          <a:xfrm>
            <a:off x="11201400" y="3746500"/>
            <a:ext cx="2609567" cy="9906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smtClean="0">
                <a:latin typeface="Arial" pitchFamily="34" charset="0"/>
                <a:cs typeface="Arial" pitchFamily="34" charset="0"/>
              </a:rPr>
              <a:t>Hiệu</a:t>
            </a:r>
            <a:endParaRPr lang="en-US" sz="4000">
              <a:latin typeface="Arial" pitchFamily="34" charset="0"/>
              <a:cs typeface="Arial" pitchFamily="34" charset="0"/>
            </a:endParaRPr>
          </a:p>
        </p:txBody>
      </p:sp>
      <p:cxnSp>
        <p:nvCxnSpPr>
          <p:cNvPr id="5" name="Straight Arrow Connector 4"/>
          <p:cNvCxnSpPr/>
          <p:nvPr/>
        </p:nvCxnSpPr>
        <p:spPr>
          <a:xfrm>
            <a:off x="6172200" y="3070637"/>
            <a:ext cx="0" cy="6411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417333" y="3070636"/>
            <a:ext cx="0" cy="6411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2506183" y="3070635"/>
            <a:ext cx="0" cy="6411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864476" y="5605561"/>
            <a:ext cx="8542490" cy="3826703"/>
            <a:chOff x="1864476" y="5605561"/>
            <a:chExt cx="8542490" cy="3826703"/>
          </a:xfrm>
        </p:grpSpPr>
        <p:grpSp>
          <p:nvGrpSpPr>
            <p:cNvPr id="29" name="Group 28"/>
            <p:cNvGrpSpPr/>
            <p:nvPr/>
          </p:nvGrpSpPr>
          <p:grpSpPr>
            <a:xfrm>
              <a:off x="1864476" y="5800923"/>
              <a:ext cx="6143158" cy="3631341"/>
              <a:chOff x="1864476" y="5800923"/>
              <a:chExt cx="6143158" cy="3631341"/>
            </a:xfrm>
          </p:grpSpPr>
          <p:pic>
            <p:nvPicPr>
              <p:cNvPr id="26" name="Picture 2"/>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864476" y="5800923"/>
                <a:ext cx="6143158" cy="3631341"/>
              </a:xfrm>
              <a:prstGeom prst="rect">
                <a:avLst/>
              </a:prstGeom>
            </p:spPr>
          </p:pic>
          <p:sp>
            <p:nvSpPr>
              <p:cNvPr id="27" name="Rectangle 26"/>
              <p:cNvSpPr/>
              <p:nvPr/>
            </p:nvSpPr>
            <p:spPr>
              <a:xfrm>
                <a:off x="3149575" y="6519776"/>
                <a:ext cx="3572959" cy="1938992"/>
              </a:xfrm>
              <a:prstGeom prst="rect">
                <a:avLst/>
              </a:prstGeom>
            </p:spPr>
            <p:txBody>
              <a:bodyPr wrap="square">
                <a:spAutoFit/>
              </a:bodyPr>
              <a:lstStyle/>
              <a:p>
                <a:pPr algn="just">
                  <a:lnSpc>
                    <a:spcPct val="150000"/>
                  </a:lnSpc>
                </a:pPr>
                <a:r>
                  <a:rPr lang="en-US" sz="4000" smtClean="0">
                    <a:latin typeface="Arial" pitchFamily="34" charset="0"/>
                    <a:cs typeface="Arial" pitchFamily="34" charset="0"/>
                  </a:rPr>
                  <a:t>Dấu ? </a:t>
                </a:r>
                <a:r>
                  <a:rPr lang="vi-VN" sz="4000" smtClean="0">
                    <a:latin typeface="Arial" pitchFamily="34" charset="0"/>
                    <a:cs typeface="Arial" pitchFamily="34" charset="0"/>
                  </a:rPr>
                  <a:t>xác </a:t>
                </a:r>
                <a:r>
                  <a:rPr lang="vi-VN" sz="4000">
                    <a:latin typeface="Arial" pitchFamily="34" charset="0"/>
                    <a:cs typeface="Arial" pitchFamily="34" charset="0"/>
                  </a:rPr>
                  <a:t>định </a:t>
                </a:r>
                <a:r>
                  <a:rPr lang="en-US" sz="4000" smtClean="0">
                    <a:latin typeface="Arial" pitchFamily="34" charset="0"/>
                    <a:cs typeface="Arial" pitchFamily="34" charset="0"/>
                  </a:rPr>
                  <a:t>như </a:t>
                </a:r>
                <a:r>
                  <a:rPr lang="vi-VN" sz="4000" smtClean="0">
                    <a:latin typeface="Arial" pitchFamily="34" charset="0"/>
                    <a:cs typeface="Arial" pitchFamily="34" charset="0"/>
                  </a:rPr>
                  <a:t>thế </a:t>
                </a:r>
                <a:r>
                  <a:rPr lang="vi-VN" sz="4000">
                    <a:latin typeface="Arial" pitchFamily="34" charset="0"/>
                    <a:cs typeface="Arial" pitchFamily="34" charset="0"/>
                  </a:rPr>
                  <a:t>nào?</a:t>
                </a:r>
                <a:endParaRPr lang="en-US" sz="4000">
                  <a:latin typeface="Arial" pitchFamily="34" charset="0"/>
                  <a:cs typeface="Arial" pitchFamily="34" charset="0"/>
                </a:endParaRPr>
              </a:p>
            </p:txBody>
          </p:sp>
        </p:grpSp>
        <p:pic>
          <p:nvPicPr>
            <p:cNvPr id="28" name="Picture 27"/>
            <p:cNvPicPr>
              <a:picLocks noChangeAspect="1"/>
            </p:cNvPicPr>
            <p:nvPr/>
          </p:nvPicPr>
          <p:blipFill>
            <a:blip r:embed="rId22">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1"/>
                </a:ext>
              </a:extLst>
            </a:blip>
            <a:srcRect/>
            <a:stretch>
              <a:fillRect/>
            </a:stretch>
          </p:blipFill>
          <p:spPr>
            <a:xfrm>
              <a:off x="7804833" y="5605561"/>
              <a:ext cx="2602133" cy="3190677"/>
            </a:xfrm>
            <a:prstGeom prst="rect">
              <a:avLst/>
            </a:prstGeom>
          </p:spPr>
        </p:pic>
      </p:grpSp>
      <p:grpSp>
        <p:nvGrpSpPr>
          <p:cNvPr id="33" name="Group 32"/>
          <p:cNvGrpSpPr/>
          <p:nvPr/>
        </p:nvGrpSpPr>
        <p:grpSpPr>
          <a:xfrm>
            <a:off x="10852903" y="5525299"/>
            <a:ext cx="6235284" cy="1827201"/>
            <a:chOff x="11677987" y="5373699"/>
            <a:chExt cx="6235284" cy="1827201"/>
          </a:xfrm>
        </p:grpSpPr>
        <p:sp>
          <p:nvSpPr>
            <p:cNvPr id="31" name="Plaque 30"/>
            <p:cNvSpPr/>
            <p:nvPr/>
          </p:nvSpPr>
          <p:spPr>
            <a:xfrm>
              <a:off x="11677987" y="6000750"/>
              <a:ext cx="5009813" cy="1200150"/>
            </a:xfrm>
            <a:prstGeom prst="plaqu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5400" b="1" smtClean="0">
                  <a:latin typeface="Arial" pitchFamily="34" charset="0"/>
                  <a:cs typeface="Arial" pitchFamily="34" charset="0"/>
                </a:rPr>
                <a:t>?  =  9  -  3</a:t>
              </a:r>
              <a:endParaRPr lang="en-US" sz="5400" b="1">
                <a:latin typeface="Arial" pitchFamily="34" charset="0"/>
                <a:cs typeface="Arial" pitchFamily="34" charset="0"/>
              </a:endParaRPr>
            </a:p>
          </p:txBody>
        </p:sp>
        <p:pic>
          <p:nvPicPr>
            <p:cNvPr id="32" name="Picture 9"/>
            <p:cNvPicPr>
              <a:picLocks noChangeAspect="1"/>
            </p:cNvPicPr>
            <p:nvPr/>
          </p:nvPicPr>
          <p:blipFill>
            <a:blip r:embed="rId23"/>
            <a:srcRect/>
            <a:stretch>
              <a:fillRect/>
            </a:stretch>
          </p:blipFill>
          <p:spPr>
            <a:xfrm>
              <a:off x="16263102" y="5373699"/>
              <a:ext cx="1650169" cy="1598601"/>
            </a:xfrm>
            <a:prstGeom prst="rect">
              <a:avLst/>
            </a:prstGeom>
          </p:spPr>
        </p:pic>
      </p:grpSp>
    </p:spTree>
    <p:extLst>
      <p:ext uri="{BB962C8B-B14F-4D97-AF65-F5344CB8AC3E}">
        <p14:creationId xmlns:p14="http://schemas.microsoft.com/office/powerpoint/2010/main" val="8542959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2"/>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609946" cy="5791200"/>
          </a:xfrm>
          <a:prstGeom prst="rect">
            <a:avLst/>
          </a:prstGeom>
        </p:spPr>
      </p:pic>
      <p:pic>
        <p:nvPicPr>
          <p:cNvPr id="12"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6172200"/>
            <a:ext cx="2581102" cy="4114800"/>
          </a:xfrm>
          <a:prstGeom prst="rect">
            <a:avLst/>
          </a:prstGeom>
        </p:spPr>
      </p:pic>
      <p:pic>
        <p:nvPicPr>
          <p:cNvPr id="13"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621000" y="5795584"/>
            <a:ext cx="2895600" cy="6425036"/>
          </a:xfrm>
          <a:prstGeom prst="rect">
            <a:avLst/>
          </a:prstGeom>
        </p:spPr>
      </p:pic>
      <p:sp>
        <p:nvSpPr>
          <p:cNvPr id="7" name="Rounded Rectangle 6"/>
          <p:cNvSpPr/>
          <p:nvPr/>
        </p:nvSpPr>
        <p:spPr>
          <a:xfrm>
            <a:off x="5334000" y="482587"/>
            <a:ext cx="7467600"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TÌM SỐ BỊ TRỪ VÀ SỐ TRỪ</a:t>
            </a:r>
            <a:endParaRPr lang="en-US" sz="4000" b="1">
              <a:latin typeface="Arial" pitchFamily="34" charset="0"/>
              <a:cs typeface="Arial" pitchFamily="34" charset="0"/>
            </a:endParaRPr>
          </a:p>
        </p:txBody>
      </p:sp>
      <p:grpSp>
        <p:nvGrpSpPr>
          <p:cNvPr id="4" name="Group 3"/>
          <p:cNvGrpSpPr/>
          <p:nvPr/>
        </p:nvGrpSpPr>
        <p:grpSpPr>
          <a:xfrm>
            <a:off x="6400800" y="2204486"/>
            <a:ext cx="9829800" cy="7182195"/>
            <a:chOff x="871450" y="1953555"/>
            <a:chExt cx="8991600" cy="7182195"/>
          </a:xfrm>
        </p:grpSpPr>
        <p:pic>
          <p:nvPicPr>
            <p:cNvPr id="8" name="Picture 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71450" y="1953555"/>
              <a:ext cx="8991600" cy="7182195"/>
            </a:xfrm>
            <a:prstGeom prst="rect">
              <a:avLst/>
            </a:prstGeom>
          </p:spPr>
        </p:pic>
        <p:sp>
          <p:nvSpPr>
            <p:cNvPr id="2" name="TextBox 1"/>
            <p:cNvSpPr txBox="1"/>
            <p:nvPr/>
          </p:nvSpPr>
          <p:spPr>
            <a:xfrm>
              <a:off x="4147459" y="2766172"/>
              <a:ext cx="3296095" cy="830997"/>
            </a:xfrm>
            <a:prstGeom prst="rect">
              <a:avLst/>
            </a:prstGeom>
            <a:noFill/>
          </p:spPr>
          <p:txBody>
            <a:bodyPr wrap="none" rtlCol="0">
              <a:spAutoFit/>
            </a:bodyPr>
            <a:lstStyle/>
            <a:p>
              <a:r>
                <a:rPr lang="en-US" sz="4800" b="1" smtClean="0">
                  <a:solidFill>
                    <a:schemeClr val="accent2">
                      <a:lumMod val="75000"/>
                    </a:schemeClr>
                  </a:solidFill>
                  <a:effectLst>
                    <a:outerShdw blurRad="38100" dist="38100" dir="2700000" algn="tl">
                      <a:srgbClr val="000000">
                        <a:alpha val="43137"/>
                      </a:srgbClr>
                    </a:outerShdw>
                  </a:effectLst>
                  <a:latin typeface="Arial" pitchFamily="34" charset="0"/>
                  <a:cs typeface="Arial" pitchFamily="34" charset="0"/>
                </a:rPr>
                <a:t>KẾT LUẬN</a:t>
              </a:r>
              <a:endParaRPr lang="en-US" sz="4800" b="1">
                <a:solidFill>
                  <a:schemeClr val="accent2">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2362200" y="3696608"/>
              <a:ext cx="6455314" cy="4154984"/>
            </a:xfrm>
            <a:prstGeom prst="rect">
              <a:avLst/>
            </a:prstGeom>
          </p:spPr>
          <p:txBody>
            <a:bodyPr wrap="square">
              <a:spAutoFit/>
            </a:bodyPr>
            <a:lstStyle/>
            <a:p>
              <a:pPr marL="571500" indent="-571500" algn="just">
                <a:lnSpc>
                  <a:spcPct val="150000"/>
                </a:lnSpc>
                <a:buFont typeface="Wingdings" pitchFamily="2" charset="2"/>
                <a:buChar char="v"/>
              </a:pPr>
              <a:r>
                <a:rPr lang="en-US" sz="4400" smtClean="0">
                  <a:latin typeface="Arial" pitchFamily="34" charset="0"/>
                  <a:cs typeface="Arial" pitchFamily="34" charset="0"/>
                </a:rPr>
                <a:t>Muốn </a:t>
              </a:r>
              <a:r>
                <a:rPr lang="en-US" sz="4400">
                  <a:latin typeface="Arial" pitchFamily="34" charset="0"/>
                  <a:cs typeface="Arial" pitchFamily="34" charset="0"/>
                </a:rPr>
                <a:t>tìm số bị trừ ta lấy hiệu cộng với số trừ.</a:t>
              </a:r>
            </a:p>
            <a:p>
              <a:pPr marL="571500" indent="-571500" algn="just">
                <a:lnSpc>
                  <a:spcPct val="150000"/>
                </a:lnSpc>
                <a:buFont typeface="Wingdings" pitchFamily="2" charset="2"/>
                <a:buChar char="v"/>
              </a:pPr>
              <a:r>
                <a:rPr lang="en-US" sz="4400" smtClean="0">
                  <a:latin typeface="Arial" pitchFamily="34" charset="0"/>
                  <a:cs typeface="Arial" pitchFamily="34" charset="0"/>
                </a:rPr>
                <a:t>Muốn </a:t>
              </a:r>
              <a:r>
                <a:rPr lang="en-US" sz="4400">
                  <a:latin typeface="Arial" pitchFamily="34" charset="0"/>
                  <a:cs typeface="Arial" pitchFamily="34" charset="0"/>
                </a:rPr>
                <a:t>tìm số trừ ta lấy số bị trừ trừ hiệu.</a:t>
              </a:r>
              <a:endParaRPr lang="en-US" sz="4400">
                <a:latin typeface="Arial" pitchFamily="34" charset="0"/>
                <a:cs typeface="Arial" pitchFamily="34" charset="0"/>
              </a:endParaRPr>
            </a:p>
          </p:txBody>
        </p:sp>
      </p:grpSp>
      <p:pic>
        <p:nvPicPr>
          <p:cNvPr id="15" name="Picture 8"/>
          <p:cNvPicPr>
            <a:picLocks noChangeAspect="1"/>
          </p:cNvPicPr>
          <p:nvPr/>
        </p:nvPicPr>
        <p:blipFill>
          <a:blip r:embed="rId21"/>
          <a:srcRect/>
          <a:stretch>
            <a:fillRect/>
          </a:stretch>
        </p:blipFill>
        <p:spPr>
          <a:xfrm>
            <a:off x="762000" y="2538996"/>
            <a:ext cx="6096000" cy="5707464"/>
          </a:xfrm>
          <a:prstGeom prst="rect">
            <a:avLst/>
          </a:prstGeom>
        </p:spPr>
      </p:pic>
      <p:pic>
        <p:nvPicPr>
          <p:cNvPr id="16" name="Picture 11"/>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4859001" y="189496"/>
            <a:ext cx="3428999" cy="2624871"/>
          </a:xfrm>
          <a:prstGeom prst="rect">
            <a:avLst/>
          </a:prstGeom>
        </p:spPr>
      </p:pic>
    </p:spTree>
    <p:extLst>
      <p:ext uri="{BB962C8B-B14F-4D97-AF65-F5344CB8AC3E}">
        <p14:creationId xmlns:p14="http://schemas.microsoft.com/office/powerpoint/2010/main" val="921492586"/>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solidFill>
            <a:schemeClr val="bg1"/>
          </a:solid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2"/>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303810" cy="5111917"/>
          </a:xfrm>
          <a:prstGeom prst="rect">
            <a:avLst/>
          </a:prstGeom>
        </p:spPr>
      </p:pic>
      <p:pic>
        <p:nvPicPr>
          <p:cNvPr id="13"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397756" y="7468818"/>
            <a:ext cx="1937212" cy="4227882"/>
          </a:xfrm>
          <a:prstGeom prst="rect">
            <a:avLst/>
          </a:prstGeom>
        </p:spPr>
      </p:pic>
      <p:sp>
        <p:nvSpPr>
          <p:cNvPr id="7" name="Rounded Rectangle 6"/>
          <p:cNvSpPr/>
          <p:nvPr/>
        </p:nvSpPr>
        <p:spPr>
          <a:xfrm>
            <a:off x="5143500" y="457174"/>
            <a:ext cx="7924800"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THỰC HÀNH – LUYỆN TẬP</a:t>
            </a:r>
            <a:endParaRPr lang="en-US" sz="4000" b="1">
              <a:latin typeface="Arial" pitchFamily="34" charset="0"/>
              <a:cs typeface="Arial" pitchFamily="34" charset="0"/>
            </a:endParaRPr>
          </a:p>
        </p:txBody>
      </p:sp>
      <p:sp>
        <p:nvSpPr>
          <p:cNvPr id="2" name="Rectangle 1"/>
          <p:cNvSpPr/>
          <p:nvPr/>
        </p:nvSpPr>
        <p:spPr>
          <a:xfrm>
            <a:off x="1600200" y="1838461"/>
            <a:ext cx="15267321" cy="769441"/>
          </a:xfrm>
          <a:prstGeom prst="rect">
            <a:avLst/>
          </a:prstGeom>
        </p:spPr>
        <p:txBody>
          <a:bodyPr wrap="none">
            <a:spAutoFit/>
          </a:bodyPr>
          <a:lstStyle/>
          <a:p>
            <a:r>
              <a:rPr lang="vi-VN" sz="4400" b="1">
                <a:latin typeface="Arial" pitchFamily="34" charset="0"/>
                <a:cs typeface="Arial" pitchFamily="34" charset="0"/>
              </a:rPr>
              <a:t>Bài </a:t>
            </a:r>
            <a:r>
              <a:rPr lang="en-US" sz="4400" b="1" smtClean="0">
                <a:latin typeface="Arial" pitchFamily="34" charset="0"/>
                <a:cs typeface="Arial" pitchFamily="34" charset="0"/>
              </a:rPr>
              <a:t>3</a:t>
            </a:r>
            <a:r>
              <a:rPr lang="vi-VN" sz="4400" b="1" smtClean="0">
                <a:latin typeface="Arial" pitchFamily="34" charset="0"/>
                <a:cs typeface="Arial" pitchFamily="34" charset="0"/>
              </a:rPr>
              <a:t>. </a:t>
            </a:r>
            <a:r>
              <a:rPr lang="vi-VN" sz="4400" b="1">
                <a:latin typeface="Arial" pitchFamily="34" charset="0"/>
                <a:cs typeface="Arial" pitchFamily="34" charset="0"/>
              </a:rPr>
              <a:t>Tìm thành phần chưa biết trong các phép tính sau</a:t>
            </a:r>
            <a:endParaRPr lang="en-US" sz="4400" b="1">
              <a:latin typeface="Arial" pitchFamily="34" charset="0"/>
              <a:cs typeface="Arial" pitchFamily="34" charset="0"/>
            </a:endParaRPr>
          </a:p>
        </p:txBody>
      </p:sp>
      <p:pic>
        <p:nvPicPr>
          <p:cNvPr id="12290"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4779" y="2933700"/>
            <a:ext cx="5092621" cy="313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5999" y="3076824"/>
            <a:ext cx="5181601" cy="291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760199" y="3076824"/>
            <a:ext cx="5308601" cy="275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Pentagon 11"/>
          <p:cNvSpPr/>
          <p:nvPr/>
        </p:nvSpPr>
        <p:spPr>
          <a:xfrm>
            <a:off x="1447800" y="5989391"/>
            <a:ext cx="4343400" cy="90788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Cách thực hiện:</a:t>
            </a:r>
            <a:endParaRPr lang="en-US" sz="4000" b="1">
              <a:latin typeface="Arial" pitchFamily="34" charset="0"/>
              <a:cs typeface="Arial" pitchFamily="34" charset="0"/>
            </a:endParaRPr>
          </a:p>
        </p:txBody>
      </p:sp>
      <p:sp>
        <p:nvSpPr>
          <p:cNvPr id="15" name="Curved Right Arrow 14"/>
          <p:cNvSpPr/>
          <p:nvPr/>
        </p:nvSpPr>
        <p:spPr>
          <a:xfrm>
            <a:off x="1447800" y="7797641"/>
            <a:ext cx="609600" cy="16383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2319456" y="8777003"/>
            <a:ext cx="4821961" cy="769441"/>
          </a:xfrm>
          <a:prstGeom prst="rect">
            <a:avLst/>
          </a:prstGeom>
          <a:noFill/>
        </p:spPr>
        <p:txBody>
          <a:bodyPr wrap="none" rtlCol="0">
            <a:spAutoFit/>
          </a:bodyPr>
          <a:lstStyle/>
          <a:p>
            <a:r>
              <a:rPr lang="en-US" sz="4400" b="1" smtClean="0">
                <a:latin typeface="Arial" pitchFamily="34" charset="0"/>
                <a:cs typeface="Arial" pitchFamily="34" charset="0"/>
              </a:rPr>
              <a:t>Ta có: 10 + 8 = 18</a:t>
            </a:r>
            <a:endParaRPr lang="en-US" sz="4400" b="1">
              <a:latin typeface="Arial" pitchFamily="34" charset="0"/>
              <a:cs typeface="Arial" pitchFamily="34" charset="0"/>
            </a:endParaRPr>
          </a:p>
        </p:txBody>
      </p:sp>
      <p:sp>
        <p:nvSpPr>
          <p:cNvPr id="17" name="Down Arrow 16"/>
          <p:cNvSpPr/>
          <p:nvPr/>
        </p:nvSpPr>
        <p:spPr>
          <a:xfrm rot="16200000">
            <a:off x="7173654" y="8875972"/>
            <a:ext cx="885997"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3" name="Picture 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19457" y="7279699"/>
            <a:ext cx="4462343" cy="133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382000" y="8493176"/>
            <a:ext cx="4462343" cy="133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283700" y="8740685"/>
            <a:ext cx="838200" cy="864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00" smtClean="0">
                <a:solidFill>
                  <a:srgbClr val="FF0000"/>
                </a:solidFill>
                <a:latin typeface="Arial" pitchFamily="34" charset="0"/>
                <a:cs typeface="Arial" pitchFamily="34" charset="0"/>
              </a:rPr>
              <a:t>18</a:t>
            </a:r>
            <a:endParaRPr lang="en-US" sz="46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420076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wipe(down)">
                                      <p:cBhvr>
                                        <p:cTn id="12" dur="500"/>
                                        <p:tgtEl>
                                          <p:spTgt spid="12290"/>
                                        </p:tgtEl>
                                      </p:cBhvr>
                                    </p:animEffect>
                                  </p:childTnLst>
                                </p:cTn>
                              </p:par>
                              <p:par>
                                <p:cTn id="13" presetID="22" presetClass="entr" presetSubtype="4" fill="hold" nodeType="withEffect">
                                  <p:stCondLst>
                                    <p:cond delay="0"/>
                                  </p:stCondLst>
                                  <p:childTnLst>
                                    <p:set>
                                      <p:cBhvr>
                                        <p:cTn id="14" dur="1" fill="hold">
                                          <p:stCondLst>
                                            <p:cond delay="0"/>
                                          </p:stCondLst>
                                        </p:cTn>
                                        <p:tgtEl>
                                          <p:spTgt spid="12291"/>
                                        </p:tgtEl>
                                        <p:attrNameLst>
                                          <p:attrName>style.visibility</p:attrName>
                                        </p:attrNameLst>
                                      </p:cBhvr>
                                      <p:to>
                                        <p:strVal val="visible"/>
                                      </p:to>
                                    </p:set>
                                    <p:animEffect transition="in" filter="wipe(down)">
                                      <p:cBhvr>
                                        <p:cTn id="15" dur="500"/>
                                        <p:tgtEl>
                                          <p:spTgt spid="12291"/>
                                        </p:tgtEl>
                                      </p:cBhvr>
                                    </p:animEffect>
                                  </p:childTnLst>
                                </p:cTn>
                              </p:par>
                              <p:par>
                                <p:cTn id="16" presetID="22" presetClass="entr" presetSubtype="4" fill="hold" nodeType="withEffect">
                                  <p:stCondLst>
                                    <p:cond delay="0"/>
                                  </p:stCondLst>
                                  <p:childTnLst>
                                    <p:set>
                                      <p:cBhvr>
                                        <p:cTn id="17" dur="1" fill="hold">
                                          <p:stCondLst>
                                            <p:cond delay="0"/>
                                          </p:stCondLst>
                                        </p:cTn>
                                        <p:tgtEl>
                                          <p:spTgt spid="12292"/>
                                        </p:tgtEl>
                                        <p:attrNameLst>
                                          <p:attrName>style.visibility</p:attrName>
                                        </p:attrNameLst>
                                      </p:cBhvr>
                                      <p:to>
                                        <p:strVal val="visible"/>
                                      </p:to>
                                    </p:set>
                                    <p:animEffect transition="in" filter="wipe(down)">
                                      <p:cBhvr>
                                        <p:cTn id="18" dur="500"/>
                                        <p:tgtEl>
                                          <p:spTgt spid="1229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2293"/>
                                        </p:tgtEl>
                                        <p:attrNameLst>
                                          <p:attrName>style.visibility</p:attrName>
                                        </p:attrNameLst>
                                      </p:cBhvr>
                                      <p:to>
                                        <p:strVal val="visible"/>
                                      </p:to>
                                    </p:set>
                                    <p:animEffect transition="in" filter="barn(inVertical)">
                                      <p:cBhvr>
                                        <p:cTn id="28" dur="500"/>
                                        <p:tgtEl>
                                          <p:spTgt spid="1229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par>
                                <p:cTn id="42" presetID="16" presetClass="entr" presetSubtype="21"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arn(inVertical)">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5" grpId="0" animBg="1"/>
      <p:bldP spid="16" grpId="0"/>
      <p:bldP spid="17"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solidFill>
            <a:schemeClr val="bg1"/>
          </a:solid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2"/>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303810" cy="5111917"/>
          </a:xfrm>
          <a:prstGeom prst="rect">
            <a:avLst/>
          </a:prstGeom>
        </p:spPr>
      </p:pic>
      <p:pic>
        <p:nvPicPr>
          <p:cNvPr id="13"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397756" y="7468818"/>
            <a:ext cx="1937212" cy="4227882"/>
          </a:xfrm>
          <a:prstGeom prst="rect">
            <a:avLst/>
          </a:prstGeom>
        </p:spPr>
      </p:pic>
      <p:sp>
        <p:nvSpPr>
          <p:cNvPr id="2" name="Rectangle 1"/>
          <p:cNvSpPr/>
          <p:nvPr/>
        </p:nvSpPr>
        <p:spPr>
          <a:xfrm>
            <a:off x="1600200" y="1838461"/>
            <a:ext cx="9028434" cy="769441"/>
          </a:xfrm>
          <a:prstGeom prst="rect">
            <a:avLst/>
          </a:prstGeom>
        </p:spPr>
        <p:txBody>
          <a:bodyPr wrap="none">
            <a:spAutoFit/>
          </a:bodyPr>
          <a:lstStyle/>
          <a:p>
            <a:r>
              <a:rPr lang="en-US" sz="4400" b="1" i="1" smtClean="0">
                <a:latin typeface="Arial" pitchFamily="34" charset="0"/>
                <a:cs typeface="Arial" pitchFamily="34" charset="0"/>
              </a:rPr>
              <a:t>Quan sát tranh, thảo luận nhóm: </a:t>
            </a:r>
            <a:endParaRPr lang="en-US" sz="4400" b="1" i="1">
              <a:latin typeface="Arial" pitchFamily="34" charset="0"/>
              <a:cs typeface="Arial" pitchFamily="34" charset="0"/>
            </a:endParaRPr>
          </a:p>
        </p:txBody>
      </p:sp>
      <p:pic>
        <p:nvPicPr>
          <p:cNvPr id="8"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28787" y="3181438"/>
            <a:ext cx="5810213" cy="357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010900" y="3168817"/>
            <a:ext cx="5715000" cy="3219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791200" y="6557452"/>
            <a:ext cx="6343017" cy="312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p:cNvPicPr>
            <a:picLocks noChangeAspect="1"/>
          </p:cNvPicPr>
          <p:nvPr/>
        </p:nvPicPr>
        <p:blipFill>
          <a:blip r:embed="rId22"/>
          <a:srcRect/>
          <a:stretch>
            <a:fillRect/>
          </a:stretch>
        </p:blipFill>
        <p:spPr>
          <a:xfrm>
            <a:off x="7010400" y="3324110"/>
            <a:ext cx="1358299" cy="1315852"/>
          </a:xfrm>
          <a:prstGeom prst="rect">
            <a:avLst/>
          </a:prstGeom>
        </p:spPr>
      </p:pic>
      <p:pic>
        <p:nvPicPr>
          <p:cNvPr id="16" name="Picture 9"/>
          <p:cNvPicPr>
            <a:picLocks noChangeAspect="1"/>
          </p:cNvPicPr>
          <p:nvPr/>
        </p:nvPicPr>
        <p:blipFill>
          <a:blip r:embed="rId22"/>
          <a:srcRect/>
          <a:stretch>
            <a:fillRect/>
          </a:stretch>
        </p:blipFill>
        <p:spPr>
          <a:xfrm>
            <a:off x="11887200" y="7124700"/>
            <a:ext cx="1358299" cy="1315852"/>
          </a:xfrm>
          <a:prstGeom prst="rect">
            <a:avLst/>
          </a:prstGeom>
        </p:spPr>
      </p:pic>
      <p:pic>
        <p:nvPicPr>
          <p:cNvPr id="17" name="Picture 9"/>
          <p:cNvPicPr>
            <a:picLocks noChangeAspect="1"/>
          </p:cNvPicPr>
          <p:nvPr/>
        </p:nvPicPr>
        <p:blipFill>
          <a:blip r:embed="rId22"/>
          <a:srcRect/>
          <a:stretch>
            <a:fillRect/>
          </a:stretch>
        </p:blipFill>
        <p:spPr>
          <a:xfrm>
            <a:off x="16397756" y="3872684"/>
            <a:ext cx="1358299" cy="1315852"/>
          </a:xfrm>
          <a:prstGeom prst="rect">
            <a:avLst/>
          </a:prstGeom>
        </p:spPr>
      </p:pic>
      <p:pic>
        <p:nvPicPr>
          <p:cNvPr id="18" name="Picture 11"/>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9448" y="9157913"/>
            <a:ext cx="3518152" cy="901926"/>
          </a:xfrm>
          <a:prstGeom prst="rect">
            <a:avLst/>
          </a:prstGeom>
        </p:spPr>
      </p:pic>
      <p:pic>
        <p:nvPicPr>
          <p:cNvPr id="19"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a:fillRect/>
          </a:stretch>
        </p:blipFill>
        <p:spPr>
          <a:xfrm>
            <a:off x="1139021" y="7754753"/>
            <a:ext cx="2271891" cy="2215094"/>
          </a:xfrm>
          <a:prstGeom prst="rect">
            <a:avLst/>
          </a:prstGeom>
        </p:spPr>
      </p:pic>
      <p:sp>
        <p:nvSpPr>
          <p:cNvPr id="20" name="Rectangle 19"/>
          <p:cNvSpPr/>
          <p:nvPr/>
        </p:nvSpPr>
        <p:spPr>
          <a:xfrm>
            <a:off x="2572712" y="3687432"/>
            <a:ext cx="1084888" cy="864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FF0000"/>
                </a:solidFill>
                <a:latin typeface="Arial" pitchFamily="34" charset="0"/>
                <a:cs typeface="Arial" pitchFamily="34" charset="0"/>
              </a:rPr>
              <a:t>18</a:t>
            </a:r>
            <a:endParaRPr lang="en-US" sz="4600">
              <a:solidFill>
                <a:srgbClr val="FF0000"/>
              </a:solidFill>
              <a:latin typeface="Arial" pitchFamily="34" charset="0"/>
              <a:cs typeface="Arial" pitchFamily="34" charset="0"/>
            </a:endParaRPr>
          </a:p>
        </p:txBody>
      </p:sp>
      <p:sp>
        <p:nvSpPr>
          <p:cNvPr id="21" name="Rectangle 20"/>
          <p:cNvSpPr/>
          <p:nvPr/>
        </p:nvSpPr>
        <p:spPr>
          <a:xfrm>
            <a:off x="13799512" y="3550018"/>
            <a:ext cx="907088" cy="864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FF0000"/>
                </a:solidFill>
                <a:latin typeface="Arial" pitchFamily="34" charset="0"/>
                <a:cs typeface="Arial" pitchFamily="34" charset="0"/>
              </a:rPr>
              <a:t>4</a:t>
            </a:r>
            <a:endParaRPr lang="en-US" sz="4600">
              <a:solidFill>
                <a:srgbClr val="FF0000"/>
              </a:solidFill>
              <a:latin typeface="Arial" pitchFamily="34" charset="0"/>
              <a:cs typeface="Arial" pitchFamily="34" charset="0"/>
            </a:endParaRPr>
          </a:p>
        </p:txBody>
      </p:sp>
      <p:sp>
        <p:nvSpPr>
          <p:cNvPr id="22" name="Rectangle 21"/>
          <p:cNvSpPr/>
          <p:nvPr/>
        </p:nvSpPr>
        <p:spPr>
          <a:xfrm>
            <a:off x="2572712" y="5188536"/>
            <a:ext cx="1084888" cy="864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FF0000"/>
                </a:solidFill>
                <a:latin typeface="Arial" pitchFamily="34" charset="0"/>
                <a:cs typeface="Arial" pitchFamily="34" charset="0"/>
              </a:rPr>
              <a:t>50</a:t>
            </a:r>
            <a:endParaRPr lang="en-US" sz="4600">
              <a:solidFill>
                <a:srgbClr val="FF0000"/>
              </a:solidFill>
              <a:latin typeface="Arial" pitchFamily="34" charset="0"/>
              <a:cs typeface="Arial" pitchFamily="34" charset="0"/>
            </a:endParaRPr>
          </a:p>
        </p:txBody>
      </p:sp>
      <p:sp>
        <p:nvSpPr>
          <p:cNvPr id="23" name="Rectangle 22"/>
          <p:cNvSpPr/>
          <p:nvPr/>
        </p:nvSpPr>
        <p:spPr>
          <a:xfrm>
            <a:off x="13710612" y="4975047"/>
            <a:ext cx="1084888" cy="864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FF0000"/>
                </a:solidFill>
                <a:latin typeface="Arial" pitchFamily="34" charset="0"/>
                <a:cs typeface="Arial" pitchFamily="34" charset="0"/>
              </a:rPr>
              <a:t>5</a:t>
            </a:r>
            <a:endParaRPr lang="en-US" sz="4600">
              <a:solidFill>
                <a:srgbClr val="FF0000"/>
              </a:solidFill>
              <a:latin typeface="Arial" pitchFamily="34" charset="0"/>
              <a:cs typeface="Arial" pitchFamily="34" charset="0"/>
            </a:endParaRPr>
          </a:p>
        </p:txBody>
      </p:sp>
      <p:sp>
        <p:nvSpPr>
          <p:cNvPr id="24" name="Rectangle 23"/>
          <p:cNvSpPr/>
          <p:nvPr/>
        </p:nvSpPr>
        <p:spPr>
          <a:xfrm>
            <a:off x="6902149" y="6919590"/>
            <a:ext cx="1168400" cy="864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rgbClr val="FF0000"/>
                </a:solidFill>
                <a:latin typeface="Arial" pitchFamily="34" charset="0"/>
                <a:cs typeface="Arial" pitchFamily="34" charset="0"/>
              </a:rPr>
              <a:t>236</a:t>
            </a:r>
            <a:endParaRPr lang="en-US" sz="4600">
              <a:solidFill>
                <a:srgbClr val="FF0000"/>
              </a:solidFill>
              <a:latin typeface="Arial" pitchFamily="34" charset="0"/>
              <a:cs typeface="Arial" pitchFamily="34" charset="0"/>
            </a:endParaRPr>
          </a:p>
        </p:txBody>
      </p:sp>
      <p:sp>
        <p:nvSpPr>
          <p:cNvPr id="25" name="Rectangle 24"/>
          <p:cNvSpPr/>
          <p:nvPr/>
        </p:nvSpPr>
        <p:spPr>
          <a:xfrm>
            <a:off x="8962708" y="8293877"/>
            <a:ext cx="867092" cy="864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FF0000"/>
                </a:solidFill>
                <a:latin typeface="Arial" pitchFamily="34" charset="0"/>
                <a:cs typeface="Arial" pitchFamily="34" charset="0"/>
              </a:rPr>
              <a:t>21</a:t>
            </a:r>
            <a:endParaRPr lang="en-US" sz="4600">
              <a:solidFill>
                <a:srgbClr val="FF0000"/>
              </a:solidFill>
              <a:latin typeface="Arial" pitchFamily="34" charset="0"/>
              <a:cs typeface="Arial" pitchFamily="34" charset="0"/>
            </a:endParaRPr>
          </a:p>
        </p:txBody>
      </p:sp>
      <p:sp>
        <p:nvSpPr>
          <p:cNvPr id="26" name="Rounded Rectangle 25"/>
          <p:cNvSpPr/>
          <p:nvPr/>
        </p:nvSpPr>
        <p:spPr>
          <a:xfrm>
            <a:off x="5143500" y="457174"/>
            <a:ext cx="7924800"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THỰC HÀNH – LUYỆN TẬP</a:t>
            </a:r>
            <a:endParaRPr lang="en-US" sz="4000" b="1">
              <a:latin typeface="Arial" pitchFamily="34" charset="0"/>
              <a:cs typeface="Arial" pitchFamily="34" charset="0"/>
            </a:endParaRPr>
          </a:p>
        </p:txBody>
      </p:sp>
    </p:spTree>
    <p:extLst>
      <p:ext uri="{BB962C8B-B14F-4D97-AF65-F5344CB8AC3E}">
        <p14:creationId xmlns:p14="http://schemas.microsoft.com/office/powerpoint/2010/main" val="2420076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solidFill>
            <a:schemeClr val="bg1"/>
          </a:solid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2"/>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303810" cy="5111917"/>
          </a:xfrm>
          <a:prstGeom prst="rect">
            <a:avLst/>
          </a:prstGeom>
        </p:spPr>
      </p:pic>
      <p:pic>
        <p:nvPicPr>
          <p:cNvPr id="13"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397756" y="7468818"/>
            <a:ext cx="1937212" cy="4227882"/>
          </a:xfrm>
          <a:prstGeom prst="rect">
            <a:avLst/>
          </a:prstGeom>
        </p:spPr>
      </p:pic>
      <p:sp>
        <p:nvSpPr>
          <p:cNvPr id="8" name="Rounded Rectangle 7"/>
          <p:cNvSpPr/>
          <p:nvPr/>
        </p:nvSpPr>
        <p:spPr>
          <a:xfrm>
            <a:off x="5143500" y="457174"/>
            <a:ext cx="7924800"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THỰC HÀNH – LUYỆN TẬP</a:t>
            </a:r>
            <a:endParaRPr lang="en-US" sz="4000" b="1">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45236254"/>
              </p:ext>
            </p:extLst>
          </p:nvPr>
        </p:nvGraphicFramePr>
        <p:xfrm>
          <a:off x="1799089" y="3168817"/>
          <a:ext cx="14613622" cy="5105399"/>
        </p:xfrm>
        <a:graphic>
          <a:graphicData uri="http://schemas.openxmlformats.org/drawingml/2006/table">
            <a:tbl>
              <a:tblPr firstRow="1" firstCol="1" bandRow="1">
                <a:tableStyleId>{5C22544A-7EE6-4342-B048-85BDC9FD1C3A}</a:tableStyleId>
              </a:tblPr>
              <a:tblGrid>
                <a:gridCol w="2758325"/>
                <a:gridCol w="1782141"/>
                <a:gridCol w="1600200"/>
                <a:gridCol w="1752600"/>
                <a:gridCol w="1676400"/>
                <a:gridCol w="1600200"/>
                <a:gridCol w="1752600"/>
                <a:gridCol w="1691156"/>
              </a:tblGrid>
              <a:tr h="1752600">
                <a:tc>
                  <a:txBody>
                    <a:bodyPr/>
                    <a:lstStyle/>
                    <a:p>
                      <a:pPr algn="ctr">
                        <a:lnSpc>
                          <a:spcPct val="200000"/>
                        </a:lnSpc>
                        <a:spcBef>
                          <a:spcPts val="100"/>
                        </a:spcBef>
                        <a:spcAft>
                          <a:spcPts val="100"/>
                        </a:spcAft>
                        <a:tabLst>
                          <a:tab pos="5941060" algn="l"/>
                        </a:tabLst>
                      </a:pPr>
                      <a:r>
                        <a:rPr lang="en-US" sz="4400">
                          <a:effectLst/>
                          <a:latin typeface="Arial" pitchFamily="34" charset="0"/>
                          <a:cs typeface="Arial" pitchFamily="34" charset="0"/>
                        </a:rPr>
                        <a:t>Số bị trừ</a:t>
                      </a:r>
                      <a:endParaRPr lang="en-US" sz="4000">
                        <a:effectLst/>
                        <a:latin typeface="Arial" pitchFamily="34" charset="0"/>
                        <a:ea typeface="Times New Roman"/>
                        <a:cs typeface="Arial" pitchFamily="34" charset="0"/>
                      </a:endParaRPr>
                    </a:p>
                  </a:txBody>
                  <a:tcPr marL="68580" marR="68580" marT="0" marB="0"/>
                </a:tc>
                <a:tc>
                  <a:txBody>
                    <a:bodyPr/>
                    <a:lstStyle/>
                    <a:p>
                      <a:pPr algn="ctr">
                        <a:lnSpc>
                          <a:spcPct val="200000"/>
                        </a:lnSpc>
                        <a:spcBef>
                          <a:spcPts val="100"/>
                        </a:spcBef>
                        <a:spcAft>
                          <a:spcPts val="100"/>
                        </a:spcAft>
                        <a:tabLst>
                          <a:tab pos="5941060" algn="l"/>
                        </a:tabLst>
                      </a:pPr>
                      <a:r>
                        <a:rPr lang="en-US" sz="4400" b="0">
                          <a:effectLst/>
                          <a:latin typeface="Arial" pitchFamily="34" charset="0"/>
                          <a:cs typeface="Arial" pitchFamily="34" charset="0"/>
                        </a:rPr>
                        <a:t>33</a:t>
                      </a:r>
                      <a:endParaRPr lang="en-US" sz="4000" b="0">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200000"/>
                        </a:lnSpc>
                        <a:spcBef>
                          <a:spcPts val="100"/>
                        </a:spcBef>
                        <a:spcAft>
                          <a:spcPts val="100"/>
                        </a:spcAft>
                        <a:tabLst>
                          <a:tab pos="5941060" algn="l"/>
                        </a:tabLst>
                      </a:pPr>
                      <a:r>
                        <a:rPr lang="en-US" sz="4400" b="0">
                          <a:effectLst/>
                          <a:latin typeface="Arial" pitchFamily="34" charset="0"/>
                          <a:cs typeface="Arial" pitchFamily="34" charset="0"/>
                        </a:rPr>
                        <a:t>?</a:t>
                      </a:r>
                      <a:endParaRPr lang="en-US" sz="4000" b="0">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200000"/>
                        </a:lnSpc>
                        <a:spcBef>
                          <a:spcPts val="100"/>
                        </a:spcBef>
                        <a:spcAft>
                          <a:spcPts val="100"/>
                        </a:spcAft>
                        <a:tabLst>
                          <a:tab pos="5941060" algn="l"/>
                        </a:tabLst>
                      </a:pPr>
                      <a:r>
                        <a:rPr lang="en-US" sz="4400" b="0">
                          <a:effectLst/>
                          <a:latin typeface="Arial" pitchFamily="34" charset="0"/>
                          <a:cs typeface="Arial" pitchFamily="34" charset="0"/>
                        </a:rPr>
                        <a:t>?</a:t>
                      </a:r>
                      <a:endParaRPr lang="en-US" sz="4000" b="0">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200000"/>
                        </a:lnSpc>
                        <a:spcBef>
                          <a:spcPts val="100"/>
                        </a:spcBef>
                        <a:spcAft>
                          <a:spcPts val="100"/>
                        </a:spcAft>
                        <a:tabLst>
                          <a:tab pos="5941060" algn="l"/>
                        </a:tabLst>
                      </a:pPr>
                      <a:r>
                        <a:rPr lang="en-US" sz="4400" b="0">
                          <a:effectLst/>
                          <a:latin typeface="Arial" pitchFamily="34" charset="0"/>
                          <a:cs typeface="Arial" pitchFamily="34" charset="0"/>
                        </a:rPr>
                        <a:t>?</a:t>
                      </a:r>
                      <a:endParaRPr lang="en-US" sz="4000" b="0">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200000"/>
                        </a:lnSpc>
                        <a:spcBef>
                          <a:spcPts val="100"/>
                        </a:spcBef>
                        <a:spcAft>
                          <a:spcPts val="100"/>
                        </a:spcAft>
                        <a:tabLst>
                          <a:tab pos="5941060" algn="l"/>
                        </a:tabLst>
                      </a:pPr>
                      <a:r>
                        <a:rPr lang="en-US" sz="4400" b="0">
                          <a:effectLst/>
                          <a:latin typeface="Arial" pitchFamily="34" charset="0"/>
                          <a:cs typeface="Arial" pitchFamily="34" charset="0"/>
                        </a:rPr>
                        <a:t>82</a:t>
                      </a:r>
                      <a:endParaRPr lang="en-US" sz="4000" b="0">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200000"/>
                        </a:lnSpc>
                        <a:spcBef>
                          <a:spcPts val="100"/>
                        </a:spcBef>
                        <a:spcAft>
                          <a:spcPts val="100"/>
                        </a:spcAft>
                        <a:tabLst>
                          <a:tab pos="5941060" algn="l"/>
                        </a:tabLst>
                      </a:pPr>
                      <a:r>
                        <a:rPr lang="en-US" sz="4400" b="0">
                          <a:effectLst/>
                          <a:latin typeface="Arial" pitchFamily="34" charset="0"/>
                          <a:cs typeface="Arial" pitchFamily="34" charset="0"/>
                        </a:rPr>
                        <a:t>164</a:t>
                      </a:r>
                      <a:endParaRPr lang="en-US" sz="4000" b="0">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200000"/>
                        </a:lnSpc>
                        <a:spcBef>
                          <a:spcPts val="100"/>
                        </a:spcBef>
                        <a:spcAft>
                          <a:spcPts val="100"/>
                        </a:spcAft>
                        <a:tabLst>
                          <a:tab pos="5941060" algn="l"/>
                        </a:tabLst>
                      </a:pPr>
                      <a:r>
                        <a:rPr lang="en-US" sz="4400" b="0">
                          <a:effectLst/>
                          <a:latin typeface="Arial" pitchFamily="34" charset="0"/>
                          <a:cs typeface="Arial" pitchFamily="34" charset="0"/>
                        </a:rPr>
                        <a:t>2340</a:t>
                      </a:r>
                      <a:endParaRPr lang="en-US" sz="4000" b="0">
                        <a:effectLst/>
                        <a:latin typeface="Arial" pitchFamily="34" charset="0"/>
                        <a:ea typeface="Times New Roman"/>
                        <a:cs typeface="Arial" pitchFamily="34" charset="0"/>
                      </a:endParaRPr>
                    </a:p>
                  </a:txBody>
                  <a:tcPr marL="68580" marR="68580" marT="0" marB="0">
                    <a:solidFill>
                      <a:schemeClr val="accent3">
                        <a:lumMod val="75000"/>
                      </a:schemeClr>
                    </a:solidFill>
                  </a:tcPr>
                </a:tc>
              </a:tr>
              <a:tr h="1647269">
                <a:tc>
                  <a:txBody>
                    <a:bodyPr/>
                    <a:lstStyle/>
                    <a:p>
                      <a:pPr algn="ctr">
                        <a:lnSpc>
                          <a:spcPct val="200000"/>
                        </a:lnSpc>
                        <a:spcBef>
                          <a:spcPts val="100"/>
                        </a:spcBef>
                        <a:spcAft>
                          <a:spcPts val="100"/>
                        </a:spcAft>
                        <a:tabLst>
                          <a:tab pos="5941060" algn="l"/>
                        </a:tabLst>
                      </a:pPr>
                      <a:r>
                        <a:rPr lang="en-US" sz="4400">
                          <a:effectLst/>
                          <a:latin typeface="Arial" pitchFamily="34" charset="0"/>
                          <a:cs typeface="Arial" pitchFamily="34" charset="0"/>
                        </a:rPr>
                        <a:t>Số trừ</a:t>
                      </a:r>
                      <a:endParaRPr lang="en-US" sz="4000">
                        <a:effectLst/>
                        <a:latin typeface="Arial" pitchFamily="34" charset="0"/>
                        <a:ea typeface="Times New Roman"/>
                        <a:cs typeface="Arial" pitchFamily="34" charset="0"/>
                      </a:endParaRPr>
                    </a:p>
                  </a:txBody>
                  <a:tcPr marL="68580" marR="68580" marT="0" marB="0"/>
                </a:tc>
                <a:tc>
                  <a:txBody>
                    <a:bodyPr/>
                    <a:lstStyle/>
                    <a:p>
                      <a:pPr algn="ctr">
                        <a:lnSpc>
                          <a:spcPct val="200000"/>
                        </a:lnSpc>
                        <a:spcBef>
                          <a:spcPts val="100"/>
                        </a:spcBef>
                        <a:spcAft>
                          <a:spcPts val="100"/>
                        </a:spcAft>
                        <a:tabLst>
                          <a:tab pos="5941060" algn="l"/>
                        </a:tabLst>
                      </a:pPr>
                      <a:r>
                        <a:rPr lang="en-US" sz="4400">
                          <a:solidFill>
                            <a:schemeClr val="bg1"/>
                          </a:solidFill>
                          <a:effectLst/>
                          <a:latin typeface="Arial" pitchFamily="34" charset="0"/>
                          <a:cs typeface="Arial" pitchFamily="34" charset="0"/>
                        </a:rPr>
                        <a:t>7</a:t>
                      </a:r>
                      <a:endParaRPr lang="en-US" sz="4000">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200000"/>
                        </a:lnSpc>
                        <a:spcBef>
                          <a:spcPts val="100"/>
                        </a:spcBef>
                        <a:spcAft>
                          <a:spcPts val="100"/>
                        </a:spcAft>
                        <a:tabLst>
                          <a:tab pos="5941060" algn="l"/>
                        </a:tabLst>
                      </a:pPr>
                      <a:r>
                        <a:rPr lang="en-US" sz="4400">
                          <a:solidFill>
                            <a:schemeClr val="bg1"/>
                          </a:solidFill>
                          <a:effectLst/>
                          <a:latin typeface="Arial" pitchFamily="34" charset="0"/>
                          <a:cs typeface="Arial" pitchFamily="34" charset="0"/>
                        </a:rPr>
                        <a:t>8</a:t>
                      </a:r>
                      <a:endParaRPr lang="en-US" sz="4000">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200000"/>
                        </a:lnSpc>
                        <a:spcBef>
                          <a:spcPts val="100"/>
                        </a:spcBef>
                        <a:spcAft>
                          <a:spcPts val="100"/>
                        </a:spcAft>
                        <a:tabLst>
                          <a:tab pos="5941060" algn="l"/>
                        </a:tabLst>
                      </a:pPr>
                      <a:r>
                        <a:rPr lang="en-US" sz="4400">
                          <a:solidFill>
                            <a:schemeClr val="bg1"/>
                          </a:solidFill>
                          <a:effectLst/>
                          <a:latin typeface="Arial" pitchFamily="34" charset="0"/>
                          <a:cs typeface="Arial" pitchFamily="34" charset="0"/>
                        </a:rPr>
                        <a:t>27</a:t>
                      </a:r>
                      <a:endParaRPr lang="en-US" sz="4000">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200000"/>
                        </a:lnSpc>
                        <a:spcBef>
                          <a:spcPts val="100"/>
                        </a:spcBef>
                        <a:spcAft>
                          <a:spcPts val="100"/>
                        </a:spcAft>
                        <a:tabLst>
                          <a:tab pos="5941060" algn="l"/>
                        </a:tabLst>
                      </a:pPr>
                      <a:r>
                        <a:rPr lang="en-US" sz="4400">
                          <a:solidFill>
                            <a:schemeClr val="bg1"/>
                          </a:solidFill>
                          <a:effectLst/>
                          <a:latin typeface="Arial" pitchFamily="34" charset="0"/>
                          <a:cs typeface="Arial" pitchFamily="34" charset="0"/>
                        </a:rPr>
                        <a:t>32</a:t>
                      </a:r>
                      <a:endParaRPr lang="en-US" sz="4000">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200000"/>
                        </a:lnSpc>
                        <a:spcBef>
                          <a:spcPts val="100"/>
                        </a:spcBef>
                        <a:spcAft>
                          <a:spcPts val="100"/>
                        </a:spcAft>
                        <a:tabLst>
                          <a:tab pos="5941060" algn="l"/>
                        </a:tabLst>
                      </a:pPr>
                      <a:r>
                        <a:rPr lang="en-US" sz="4400">
                          <a:solidFill>
                            <a:schemeClr val="bg1"/>
                          </a:solidFill>
                          <a:effectLst/>
                          <a:latin typeface="Arial" pitchFamily="34" charset="0"/>
                          <a:cs typeface="Arial" pitchFamily="34" charset="0"/>
                        </a:rPr>
                        <a:t>?</a:t>
                      </a:r>
                      <a:endParaRPr lang="en-US" sz="4000">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200000"/>
                        </a:lnSpc>
                        <a:spcBef>
                          <a:spcPts val="100"/>
                        </a:spcBef>
                        <a:spcAft>
                          <a:spcPts val="100"/>
                        </a:spcAft>
                        <a:tabLst>
                          <a:tab pos="5941060" algn="l"/>
                        </a:tabLst>
                      </a:pPr>
                      <a:r>
                        <a:rPr lang="en-US" sz="4400">
                          <a:solidFill>
                            <a:schemeClr val="bg1"/>
                          </a:solidFill>
                          <a:effectLst/>
                          <a:latin typeface="Arial" pitchFamily="34" charset="0"/>
                          <a:cs typeface="Arial" pitchFamily="34" charset="0"/>
                        </a:rPr>
                        <a:t>?</a:t>
                      </a:r>
                      <a:endParaRPr lang="en-US" sz="4000">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200000"/>
                        </a:lnSpc>
                        <a:spcBef>
                          <a:spcPts val="100"/>
                        </a:spcBef>
                        <a:spcAft>
                          <a:spcPts val="100"/>
                        </a:spcAft>
                        <a:tabLst>
                          <a:tab pos="5941060" algn="l"/>
                        </a:tabLst>
                      </a:pPr>
                      <a:r>
                        <a:rPr lang="en-US" sz="4400">
                          <a:solidFill>
                            <a:schemeClr val="bg1"/>
                          </a:solidFill>
                          <a:effectLst/>
                          <a:latin typeface="Arial" pitchFamily="34" charset="0"/>
                          <a:cs typeface="Arial" pitchFamily="34" charset="0"/>
                        </a:rPr>
                        <a:t>?</a:t>
                      </a:r>
                      <a:endParaRPr lang="en-US" sz="4000">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r>
              <a:tr h="1705530">
                <a:tc>
                  <a:txBody>
                    <a:bodyPr/>
                    <a:lstStyle/>
                    <a:p>
                      <a:pPr algn="ctr">
                        <a:lnSpc>
                          <a:spcPct val="200000"/>
                        </a:lnSpc>
                        <a:spcBef>
                          <a:spcPts val="100"/>
                        </a:spcBef>
                        <a:spcAft>
                          <a:spcPts val="100"/>
                        </a:spcAft>
                        <a:tabLst>
                          <a:tab pos="5941060" algn="l"/>
                        </a:tabLst>
                      </a:pPr>
                      <a:r>
                        <a:rPr lang="en-US" sz="4400">
                          <a:effectLst/>
                          <a:latin typeface="Arial" pitchFamily="34" charset="0"/>
                          <a:cs typeface="Arial" pitchFamily="34" charset="0"/>
                        </a:rPr>
                        <a:t>Hiệu</a:t>
                      </a:r>
                      <a:endParaRPr lang="en-US" sz="4000">
                        <a:effectLst/>
                        <a:latin typeface="Arial" pitchFamily="34" charset="0"/>
                        <a:ea typeface="Times New Roman"/>
                        <a:cs typeface="Arial" pitchFamily="34" charset="0"/>
                      </a:endParaRPr>
                    </a:p>
                  </a:txBody>
                  <a:tcPr marL="68580" marR="68580" marT="0" marB="0"/>
                </a:tc>
                <a:tc>
                  <a:txBody>
                    <a:bodyPr/>
                    <a:lstStyle/>
                    <a:p>
                      <a:pPr algn="ctr">
                        <a:lnSpc>
                          <a:spcPct val="200000"/>
                        </a:lnSpc>
                        <a:spcBef>
                          <a:spcPts val="100"/>
                        </a:spcBef>
                        <a:spcAft>
                          <a:spcPts val="100"/>
                        </a:spcAft>
                        <a:tabLst>
                          <a:tab pos="5941060" algn="l"/>
                        </a:tabLst>
                      </a:pPr>
                      <a:r>
                        <a:rPr lang="en-US" sz="4400">
                          <a:solidFill>
                            <a:schemeClr val="bg1"/>
                          </a:solidFill>
                          <a:effectLst/>
                          <a:latin typeface="Arial" pitchFamily="34" charset="0"/>
                          <a:cs typeface="Arial" pitchFamily="34" charset="0"/>
                        </a:rPr>
                        <a:t>?</a:t>
                      </a:r>
                      <a:endParaRPr lang="en-US" sz="4000">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200000"/>
                        </a:lnSpc>
                        <a:spcBef>
                          <a:spcPts val="100"/>
                        </a:spcBef>
                        <a:spcAft>
                          <a:spcPts val="100"/>
                        </a:spcAft>
                        <a:tabLst>
                          <a:tab pos="5941060" algn="l"/>
                        </a:tabLst>
                      </a:pPr>
                      <a:r>
                        <a:rPr lang="en-US" sz="4400">
                          <a:solidFill>
                            <a:schemeClr val="bg1"/>
                          </a:solidFill>
                          <a:effectLst/>
                          <a:latin typeface="Arial" pitchFamily="34" charset="0"/>
                          <a:cs typeface="Arial" pitchFamily="34" charset="0"/>
                        </a:rPr>
                        <a:t>43</a:t>
                      </a:r>
                      <a:endParaRPr lang="en-US" sz="4000">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200000"/>
                        </a:lnSpc>
                        <a:spcBef>
                          <a:spcPts val="100"/>
                        </a:spcBef>
                        <a:spcAft>
                          <a:spcPts val="100"/>
                        </a:spcAft>
                        <a:tabLst>
                          <a:tab pos="5941060" algn="l"/>
                        </a:tabLst>
                      </a:pPr>
                      <a:r>
                        <a:rPr lang="en-US" sz="4400">
                          <a:solidFill>
                            <a:schemeClr val="bg1"/>
                          </a:solidFill>
                          <a:effectLst/>
                          <a:latin typeface="Arial" pitchFamily="34" charset="0"/>
                          <a:cs typeface="Arial" pitchFamily="34" charset="0"/>
                        </a:rPr>
                        <a:t>9</a:t>
                      </a:r>
                      <a:endParaRPr lang="en-US" sz="4000">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200000"/>
                        </a:lnSpc>
                        <a:spcBef>
                          <a:spcPts val="100"/>
                        </a:spcBef>
                        <a:spcAft>
                          <a:spcPts val="100"/>
                        </a:spcAft>
                        <a:tabLst>
                          <a:tab pos="5941060" algn="l"/>
                        </a:tabLst>
                      </a:pPr>
                      <a:r>
                        <a:rPr lang="en-US" sz="4400">
                          <a:solidFill>
                            <a:schemeClr val="bg1"/>
                          </a:solidFill>
                          <a:effectLst/>
                          <a:latin typeface="Arial" pitchFamily="34" charset="0"/>
                          <a:cs typeface="Arial" pitchFamily="34" charset="0"/>
                        </a:rPr>
                        <a:t>22</a:t>
                      </a:r>
                      <a:endParaRPr lang="en-US" sz="4000">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200000"/>
                        </a:lnSpc>
                        <a:spcBef>
                          <a:spcPts val="100"/>
                        </a:spcBef>
                        <a:spcAft>
                          <a:spcPts val="100"/>
                        </a:spcAft>
                        <a:tabLst>
                          <a:tab pos="5941060" algn="l"/>
                        </a:tabLst>
                      </a:pPr>
                      <a:r>
                        <a:rPr lang="en-US" sz="4400">
                          <a:solidFill>
                            <a:schemeClr val="bg1"/>
                          </a:solidFill>
                          <a:effectLst/>
                          <a:latin typeface="Arial" pitchFamily="34" charset="0"/>
                          <a:cs typeface="Arial" pitchFamily="34" charset="0"/>
                        </a:rPr>
                        <a:t>32</a:t>
                      </a:r>
                      <a:endParaRPr lang="en-US" sz="4000">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200000"/>
                        </a:lnSpc>
                        <a:spcBef>
                          <a:spcPts val="100"/>
                        </a:spcBef>
                        <a:spcAft>
                          <a:spcPts val="100"/>
                        </a:spcAft>
                        <a:tabLst>
                          <a:tab pos="5941060" algn="l"/>
                        </a:tabLst>
                      </a:pPr>
                      <a:r>
                        <a:rPr lang="en-US" sz="4400">
                          <a:solidFill>
                            <a:schemeClr val="bg1"/>
                          </a:solidFill>
                          <a:effectLst/>
                          <a:latin typeface="Arial" pitchFamily="34" charset="0"/>
                          <a:cs typeface="Arial" pitchFamily="34" charset="0"/>
                        </a:rPr>
                        <a:t>100</a:t>
                      </a:r>
                      <a:endParaRPr lang="en-US" sz="4000">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200000"/>
                        </a:lnSpc>
                        <a:spcBef>
                          <a:spcPts val="100"/>
                        </a:spcBef>
                        <a:spcAft>
                          <a:spcPts val="100"/>
                        </a:spcAft>
                        <a:tabLst>
                          <a:tab pos="5941060" algn="l"/>
                        </a:tabLst>
                      </a:pPr>
                      <a:r>
                        <a:rPr lang="en-US" sz="4400">
                          <a:solidFill>
                            <a:schemeClr val="bg1"/>
                          </a:solidFill>
                          <a:effectLst/>
                          <a:latin typeface="Arial" pitchFamily="34" charset="0"/>
                          <a:cs typeface="Arial" pitchFamily="34" charset="0"/>
                        </a:rPr>
                        <a:t>2300</a:t>
                      </a:r>
                      <a:endParaRPr lang="en-US" sz="4000">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r>
            </a:tbl>
          </a:graphicData>
        </a:graphic>
      </p:graphicFrame>
      <p:sp>
        <p:nvSpPr>
          <p:cNvPr id="4" name="Rectangle 1"/>
          <p:cNvSpPr>
            <a:spLocks noChangeArrowheads="1"/>
          </p:cNvSpPr>
          <p:nvPr/>
        </p:nvSpPr>
        <p:spPr bwMode="auto">
          <a:xfrm>
            <a:off x="1676400" y="1864954"/>
            <a:ext cx="31021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940425" algn="l"/>
              </a:tabLst>
            </a:pPr>
            <a:r>
              <a:rPr kumimoji="0" lang="en-US" altLang="zh-CN" sz="4400" b="1" i="0" u="none" strike="noStrike" cap="none" normalizeH="0" baseline="0" smtClean="0">
                <a:ln>
                  <a:noFill/>
                </a:ln>
                <a:solidFill>
                  <a:srgbClr val="000000"/>
                </a:solidFill>
                <a:effectLst/>
                <a:latin typeface="Arial" pitchFamily="34" charset="0"/>
                <a:ea typeface="Times New Roman" pitchFamily="18" charset="0"/>
                <a:cs typeface="Times New Roman" pitchFamily="18" charset="0"/>
              </a:rPr>
              <a:t>Bài 4</a:t>
            </a:r>
            <a:r>
              <a:rPr kumimoji="0" lang="en-US" altLang="zh-CN" sz="4400" b="1" i="0" u="none" strike="noStrike" cap="none" normalizeH="0" baseline="0" smtClean="0">
                <a:ln>
                  <a:noFill/>
                </a:ln>
                <a:solidFill>
                  <a:srgbClr val="000000"/>
                </a:solidFill>
                <a:effectLst/>
                <a:latin typeface="Arial" pitchFamily="34" charset="0"/>
                <a:ea typeface="Times New Roman" pitchFamily="18" charset="0"/>
                <a:cs typeface="Times New Roman" pitchFamily="18" charset="0"/>
              </a:rPr>
              <a:t>:</a:t>
            </a:r>
            <a:r>
              <a:rPr kumimoji="0" lang="en-US" altLang="zh-CN" sz="4400" b="0" i="0" u="none" strike="noStrike" cap="none" normalizeH="0" baseline="0" smtClean="0">
                <a:ln>
                  <a:noFill/>
                </a:ln>
                <a:solidFill>
                  <a:srgbClr val="000000"/>
                </a:solidFill>
                <a:effectLst/>
                <a:latin typeface="Arial" pitchFamily="34" charset="0"/>
                <a:ea typeface="Times New Roman" pitchFamily="18" charset="0"/>
                <a:cs typeface="Times New Roman" pitchFamily="18" charset="0"/>
              </a:rPr>
              <a:t> </a:t>
            </a:r>
            <a:r>
              <a:rPr kumimoji="0" lang="en-US" altLang="zh-CN" sz="4400" b="1" i="0" u="none" strike="noStrike" cap="none" normalizeH="0" baseline="0" smtClean="0">
                <a:ln>
                  <a:noFill/>
                </a:ln>
                <a:solidFill>
                  <a:srgbClr val="000000"/>
                </a:solidFill>
                <a:effectLst/>
                <a:latin typeface="Arial" pitchFamily="34" charset="0"/>
                <a:ea typeface="Times New Roman" pitchFamily="18" charset="0"/>
                <a:cs typeface="Times New Roman" pitchFamily="18" charset="0"/>
              </a:rPr>
              <a:t>Số? </a:t>
            </a:r>
            <a:endParaRPr kumimoji="0" lang="en-US" altLang="zh-CN" sz="54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6705600" y="3619500"/>
            <a:ext cx="884797" cy="76944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FF00"/>
                </a:solidFill>
                <a:latin typeface="Arial" pitchFamily="34" charset="0"/>
                <a:cs typeface="Arial" pitchFamily="34" charset="0"/>
              </a:rPr>
              <a:t>51</a:t>
            </a:r>
            <a:endParaRPr lang="en-US" sz="4000" b="1">
              <a:solidFill>
                <a:srgbClr val="FFFF00"/>
              </a:solidFill>
              <a:latin typeface="Arial" pitchFamily="34" charset="0"/>
              <a:cs typeface="Arial" pitchFamily="34" charset="0"/>
            </a:endParaRPr>
          </a:p>
        </p:txBody>
      </p:sp>
      <p:sp>
        <p:nvSpPr>
          <p:cNvPr id="14" name="Rectangle 13"/>
          <p:cNvSpPr/>
          <p:nvPr/>
        </p:nvSpPr>
        <p:spPr>
          <a:xfrm>
            <a:off x="5143500" y="7084097"/>
            <a:ext cx="884797" cy="76944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FF00"/>
                </a:solidFill>
                <a:latin typeface="Arial" pitchFamily="34" charset="0"/>
                <a:cs typeface="Arial" pitchFamily="34" charset="0"/>
              </a:rPr>
              <a:t>26</a:t>
            </a:r>
            <a:endParaRPr lang="en-US" sz="4000" b="1">
              <a:solidFill>
                <a:srgbClr val="FFFF00"/>
              </a:solidFill>
              <a:latin typeface="Arial" pitchFamily="34" charset="0"/>
              <a:cs typeface="Arial" pitchFamily="34" charset="0"/>
            </a:endParaRPr>
          </a:p>
        </p:txBody>
      </p:sp>
      <p:sp>
        <p:nvSpPr>
          <p:cNvPr id="15" name="Rectangle 14"/>
          <p:cNvSpPr/>
          <p:nvPr/>
        </p:nvSpPr>
        <p:spPr>
          <a:xfrm>
            <a:off x="8318500" y="3619500"/>
            <a:ext cx="884797" cy="76944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FF00"/>
                </a:solidFill>
                <a:latin typeface="Arial" pitchFamily="34" charset="0"/>
                <a:cs typeface="Arial" pitchFamily="34" charset="0"/>
              </a:rPr>
              <a:t>36</a:t>
            </a:r>
            <a:endParaRPr lang="en-US" sz="4000" b="1">
              <a:solidFill>
                <a:srgbClr val="FFFF00"/>
              </a:solidFill>
              <a:latin typeface="Arial" pitchFamily="34" charset="0"/>
              <a:cs typeface="Arial" pitchFamily="34" charset="0"/>
            </a:endParaRPr>
          </a:p>
        </p:txBody>
      </p:sp>
      <p:sp>
        <p:nvSpPr>
          <p:cNvPr id="16" name="Rectangle 15"/>
          <p:cNvSpPr/>
          <p:nvPr/>
        </p:nvSpPr>
        <p:spPr>
          <a:xfrm>
            <a:off x="10130396" y="3606800"/>
            <a:ext cx="884797" cy="76944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FF00"/>
                </a:solidFill>
                <a:latin typeface="Arial" pitchFamily="34" charset="0"/>
                <a:cs typeface="Arial" pitchFamily="34" charset="0"/>
              </a:rPr>
              <a:t>54</a:t>
            </a:r>
            <a:endParaRPr lang="en-US" sz="4000" b="1">
              <a:solidFill>
                <a:srgbClr val="FFFF00"/>
              </a:solidFill>
              <a:latin typeface="Arial" pitchFamily="34" charset="0"/>
              <a:cs typeface="Arial" pitchFamily="34" charset="0"/>
            </a:endParaRPr>
          </a:p>
        </p:txBody>
      </p:sp>
      <p:sp>
        <p:nvSpPr>
          <p:cNvPr id="17" name="Rectangle 16"/>
          <p:cNvSpPr/>
          <p:nvPr/>
        </p:nvSpPr>
        <p:spPr>
          <a:xfrm>
            <a:off x="11836397" y="5239836"/>
            <a:ext cx="884797" cy="76944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FF00"/>
                </a:solidFill>
                <a:latin typeface="Arial" pitchFamily="34" charset="0"/>
                <a:cs typeface="Arial" pitchFamily="34" charset="0"/>
              </a:rPr>
              <a:t>50</a:t>
            </a:r>
            <a:endParaRPr lang="en-US" sz="4000" b="1">
              <a:solidFill>
                <a:srgbClr val="FFFF00"/>
              </a:solidFill>
              <a:latin typeface="Arial" pitchFamily="34" charset="0"/>
              <a:cs typeface="Arial" pitchFamily="34" charset="0"/>
            </a:endParaRPr>
          </a:p>
        </p:txBody>
      </p:sp>
      <p:sp>
        <p:nvSpPr>
          <p:cNvPr id="18" name="Rectangle 17"/>
          <p:cNvSpPr/>
          <p:nvPr/>
        </p:nvSpPr>
        <p:spPr>
          <a:xfrm>
            <a:off x="13436600" y="5265236"/>
            <a:ext cx="884797" cy="76944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FF00"/>
                </a:solidFill>
                <a:latin typeface="Arial" pitchFamily="34" charset="0"/>
                <a:cs typeface="Arial" pitchFamily="34" charset="0"/>
              </a:rPr>
              <a:t>64</a:t>
            </a:r>
            <a:endParaRPr lang="en-US" sz="4000" b="1">
              <a:solidFill>
                <a:srgbClr val="FFFF00"/>
              </a:solidFill>
              <a:latin typeface="Arial" pitchFamily="34" charset="0"/>
              <a:cs typeface="Arial" pitchFamily="34" charset="0"/>
            </a:endParaRPr>
          </a:p>
        </p:txBody>
      </p:sp>
      <p:sp>
        <p:nvSpPr>
          <p:cNvPr id="19" name="Rectangle 18"/>
          <p:cNvSpPr/>
          <p:nvPr/>
        </p:nvSpPr>
        <p:spPr>
          <a:xfrm>
            <a:off x="15087600" y="5265236"/>
            <a:ext cx="884797" cy="76944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FF00"/>
                </a:solidFill>
                <a:latin typeface="Arial" pitchFamily="34" charset="0"/>
                <a:cs typeface="Arial" pitchFamily="34" charset="0"/>
              </a:rPr>
              <a:t>40</a:t>
            </a:r>
            <a:endParaRPr lang="en-US" sz="4000" b="1">
              <a:solidFill>
                <a:srgbClr val="FFFF00"/>
              </a:solidFill>
              <a:latin typeface="Arial" pitchFamily="34" charset="0"/>
              <a:cs typeface="Arial" pitchFamily="34" charset="0"/>
            </a:endParaRPr>
          </a:p>
        </p:txBody>
      </p:sp>
      <p:pic>
        <p:nvPicPr>
          <p:cNvPr id="20" name="Picture 1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83194" y="8848515"/>
            <a:ext cx="4383546" cy="1468488"/>
          </a:xfrm>
          <a:prstGeom prst="rect">
            <a:avLst/>
          </a:prstGeom>
        </p:spPr>
      </p:pic>
      <p:pic>
        <p:nvPicPr>
          <p:cNvPr id="21" name="Picture 15"/>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13068300" y="1052232"/>
            <a:ext cx="3230276" cy="1433435"/>
          </a:xfrm>
          <a:prstGeom prst="rect">
            <a:avLst/>
          </a:prstGeom>
        </p:spPr>
      </p:pic>
      <p:pic>
        <p:nvPicPr>
          <p:cNvPr id="22" name="Picture 18"/>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a:fillRect/>
          </a:stretch>
        </p:blipFill>
        <p:spPr>
          <a:xfrm>
            <a:off x="815059" y="8441963"/>
            <a:ext cx="1459908" cy="1423410"/>
          </a:xfrm>
          <a:prstGeom prst="rect">
            <a:avLst/>
          </a:prstGeom>
        </p:spPr>
      </p:pic>
      <p:pic>
        <p:nvPicPr>
          <p:cNvPr id="23" name="Picture 18"/>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a:fillRect/>
          </a:stretch>
        </p:blipFill>
        <p:spPr>
          <a:xfrm>
            <a:off x="2427367" y="8665895"/>
            <a:ext cx="1230233" cy="1199477"/>
          </a:xfrm>
          <a:prstGeom prst="rect">
            <a:avLst/>
          </a:prstGeom>
        </p:spPr>
      </p:pic>
      <p:pic>
        <p:nvPicPr>
          <p:cNvPr id="24" name="Picture 15"/>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14357259" y="1422957"/>
            <a:ext cx="3230276" cy="1433435"/>
          </a:xfrm>
          <a:prstGeom prst="rect">
            <a:avLst/>
          </a:prstGeom>
        </p:spPr>
      </p:pic>
    </p:spTree>
    <p:extLst>
      <p:ext uri="{BB962C8B-B14F-4D97-AF65-F5344CB8AC3E}">
        <p14:creationId xmlns:p14="http://schemas.microsoft.com/office/powerpoint/2010/main" val="2420076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2"/>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609946" cy="4757467"/>
          </a:xfrm>
          <a:prstGeom prst="rect">
            <a:avLst/>
          </a:prstGeom>
        </p:spPr>
      </p:pic>
      <p:pic>
        <p:nvPicPr>
          <p:cNvPr id="12"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6172200"/>
            <a:ext cx="2581102" cy="4114800"/>
          </a:xfrm>
          <a:prstGeom prst="rect">
            <a:avLst/>
          </a:prstGeom>
        </p:spPr>
      </p:pic>
      <p:pic>
        <p:nvPicPr>
          <p:cNvPr id="13"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268700" y="6172200"/>
            <a:ext cx="2133600" cy="4986716"/>
          </a:xfrm>
          <a:prstGeom prst="rect">
            <a:avLst/>
          </a:prstGeom>
        </p:spPr>
      </p:pic>
      <p:pic>
        <p:nvPicPr>
          <p:cNvPr id="16"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4859001" y="-84871"/>
            <a:ext cx="3428999" cy="2408971"/>
          </a:xfrm>
          <a:prstGeom prst="rect">
            <a:avLst/>
          </a:prstGeom>
        </p:spPr>
      </p:pic>
      <p:sp>
        <p:nvSpPr>
          <p:cNvPr id="5" name="Rectangle 4"/>
          <p:cNvSpPr/>
          <p:nvPr/>
        </p:nvSpPr>
        <p:spPr>
          <a:xfrm>
            <a:off x="876300" y="2106988"/>
            <a:ext cx="16459200" cy="2123658"/>
          </a:xfrm>
          <a:prstGeom prst="rect">
            <a:avLst/>
          </a:prstGeom>
        </p:spPr>
        <p:txBody>
          <a:bodyPr wrap="square">
            <a:spAutoFit/>
          </a:bodyPr>
          <a:lstStyle/>
          <a:p>
            <a:pPr algn="just">
              <a:lnSpc>
                <a:spcPct val="150000"/>
              </a:lnSpc>
            </a:pPr>
            <a:r>
              <a:rPr lang="en-US" sz="4400" b="1" smtClean="0">
                <a:latin typeface="Arial" pitchFamily="34" charset="0"/>
                <a:cs typeface="Arial" pitchFamily="34" charset="0"/>
              </a:rPr>
              <a:t>Bài 5</a:t>
            </a:r>
            <a:r>
              <a:rPr lang="en-US" sz="4400" smtClean="0">
                <a:latin typeface="Arial" pitchFamily="34" charset="0"/>
                <a:cs typeface="Arial" pitchFamily="34" charset="0"/>
              </a:rPr>
              <a:t>. a</a:t>
            </a:r>
            <a:r>
              <a:rPr lang="en-US" sz="4400">
                <a:latin typeface="Arial" pitchFamily="34" charset="0"/>
                <a:cs typeface="Arial" pitchFamily="34" charset="0"/>
              </a:rPr>
              <a:t>) Lúc đầu trong ổ có 10 quả trứng. Một số quả trứng đã nở, còn lại 6 quả trứng chưa nở. Hỏi có mấy quả trứng đã nở? </a:t>
            </a:r>
          </a:p>
        </p:txBody>
      </p:sp>
      <p:sp>
        <p:nvSpPr>
          <p:cNvPr id="6" name="Plaque 5"/>
          <p:cNvSpPr/>
          <p:nvPr/>
        </p:nvSpPr>
        <p:spPr>
          <a:xfrm>
            <a:off x="892002" y="4457700"/>
            <a:ext cx="2857500" cy="8382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latin typeface="Arial" pitchFamily="34" charset="0"/>
                <a:cs typeface="Arial" pitchFamily="34" charset="0"/>
              </a:rPr>
              <a:t>Bài giải:</a:t>
            </a:r>
            <a:endParaRPr lang="en-US" sz="4400" b="1">
              <a:latin typeface="Arial" pitchFamily="34" charset="0"/>
              <a:cs typeface="Arial" pitchFamily="34" charset="0"/>
            </a:endParaRPr>
          </a:p>
        </p:txBody>
      </p:sp>
      <p:sp>
        <p:nvSpPr>
          <p:cNvPr id="14" name="Rounded Rectangle 13"/>
          <p:cNvSpPr/>
          <p:nvPr/>
        </p:nvSpPr>
        <p:spPr>
          <a:xfrm>
            <a:off x="3987800" y="4445000"/>
            <a:ext cx="8051800" cy="422055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572000" y="4876800"/>
            <a:ext cx="9144000" cy="3139321"/>
          </a:xfrm>
          <a:prstGeom prst="rect">
            <a:avLst/>
          </a:prstGeom>
        </p:spPr>
        <p:txBody>
          <a:bodyPr>
            <a:spAutoFit/>
          </a:bodyPr>
          <a:lstStyle/>
          <a:p>
            <a:pPr>
              <a:lnSpc>
                <a:spcPct val="150000"/>
              </a:lnSpc>
            </a:pPr>
            <a:r>
              <a:rPr lang="en-US" sz="4400">
                <a:solidFill>
                  <a:schemeClr val="bg1"/>
                </a:solidFill>
                <a:latin typeface="Arial" pitchFamily="34" charset="0"/>
                <a:cs typeface="Arial" pitchFamily="34" charset="0"/>
              </a:rPr>
              <a:t>a) Số quả trứng đã nở là:</a:t>
            </a:r>
          </a:p>
          <a:p>
            <a:pPr>
              <a:lnSpc>
                <a:spcPct val="150000"/>
              </a:lnSpc>
            </a:pPr>
            <a:r>
              <a:rPr lang="en-US" sz="4400" smtClean="0">
                <a:solidFill>
                  <a:schemeClr val="bg1"/>
                </a:solidFill>
                <a:latin typeface="Arial" pitchFamily="34" charset="0"/>
                <a:cs typeface="Arial" pitchFamily="34" charset="0"/>
              </a:rPr>
              <a:t>    10 </a:t>
            </a:r>
            <a:r>
              <a:rPr lang="en-US" sz="4400">
                <a:solidFill>
                  <a:schemeClr val="bg1"/>
                </a:solidFill>
                <a:latin typeface="Arial" pitchFamily="34" charset="0"/>
                <a:cs typeface="Arial" pitchFamily="34" charset="0"/>
              </a:rPr>
              <a:t>– 6 = 4 (quả trứng)</a:t>
            </a:r>
          </a:p>
          <a:p>
            <a:pPr>
              <a:lnSpc>
                <a:spcPct val="150000"/>
              </a:lnSpc>
            </a:pPr>
            <a:r>
              <a:rPr lang="en-US" sz="4400" smtClean="0">
                <a:solidFill>
                  <a:schemeClr val="bg1"/>
                </a:solidFill>
                <a:latin typeface="Arial" pitchFamily="34" charset="0"/>
                <a:cs typeface="Arial" pitchFamily="34" charset="0"/>
              </a:rPr>
              <a:t>     Đáp </a:t>
            </a:r>
            <a:r>
              <a:rPr lang="en-US" sz="4400">
                <a:solidFill>
                  <a:schemeClr val="bg1"/>
                </a:solidFill>
                <a:latin typeface="Arial" pitchFamily="34" charset="0"/>
                <a:cs typeface="Arial" pitchFamily="34" charset="0"/>
              </a:rPr>
              <a:t>số: 4 quả trứng.</a:t>
            </a:r>
          </a:p>
        </p:txBody>
      </p:sp>
      <p:pic>
        <p:nvPicPr>
          <p:cNvPr id="18" name="Picture 1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23"/>
              </a:ext>
            </a:extLst>
          </a:blip>
          <a:srcRect/>
          <a:stretch>
            <a:fillRect/>
          </a:stretch>
        </p:blipFill>
        <p:spPr>
          <a:xfrm>
            <a:off x="12344400" y="5524500"/>
            <a:ext cx="4537476" cy="2871198"/>
          </a:xfrm>
          <a:prstGeom prst="rect">
            <a:avLst/>
          </a:prstGeom>
        </p:spPr>
      </p:pic>
      <p:sp>
        <p:nvSpPr>
          <p:cNvPr id="19" name="Rounded Rectangle 18"/>
          <p:cNvSpPr/>
          <p:nvPr/>
        </p:nvSpPr>
        <p:spPr>
          <a:xfrm>
            <a:off x="5143500" y="457174"/>
            <a:ext cx="7924800"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THỰC HÀNH – LUYỆN TẬP</a:t>
            </a:r>
            <a:endParaRPr lang="en-US" sz="4000" b="1">
              <a:latin typeface="Arial" pitchFamily="34" charset="0"/>
              <a:cs typeface="Arial" pitchFamily="34" charset="0"/>
            </a:endParaRPr>
          </a:p>
        </p:txBody>
      </p:sp>
    </p:spTree>
    <p:extLst>
      <p:ext uri="{BB962C8B-B14F-4D97-AF65-F5344CB8AC3E}">
        <p14:creationId xmlns:p14="http://schemas.microsoft.com/office/powerpoint/2010/main" val="35960671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4" grpId="0" animBg="1"/>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2"/>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609946" cy="4757467"/>
          </a:xfrm>
          <a:prstGeom prst="rect">
            <a:avLst/>
          </a:prstGeom>
        </p:spPr>
      </p:pic>
      <p:pic>
        <p:nvPicPr>
          <p:cNvPr id="12"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6172200"/>
            <a:ext cx="2581102" cy="4114800"/>
          </a:xfrm>
          <a:prstGeom prst="rect">
            <a:avLst/>
          </a:prstGeom>
        </p:spPr>
      </p:pic>
      <p:pic>
        <p:nvPicPr>
          <p:cNvPr id="16"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4859001" y="-84871"/>
            <a:ext cx="3428999" cy="2408971"/>
          </a:xfrm>
          <a:prstGeom prst="rect">
            <a:avLst/>
          </a:prstGeom>
        </p:spPr>
      </p:pic>
      <p:sp>
        <p:nvSpPr>
          <p:cNvPr id="5" name="Rectangle 4"/>
          <p:cNvSpPr/>
          <p:nvPr/>
        </p:nvSpPr>
        <p:spPr>
          <a:xfrm>
            <a:off x="876300" y="1952167"/>
            <a:ext cx="16459200" cy="3139321"/>
          </a:xfrm>
          <a:prstGeom prst="rect">
            <a:avLst/>
          </a:prstGeom>
        </p:spPr>
        <p:txBody>
          <a:bodyPr wrap="square">
            <a:spAutoFit/>
          </a:bodyPr>
          <a:lstStyle/>
          <a:p>
            <a:pPr algn="just">
              <a:lnSpc>
                <a:spcPct val="150000"/>
              </a:lnSpc>
            </a:pPr>
            <a:r>
              <a:rPr lang="en-US" sz="4400" b="1" smtClean="0">
                <a:latin typeface="Arial" pitchFamily="34" charset="0"/>
                <a:cs typeface="Arial" pitchFamily="34" charset="0"/>
              </a:rPr>
              <a:t>Bài 5</a:t>
            </a:r>
            <a:r>
              <a:rPr lang="en-US" sz="4400" smtClean="0">
                <a:latin typeface="Arial" pitchFamily="34" charset="0"/>
                <a:cs typeface="Arial" pitchFamily="34" charset="0"/>
              </a:rPr>
              <a:t>. </a:t>
            </a:r>
            <a:r>
              <a:rPr lang="vi-VN" sz="4400">
                <a:latin typeface="Arial" pitchFamily="34" charset="0"/>
                <a:cs typeface="Arial" pitchFamily="34" charset="0"/>
              </a:rPr>
              <a:t>b) Anh Nam mua vé vào xem hội chợ hết 12000 đồng, người bán vé trả lại anh Nam 8000 đồng. Hỏi anh Nam đã đưa cho người bán vé bao nhiêu tiền? </a:t>
            </a:r>
            <a:endParaRPr lang="en-US" sz="4400">
              <a:latin typeface="Arial" pitchFamily="34" charset="0"/>
              <a:cs typeface="Arial" pitchFamily="34" charset="0"/>
            </a:endParaRPr>
          </a:p>
        </p:txBody>
      </p:sp>
      <p:sp>
        <p:nvSpPr>
          <p:cNvPr id="6" name="Plaque 5"/>
          <p:cNvSpPr/>
          <p:nvPr/>
        </p:nvSpPr>
        <p:spPr>
          <a:xfrm>
            <a:off x="850900" y="5524500"/>
            <a:ext cx="2857500" cy="8382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latin typeface="Arial" pitchFamily="34" charset="0"/>
                <a:cs typeface="Arial" pitchFamily="34" charset="0"/>
              </a:rPr>
              <a:t>Bài giải:</a:t>
            </a:r>
            <a:endParaRPr lang="en-US" sz="4400" b="1">
              <a:latin typeface="Arial" pitchFamily="34" charset="0"/>
              <a:cs typeface="Arial" pitchFamily="34" charset="0"/>
            </a:endParaRPr>
          </a:p>
        </p:txBody>
      </p:sp>
      <p:sp>
        <p:nvSpPr>
          <p:cNvPr id="14" name="Rounded Rectangle 13"/>
          <p:cNvSpPr/>
          <p:nvPr/>
        </p:nvSpPr>
        <p:spPr>
          <a:xfrm>
            <a:off x="3987800" y="5524500"/>
            <a:ext cx="9804400" cy="422055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318000" y="5620028"/>
            <a:ext cx="9144000" cy="4029501"/>
          </a:xfrm>
          <a:prstGeom prst="rect">
            <a:avLst/>
          </a:prstGeom>
        </p:spPr>
        <p:txBody>
          <a:bodyPr>
            <a:spAutoFit/>
          </a:bodyPr>
          <a:lstStyle/>
          <a:p>
            <a:pPr>
              <a:lnSpc>
                <a:spcPct val="150000"/>
              </a:lnSpc>
            </a:pPr>
            <a:r>
              <a:rPr lang="vi-VN" sz="4400">
                <a:solidFill>
                  <a:schemeClr val="bg1"/>
                </a:solidFill>
                <a:latin typeface="Arial" pitchFamily="34" charset="0"/>
                <a:cs typeface="Arial" pitchFamily="34" charset="0"/>
              </a:rPr>
              <a:t>Anh Nam đã đưa cho người bán vé số tiền là:</a:t>
            </a:r>
          </a:p>
          <a:p>
            <a:pPr>
              <a:lnSpc>
                <a:spcPct val="150000"/>
              </a:lnSpc>
            </a:pPr>
            <a:r>
              <a:rPr lang="en-US" sz="4400" smtClean="0">
                <a:solidFill>
                  <a:schemeClr val="bg1"/>
                </a:solidFill>
                <a:latin typeface="Arial" pitchFamily="34" charset="0"/>
                <a:cs typeface="Arial" pitchFamily="34" charset="0"/>
              </a:rPr>
              <a:t> </a:t>
            </a:r>
            <a:r>
              <a:rPr lang="vi-VN" sz="4400" smtClean="0">
                <a:solidFill>
                  <a:schemeClr val="bg1"/>
                </a:solidFill>
                <a:latin typeface="Arial" pitchFamily="34" charset="0"/>
                <a:cs typeface="Arial" pitchFamily="34" charset="0"/>
              </a:rPr>
              <a:t>8000 </a:t>
            </a:r>
            <a:r>
              <a:rPr lang="vi-VN" sz="4400">
                <a:solidFill>
                  <a:schemeClr val="bg1"/>
                </a:solidFill>
                <a:latin typeface="Arial" pitchFamily="34" charset="0"/>
                <a:cs typeface="Arial" pitchFamily="34" charset="0"/>
              </a:rPr>
              <a:t>+ 12000 = </a:t>
            </a:r>
            <a:r>
              <a:rPr lang="vi-VN" sz="4400">
                <a:solidFill>
                  <a:schemeClr val="bg1"/>
                </a:solidFill>
                <a:latin typeface="Arial" pitchFamily="34" charset="0"/>
                <a:cs typeface="Arial" pitchFamily="34" charset="0"/>
              </a:rPr>
              <a:t>20000 </a:t>
            </a:r>
            <a:r>
              <a:rPr lang="vi-VN" sz="4400" smtClean="0">
                <a:solidFill>
                  <a:schemeClr val="bg1"/>
                </a:solidFill>
                <a:latin typeface="Arial" pitchFamily="34" charset="0"/>
                <a:cs typeface="Arial" pitchFamily="34" charset="0"/>
              </a:rPr>
              <a:t>(đồng</a:t>
            </a:r>
            <a:r>
              <a:rPr lang="vi-VN" sz="4400">
                <a:solidFill>
                  <a:schemeClr val="bg1"/>
                </a:solidFill>
                <a:latin typeface="Arial" pitchFamily="34" charset="0"/>
                <a:cs typeface="Arial" pitchFamily="34" charset="0"/>
              </a:rPr>
              <a:t>)</a:t>
            </a:r>
          </a:p>
          <a:p>
            <a:pPr>
              <a:lnSpc>
                <a:spcPct val="150000"/>
              </a:lnSpc>
            </a:pPr>
            <a:r>
              <a:rPr lang="en-US" sz="4400" smtClean="0">
                <a:solidFill>
                  <a:schemeClr val="bg1"/>
                </a:solidFill>
                <a:latin typeface="Arial" pitchFamily="34" charset="0"/>
                <a:cs typeface="Arial" pitchFamily="34" charset="0"/>
              </a:rPr>
              <a:t>             </a:t>
            </a:r>
            <a:r>
              <a:rPr lang="vi-VN" sz="4400" smtClean="0">
                <a:solidFill>
                  <a:schemeClr val="bg1"/>
                </a:solidFill>
                <a:latin typeface="Arial" pitchFamily="34" charset="0"/>
                <a:cs typeface="Arial" pitchFamily="34" charset="0"/>
              </a:rPr>
              <a:t>Đáp </a:t>
            </a:r>
            <a:r>
              <a:rPr lang="vi-VN" sz="4400">
                <a:solidFill>
                  <a:schemeClr val="bg1"/>
                </a:solidFill>
                <a:latin typeface="Arial" pitchFamily="34" charset="0"/>
                <a:cs typeface="Arial" pitchFamily="34" charset="0"/>
              </a:rPr>
              <a:t>số: 20 000 đồng.</a:t>
            </a:r>
          </a:p>
        </p:txBody>
      </p:sp>
      <p:pic>
        <p:nvPicPr>
          <p:cNvPr id="15" name="Picture 14"/>
          <p:cNvPicPr>
            <a:picLocks noChangeAspect="1"/>
          </p:cNvPicPr>
          <p:nvPr/>
        </p:nvPicPr>
        <p:blipFill>
          <a:blip r:embed="rId22"/>
          <a:srcRect/>
          <a:stretch>
            <a:fillRect/>
          </a:stretch>
        </p:blipFill>
        <p:spPr>
          <a:xfrm>
            <a:off x="14020800" y="6743699"/>
            <a:ext cx="3512805" cy="2524829"/>
          </a:xfrm>
          <a:prstGeom prst="rect">
            <a:avLst/>
          </a:prstGeom>
        </p:spPr>
      </p:pic>
      <p:pic>
        <p:nvPicPr>
          <p:cNvPr id="19"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268700" y="6172200"/>
            <a:ext cx="2133600" cy="4986716"/>
          </a:xfrm>
          <a:prstGeom prst="rect">
            <a:avLst/>
          </a:prstGeom>
        </p:spPr>
      </p:pic>
      <p:sp>
        <p:nvSpPr>
          <p:cNvPr id="20" name="Rounded Rectangle 19"/>
          <p:cNvSpPr/>
          <p:nvPr/>
        </p:nvSpPr>
        <p:spPr>
          <a:xfrm>
            <a:off x="5143500" y="589472"/>
            <a:ext cx="7924800"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THỰC HÀNH – LUYỆN TẬP</a:t>
            </a:r>
            <a:endParaRPr lang="en-US" sz="4000" b="1">
              <a:latin typeface="Arial" pitchFamily="34" charset="0"/>
              <a:cs typeface="Arial" pitchFamily="34" charset="0"/>
            </a:endParaRPr>
          </a:p>
        </p:txBody>
      </p:sp>
    </p:spTree>
    <p:extLst>
      <p:ext uri="{BB962C8B-B14F-4D97-AF65-F5344CB8AC3E}">
        <p14:creationId xmlns:p14="http://schemas.microsoft.com/office/powerpoint/2010/main" val="3192695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4" grpId="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2"/>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609946" cy="4757467"/>
          </a:xfrm>
          <a:prstGeom prst="rect">
            <a:avLst/>
          </a:prstGeom>
        </p:spPr>
      </p:pic>
      <p:pic>
        <p:nvPicPr>
          <p:cNvPr id="12"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6172200"/>
            <a:ext cx="2581102" cy="4114800"/>
          </a:xfrm>
          <a:prstGeom prst="rect">
            <a:avLst/>
          </a:prstGeom>
        </p:spPr>
      </p:pic>
      <p:pic>
        <p:nvPicPr>
          <p:cNvPr id="16"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5087600" y="-84870"/>
            <a:ext cx="3200400" cy="2248374"/>
          </a:xfrm>
          <a:prstGeom prst="rect">
            <a:avLst/>
          </a:prstGeom>
        </p:spPr>
      </p:pic>
      <p:sp>
        <p:nvSpPr>
          <p:cNvPr id="17" name="Rectangle 16"/>
          <p:cNvSpPr/>
          <p:nvPr/>
        </p:nvSpPr>
        <p:spPr>
          <a:xfrm>
            <a:off x="4318000" y="5620028"/>
            <a:ext cx="9144000" cy="4029501"/>
          </a:xfrm>
          <a:prstGeom prst="rect">
            <a:avLst/>
          </a:prstGeom>
        </p:spPr>
        <p:txBody>
          <a:bodyPr>
            <a:spAutoFit/>
          </a:bodyPr>
          <a:lstStyle/>
          <a:p>
            <a:pPr>
              <a:lnSpc>
                <a:spcPct val="150000"/>
              </a:lnSpc>
            </a:pPr>
            <a:r>
              <a:rPr lang="vi-VN" sz="4400">
                <a:solidFill>
                  <a:schemeClr val="bg1"/>
                </a:solidFill>
                <a:latin typeface="Arial" pitchFamily="34" charset="0"/>
                <a:cs typeface="Arial" pitchFamily="34" charset="0"/>
              </a:rPr>
              <a:t>Anh Nam đã đưa cho người bán vé số tiền là:</a:t>
            </a:r>
          </a:p>
          <a:p>
            <a:pPr>
              <a:lnSpc>
                <a:spcPct val="150000"/>
              </a:lnSpc>
            </a:pPr>
            <a:r>
              <a:rPr lang="en-US" sz="4400" smtClean="0">
                <a:solidFill>
                  <a:schemeClr val="bg1"/>
                </a:solidFill>
                <a:latin typeface="Arial" pitchFamily="34" charset="0"/>
                <a:cs typeface="Arial" pitchFamily="34" charset="0"/>
              </a:rPr>
              <a:t> </a:t>
            </a:r>
            <a:r>
              <a:rPr lang="vi-VN" sz="4400" smtClean="0">
                <a:solidFill>
                  <a:schemeClr val="bg1"/>
                </a:solidFill>
                <a:latin typeface="Arial" pitchFamily="34" charset="0"/>
                <a:cs typeface="Arial" pitchFamily="34" charset="0"/>
              </a:rPr>
              <a:t>8000 </a:t>
            </a:r>
            <a:r>
              <a:rPr lang="vi-VN" sz="4400">
                <a:solidFill>
                  <a:schemeClr val="bg1"/>
                </a:solidFill>
                <a:latin typeface="Arial" pitchFamily="34" charset="0"/>
                <a:cs typeface="Arial" pitchFamily="34" charset="0"/>
              </a:rPr>
              <a:t>+ 12000 = </a:t>
            </a:r>
            <a:r>
              <a:rPr lang="vi-VN" sz="4400">
                <a:solidFill>
                  <a:schemeClr val="bg1"/>
                </a:solidFill>
                <a:latin typeface="Arial" pitchFamily="34" charset="0"/>
                <a:cs typeface="Arial" pitchFamily="34" charset="0"/>
              </a:rPr>
              <a:t>20000 </a:t>
            </a:r>
            <a:r>
              <a:rPr lang="vi-VN" sz="4400" smtClean="0">
                <a:solidFill>
                  <a:schemeClr val="bg1"/>
                </a:solidFill>
                <a:latin typeface="Arial" pitchFamily="34" charset="0"/>
                <a:cs typeface="Arial" pitchFamily="34" charset="0"/>
              </a:rPr>
              <a:t>(đồng</a:t>
            </a:r>
            <a:r>
              <a:rPr lang="vi-VN" sz="4400">
                <a:solidFill>
                  <a:schemeClr val="bg1"/>
                </a:solidFill>
                <a:latin typeface="Arial" pitchFamily="34" charset="0"/>
                <a:cs typeface="Arial" pitchFamily="34" charset="0"/>
              </a:rPr>
              <a:t>)</a:t>
            </a:r>
          </a:p>
          <a:p>
            <a:pPr>
              <a:lnSpc>
                <a:spcPct val="150000"/>
              </a:lnSpc>
            </a:pPr>
            <a:r>
              <a:rPr lang="en-US" sz="4400" smtClean="0">
                <a:solidFill>
                  <a:schemeClr val="bg1"/>
                </a:solidFill>
                <a:latin typeface="Arial" pitchFamily="34" charset="0"/>
                <a:cs typeface="Arial" pitchFamily="34" charset="0"/>
              </a:rPr>
              <a:t>             </a:t>
            </a:r>
            <a:r>
              <a:rPr lang="vi-VN" sz="4400" smtClean="0">
                <a:solidFill>
                  <a:schemeClr val="bg1"/>
                </a:solidFill>
                <a:latin typeface="Arial" pitchFamily="34" charset="0"/>
                <a:cs typeface="Arial" pitchFamily="34" charset="0"/>
              </a:rPr>
              <a:t>Đáp </a:t>
            </a:r>
            <a:r>
              <a:rPr lang="vi-VN" sz="4400">
                <a:solidFill>
                  <a:schemeClr val="bg1"/>
                </a:solidFill>
                <a:latin typeface="Arial" pitchFamily="34" charset="0"/>
                <a:cs typeface="Arial" pitchFamily="34" charset="0"/>
              </a:rPr>
              <a:t>số: 20 000 đồng.</a:t>
            </a:r>
          </a:p>
        </p:txBody>
      </p:sp>
      <p:sp>
        <p:nvSpPr>
          <p:cNvPr id="2" name="Rectangle 1"/>
          <p:cNvSpPr/>
          <p:nvPr/>
        </p:nvSpPr>
        <p:spPr>
          <a:xfrm>
            <a:off x="1290551" y="2044926"/>
            <a:ext cx="16274007" cy="769441"/>
          </a:xfrm>
          <a:prstGeom prst="rect">
            <a:avLst/>
          </a:prstGeom>
        </p:spPr>
        <p:txBody>
          <a:bodyPr wrap="none">
            <a:spAutoFit/>
          </a:bodyPr>
          <a:lstStyle/>
          <a:p>
            <a:r>
              <a:rPr lang="en-US" sz="4400" b="1">
                <a:latin typeface="Arial" pitchFamily="34" charset="0"/>
                <a:cs typeface="Arial" pitchFamily="34" charset="0"/>
              </a:rPr>
              <a:t>Bài 6: Luyện tập tìm số còn thiếu trong phép cộng, phép trừ</a:t>
            </a:r>
            <a:endParaRPr lang="en-US" sz="4400">
              <a:latin typeface="Arial" pitchFamily="34" charset="0"/>
              <a:cs typeface="Arial" pitchFamily="34" charset="0"/>
            </a:endParaRPr>
          </a:p>
        </p:txBody>
      </p:sp>
      <p:sp>
        <p:nvSpPr>
          <p:cNvPr id="18" name="Rounded Rectangle 17"/>
          <p:cNvSpPr/>
          <p:nvPr/>
        </p:nvSpPr>
        <p:spPr>
          <a:xfrm>
            <a:off x="5143500" y="589472"/>
            <a:ext cx="7924800"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THỰC HÀNH – LUYỆN TẬP</a:t>
            </a:r>
            <a:endParaRPr lang="en-US" sz="4000" b="1">
              <a:latin typeface="Arial" pitchFamily="34" charset="0"/>
              <a:cs typeface="Arial" pitchFamily="34" charset="0"/>
            </a:endParaRPr>
          </a:p>
        </p:txBody>
      </p:sp>
      <p:grpSp>
        <p:nvGrpSpPr>
          <p:cNvPr id="3" name="Group 2"/>
          <p:cNvGrpSpPr/>
          <p:nvPr/>
        </p:nvGrpSpPr>
        <p:grpSpPr>
          <a:xfrm>
            <a:off x="1374648" y="3168817"/>
            <a:ext cx="5788152" cy="1046988"/>
            <a:chOff x="1298448" y="3410712"/>
            <a:chExt cx="5788152" cy="1046988"/>
          </a:xfrm>
        </p:grpSpPr>
        <p:sp>
          <p:nvSpPr>
            <p:cNvPr id="20" name="Rounded Rectangle 19"/>
            <p:cNvSpPr/>
            <p:nvPr/>
          </p:nvSpPr>
          <p:spPr>
            <a:xfrm>
              <a:off x="1298448" y="3410712"/>
              <a:ext cx="3968496" cy="1046988"/>
            </a:xfrm>
            <a:prstGeom prst="roundRect">
              <a:avLst/>
            </a:prstGeom>
            <a:solidFill>
              <a:srgbClr val="00B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450848" y="3410712"/>
              <a:ext cx="5635752" cy="104698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B050"/>
                  </a:solidFill>
                  <a:latin typeface="Arial" pitchFamily="34" charset="0"/>
                  <a:cs typeface="Arial" pitchFamily="34" charset="0"/>
                </a:rPr>
                <a:t>Ví dụ: 175 + 207 = ?</a:t>
              </a:r>
              <a:endParaRPr lang="en-US" sz="4400" b="1">
                <a:solidFill>
                  <a:srgbClr val="00B050"/>
                </a:solidFill>
                <a:latin typeface="Arial" pitchFamily="34" charset="0"/>
                <a:cs typeface="Arial" pitchFamily="34" charset="0"/>
              </a:endParaRPr>
            </a:p>
          </p:txBody>
        </p:sp>
      </p:grpSp>
      <p:sp>
        <p:nvSpPr>
          <p:cNvPr id="4" name="Rectangle 3"/>
          <p:cNvSpPr/>
          <p:nvPr/>
        </p:nvSpPr>
        <p:spPr>
          <a:xfrm>
            <a:off x="1463548" y="4620940"/>
            <a:ext cx="5915152" cy="3013838"/>
          </a:xfrm>
          <a:prstGeom prst="rect">
            <a:avLst/>
          </a:prstGeom>
        </p:spPr>
        <p:txBody>
          <a:bodyPr wrap="square">
            <a:spAutoFit/>
          </a:bodyPr>
          <a:lstStyle/>
          <a:p>
            <a:pPr algn="just">
              <a:lnSpc>
                <a:spcPct val="150000"/>
              </a:lnSpc>
            </a:pPr>
            <a:r>
              <a:rPr lang="en-US" sz="4400" b="1" u="sng" smtClean="0">
                <a:latin typeface="Arial" pitchFamily="34" charset="0"/>
                <a:cs typeface="Arial" pitchFamily="34" charset="0"/>
              </a:rPr>
              <a:t>Yêu cầu</a:t>
            </a:r>
            <a:r>
              <a:rPr lang="en-US" sz="4400" smtClean="0">
                <a:latin typeface="Arial" pitchFamily="34" charset="0"/>
                <a:cs typeface="Arial" pitchFamily="34" charset="0"/>
              </a:rPr>
              <a:t>: Tính </a:t>
            </a:r>
            <a:r>
              <a:rPr lang="en-US" sz="4400">
                <a:latin typeface="Arial" pitchFamily="34" charset="0"/>
                <a:cs typeface="Arial" pitchFamily="34" charset="0"/>
              </a:rPr>
              <a:t>tổng rồi sử dụng phép trừ để kiểm tra lại.</a:t>
            </a:r>
          </a:p>
        </p:txBody>
      </p:sp>
      <p:pic>
        <p:nvPicPr>
          <p:cNvPr id="19458"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772400" y="2897431"/>
            <a:ext cx="4488471" cy="533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496798" y="2922317"/>
            <a:ext cx="4407498" cy="528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268700" y="6172200"/>
            <a:ext cx="2133600" cy="4986716"/>
          </a:xfrm>
          <a:prstGeom prst="rect">
            <a:avLst/>
          </a:prstGeom>
        </p:spPr>
      </p:pic>
    </p:spTree>
    <p:extLst>
      <p:ext uri="{BB962C8B-B14F-4D97-AF65-F5344CB8AC3E}">
        <p14:creationId xmlns:p14="http://schemas.microsoft.com/office/powerpoint/2010/main" val="68460315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458"/>
                                        </p:tgtEl>
                                        <p:attrNameLst>
                                          <p:attrName>style.visibility</p:attrName>
                                        </p:attrNameLst>
                                      </p:cBhvr>
                                      <p:to>
                                        <p:strVal val="visible"/>
                                      </p:to>
                                    </p:set>
                                    <p:animEffect transition="in" filter="wipe(down)">
                                      <p:cBhvr>
                                        <p:cTn id="20" dur="500"/>
                                        <p:tgtEl>
                                          <p:spTgt spid="1945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459"/>
                                        </p:tgtEl>
                                        <p:attrNameLst>
                                          <p:attrName>style.visibility</p:attrName>
                                        </p:attrNameLst>
                                      </p:cBhvr>
                                      <p:to>
                                        <p:strVal val="visible"/>
                                      </p:to>
                                    </p:set>
                                    <p:animEffect transition="in" filter="wipe(down)">
                                      <p:cBhvr>
                                        <p:cTn id="25"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3"/>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609946" cy="4757467"/>
          </a:xfrm>
          <a:prstGeom prst="rect">
            <a:avLst/>
          </a:prstGeom>
        </p:spPr>
      </p:pic>
      <p:pic>
        <p:nvPicPr>
          <p:cNvPr id="12"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6172200"/>
            <a:ext cx="2581102" cy="4114800"/>
          </a:xfrm>
          <a:prstGeom prst="rect">
            <a:avLst/>
          </a:prstGeom>
        </p:spPr>
      </p:pic>
      <p:pic>
        <p:nvPicPr>
          <p:cNvPr id="16"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5087600" y="-84870"/>
            <a:ext cx="3200400" cy="2248374"/>
          </a:xfrm>
          <a:prstGeom prst="rect">
            <a:avLst/>
          </a:prstGeom>
        </p:spPr>
      </p:pic>
      <p:sp>
        <p:nvSpPr>
          <p:cNvPr id="17" name="Rectangle 16"/>
          <p:cNvSpPr/>
          <p:nvPr/>
        </p:nvSpPr>
        <p:spPr>
          <a:xfrm>
            <a:off x="4318000" y="5620028"/>
            <a:ext cx="9144000" cy="4029501"/>
          </a:xfrm>
          <a:prstGeom prst="rect">
            <a:avLst/>
          </a:prstGeom>
        </p:spPr>
        <p:txBody>
          <a:bodyPr>
            <a:spAutoFit/>
          </a:bodyPr>
          <a:lstStyle/>
          <a:p>
            <a:pPr>
              <a:lnSpc>
                <a:spcPct val="150000"/>
              </a:lnSpc>
            </a:pPr>
            <a:r>
              <a:rPr lang="vi-VN" sz="4400">
                <a:solidFill>
                  <a:schemeClr val="bg1"/>
                </a:solidFill>
                <a:latin typeface="Arial" pitchFamily="34" charset="0"/>
                <a:cs typeface="Arial" pitchFamily="34" charset="0"/>
              </a:rPr>
              <a:t>Anh Nam đã đưa cho người bán vé số tiền là:</a:t>
            </a:r>
          </a:p>
          <a:p>
            <a:pPr>
              <a:lnSpc>
                <a:spcPct val="150000"/>
              </a:lnSpc>
            </a:pPr>
            <a:r>
              <a:rPr lang="en-US" sz="4400" smtClean="0">
                <a:solidFill>
                  <a:schemeClr val="bg1"/>
                </a:solidFill>
                <a:latin typeface="Arial" pitchFamily="34" charset="0"/>
                <a:cs typeface="Arial" pitchFamily="34" charset="0"/>
              </a:rPr>
              <a:t> </a:t>
            </a:r>
            <a:r>
              <a:rPr lang="vi-VN" sz="4400" smtClean="0">
                <a:solidFill>
                  <a:schemeClr val="bg1"/>
                </a:solidFill>
                <a:latin typeface="Arial" pitchFamily="34" charset="0"/>
                <a:cs typeface="Arial" pitchFamily="34" charset="0"/>
              </a:rPr>
              <a:t>8000 </a:t>
            </a:r>
            <a:r>
              <a:rPr lang="vi-VN" sz="4400">
                <a:solidFill>
                  <a:schemeClr val="bg1"/>
                </a:solidFill>
                <a:latin typeface="Arial" pitchFamily="34" charset="0"/>
                <a:cs typeface="Arial" pitchFamily="34" charset="0"/>
              </a:rPr>
              <a:t>+ 12000 = </a:t>
            </a:r>
            <a:r>
              <a:rPr lang="vi-VN" sz="4400">
                <a:solidFill>
                  <a:schemeClr val="bg1"/>
                </a:solidFill>
                <a:latin typeface="Arial" pitchFamily="34" charset="0"/>
                <a:cs typeface="Arial" pitchFamily="34" charset="0"/>
              </a:rPr>
              <a:t>20000 </a:t>
            </a:r>
            <a:r>
              <a:rPr lang="vi-VN" sz="4400" smtClean="0">
                <a:solidFill>
                  <a:schemeClr val="bg1"/>
                </a:solidFill>
                <a:latin typeface="Arial" pitchFamily="34" charset="0"/>
                <a:cs typeface="Arial" pitchFamily="34" charset="0"/>
              </a:rPr>
              <a:t>(đồng</a:t>
            </a:r>
            <a:r>
              <a:rPr lang="vi-VN" sz="4400">
                <a:solidFill>
                  <a:schemeClr val="bg1"/>
                </a:solidFill>
                <a:latin typeface="Arial" pitchFamily="34" charset="0"/>
                <a:cs typeface="Arial" pitchFamily="34" charset="0"/>
              </a:rPr>
              <a:t>)</a:t>
            </a:r>
          </a:p>
          <a:p>
            <a:pPr>
              <a:lnSpc>
                <a:spcPct val="150000"/>
              </a:lnSpc>
            </a:pPr>
            <a:r>
              <a:rPr lang="en-US" sz="4400" smtClean="0">
                <a:solidFill>
                  <a:schemeClr val="bg1"/>
                </a:solidFill>
                <a:latin typeface="Arial" pitchFamily="34" charset="0"/>
                <a:cs typeface="Arial" pitchFamily="34" charset="0"/>
              </a:rPr>
              <a:t>             </a:t>
            </a:r>
            <a:r>
              <a:rPr lang="vi-VN" sz="4400" smtClean="0">
                <a:solidFill>
                  <a:schemeClr val="bg1"/>
                </a:solidFill>
                <a:latin typeface="Arial" pitchFamily="34" charset="0"/>
                <a:cs typeface="Arial" pitchFamily="34" charset="0"/>
              </a:rPr>
              <a:t>Đáp </a:t>
            </a:r>
            <a:r>
              <a:rPr lang="vi-VN" sz="4400">
                <a:solidFill>
                  <a:schemeClr val="bg1"/>
                </a:solidFill>
                <a:latin typeface="Arial" pitchFamily="34" charset="0"/>
                <a:cs typeface="Arial" pitchFamily="34" charset="0"/>
              </a:rPr>
              <a:t>số: 20 000 đồng.</a:t>
            </a:r>
          </a:p>
        </p:txBody>
      </p:sp>
      <p:sp>
        <p:nvSpPr>
          <p:cNvPr id="2" name="Rectangle 1"/>
          <p:cNvSpPr/>
          <p:nvPr/>
        </p:nvSpPr>
        <p:spPr>
          <a:xfrm>
            <a:off x="1290551" y="2044926"/>
            <a:ext cx="16274007" cy="769441"/>
          </a:xfrm>
          <a:prstGeom prst="rect">
            <a:avLst/>
          </a:prstGeom>
        </p:spPr>
        <p:txBody>
          <a:bodyPr wrap="none">
            <a:spAutoFit/>
          </a:bodyPr>
          <a:lstStyle/>
          <a:p>
            <a:r>
              <a:rPr lang="en-US" sz="4400" b="1">
                <a:latin typeface="Arial" pitchFamily="34" charset="0"/>
                <a:cs typeface="Arial" pitchFamily="34" charset="0"/>
              </a:rPr>
              <a:t>Bài 6: Luyện tập tìm số còn thiếu trong phép cộng, phép trừ</a:t>
            </a:r>
            <a:endParaRPr lang="en-US" sz="4400">
              <a:latin typeface="Arial" pitchFamily="34" charset="0"/>
              <a:cs typeface="Arial" pitchFamily="34" charset="0"/>
            </a:endParaRPr>
          </a:p>
        </p:txBody>
      </p:sp>
      <p:sp>
        <p:nvSpPr>
          <p:cNvPr id="18" name="Rounded Rectangle 17"/>
          <p:cNvSpPr/>
          <p:nvPr/>
        </p:nvSpPr>
        <p:spPr>
          <a:xfrm>
            <a:off x="5143500" y="589472"/>
            <a:ext cx="7924800"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THỰC HÀNH – LUYỆN TẬP</a:t>
            </a:r>
            <a:endParaRPr lang="en-US" sz="4000" b="1">
              <a:latin typeface="Arial" pitchFamily="34" charset="0"/>
              <a:cs typeface="Arial" pitchFamily="34" charset="0"/>
            </a:endParaRPr>
          </a:p>
        </p:txBody>
      </p:sp>
      <p:grpSp>
        <p:nvGrpSpPr>
          <p:cNvPr id="3" name="Group 2"/>
          <p:cNvGrpSpPr/>
          <p:nvPr/>
        </p:nvGrpSpPr>
        <p:grpSpPr>
          <a:xfrm>
            <a:off x="1374648" y="3168817"/>
            <a:ext cx="5788152" cy="1046988"/>
            <a:chOff x="1298448" y="3410712"/>
            <a:chExt cx="5788152" cy="1046988"/>
          </a:xfrm>
        </p:grpSpPr>
        <p:sp>
          <p:nvSpPr>
            <p:cNvPr id="20" name="Rounded Rectangle 19"/>
            <p:cNvSpPr/>
            <p:nvPr/>
          </p:nvSpPr>
          <p:spPr>
            <a:xfrm>
              <a:off x="1298448" y="3410712"/>
              <a:ext cx="3968496" cy="1046988"/>
            </a:xfrm>
            <a:prstGeom prst="roundRect">
              <a:avLst/>
            </a:prstGeom>
            <a:solidFill>
              <a:srgbClr val="00B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450848" y="3410712"/>
              <a:ext cx="5635752" cy="104698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B050"/>
                  </a:solidFill>
                  <a:latin typeface="Arial" pitchFamily="34" charset="0"/>
                  <a:cs typeface="Arial" pitchFamily="34" charset="0"/>
                </a:rPr>
                <a:t>Ví dụ: 175 + 207 = ?</a:t>
              </a:r>
              <a:endParaRPr lang="en-US" sz="4400" b="1">
                <a:solidFill>
                  <a:srgbClr val="00B050"/>
                </a:solidFill>
                <a:latin typeface="Arial" pitchFamily="34" charset="0"/>
                <a:cs typeface="Arial" pitchFamily="34" charset="0"/>
              </a:endParaRPr>
            </a:p>
          </p:txBody>
        </p:sp>
      </p:grpSp>
      <p:sp>
        <p:nvSpPr>
          <p:cNvPr id="4" name="Rectangle 3"/>
          <p:cNvSpPr/>
          <p:nvPr/>
        </p:nvSpPr>
        <p:spPr>
          <a:xfrm>
            <a:off x="1463548" y="4620940"/>
            <a:ext cx="5915152" cy="3013838"/>
          </a:xfrm>
          <a:prstGeom prst="rect">
            <a:avLst/>
          </a:prstGeom>
        </p:spPr>
        <p:txBody>
          <a:bodyPr wrap="square">
            <a:spAutoFit/>
          </a:bodyPr>
          <a:lstStyle/>
          <a:p>
            <a:pPr algn="just">
              <a:lnSpc>
                <a:spcPct val="150000"/>
              </a:lnSpc>
            </a:pPr>
            <a:r>
              <a:rPr lang="en-US" sz="4400" b="1" u="sng" smtClean="0">
                <a:latin typeface="Arial" pitchFamily="34" charset="0"/>
                <a:cs typeface="Arial" pitchFamily="34" charset="0"/>
              </a:rPr>
              <a:t>Yêu cầu</a:t>
            </a:r>
            <a:r>
              <a:rPr lang="en-US" sz="4400" smtClean="0">
                <a:latin typeface="Arial" pitchFamily="34" charset="0"/>
                <a:cs typeface="Arial" pitchFamily="34" charset="0"/>
              </a:rPr>
              <a:t>: Tính </a:t>
            </a:r>
            <a:r>
              <a:rPr lang="en-US" sz="4400">
                <a:latin typeface="Arial" pitchFamily="34" charset="0"/>
                <a:cs typeface="Arial" pitchFamily="34" charset="0"/>
              </a:rPr>
              <a:t>tổng rồi sử dụng phép trừ để kiểm tra lại.</a:t>
            </a:r>
          </a:p>
        </p:txBody>
      </p:sp>
      <p:pic>
        <p:nvPicPr>
          <p:cNvPr id="19"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268700" y="6172200"/>
            <a:ext cx="2133600" cy="4986716"/>
          </a:xfrm>
          <a:prstGeom prst="rect">
            <a:avLst/>
          </a:prstGeom>
        </p:spPr>
      </p:pic>
      <p:sp>
        <p:nvSpPr>
          <p:cNvPr id="5" name="Rounded Rectangular Callout 4"/>
          <p:cNvSpPr/>
          <p:nvPr/>
        </p:nvSpPr>
        <p:spPr>
          <a:xfrm>
            <a:off x="7913910" y="4620940"/>
            <a:ext cx="8686800" cy="4537289"/>
          </a:xfrm>
          <a:prstGeom prst="wedgeRoundRectCallou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smtClean="0">
                <a:latin typeface="Arial" pitchFamily="34" charset="0"/>
                <a:cs typeface="Arial" pitchFamily="34" charset="0"/>
              </a:rPr>
              <a:t>Để kiểm tra lại kết quả, ta có thể lấy tổng trừ đi một số hạng. Nếu có kết quả bằng số hạng kia thì phép cộng đã được thực hiện đúng.</a:t>
            </a:r>
            <a:endParaRPr lang="en-US" sz="4000">
              <a:latin typeface="Arial" pitchFamily="34" charset="0"/>
              <a:cs typeface="Arial" pitchFamily="34" charset="0"/>
            </a:endParaRPr>
          </a:p>
        </p:txBody>
      </p:sp>
      <p:pic>
        <p:nvPicPr>
          <p:cNvPr id="22" name="Picture 4"/>
          <p:cNvPicPr>
            <a:picLocks noChangeAspect="1"/>
          </p:cNvPicPr>
          <p:nvPr/>
        </p:nvPicPr>
        <p:blipFill>
          <a:blip r:embed="rId22"/>
          <a:srcRect/>
          <a:stretch>
            <a:fillRect/>
          </a:stretch>
        </p:blipFill>
        <p:spPr>
          <a:xfrm>
            <a:off x="8012676" y="3013766"/>
            <a:ext cx="2829756" cy="2113645"/>
          </a:xfrm>
          <a:prstGeom prst="rect">
            <a:avLst/>
          </a:prstGeom>
        </p:spPr>
      </p:pic>
      <p:pic>
        <p:nvPicPr>
          <p:cNvPr id="23" name="Picture 4"/>
          <p:cNvPicPr>
            <a:picLocks noChangeAspect="1"/>
          </p:cNvPicPr>
          <p:nvPr/>
        </p:nvPicPr>
        <p:blipFill>
          <a:blip r:embed="rId22"/>
          <a:srcRect/>
          <a:stretch>
            <a:fillRect/>
          </a:stretch>
        </p:blipFill>
        <p:spPr>
          <a:xfrm>
            <a:off x="10842432" y="3013766"/>
            <a:ext cx="2829756" cy="2113645"/>
          </a:xfrm>
          <a:prstGeom prst="rect">
            <a:avLst/>
          </a:prstGeom>
        </p:spPr>
      </p:pic>
    </p:spTree>
    <p:extLst>
      <p:ext uri="{BB962C8B-B14F-4D97-AF65-F5344CB8AC3E}">
        <p14:creationId xmlns:p14="http://schemas.microsoft.com/office/powerpoint/2010/main" val="22281364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2"/>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609946" cy="4757467"/>
          </a:xfrm>
          <a:prstGeom prst="rect">
            <a:avLst/>
          </a:prstGeom>
        </p:spPr>
      </p:pic>
      <p:pic>
        <p:nvPicPr>
          <p:cNvPr id="12"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6172200"/>
            <a:ext cx="2581102" cy="4114800"/>
          </a:xfrm>
          <a:prstGeom prst="rect">
            <a:avLst/>
          </a:prstGeom>
        </p:spPr>
      </p:pic>
      <p:pic>
        <p:nvPicPr>
          <p:cNvPr id="16"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5087600" y="-84870"/>
            <a:ext cx="3200400" cy="2248374"/>
          </a:xfrm>
          <a:prstGeom prst="rect">
            <a:avLst/>
          </a:prstGeom>
        </p:spPr>
      </p:pic>
      <p:sp>
        <p:nvSpPr>
          <p:cNvPr id="2" name="Rectangle 1"/>
          <p:cNvSpPr/>
          <p:nvPr/>
        </p:nvSpPr>
        <p:spPr>
          <a:xfrm>
            <a:off x="1290551" y="2044926"/>
            <a:ext cx="16274007" cy="769441"/>
          </a:xfrm>
          <a:prstGeom prst="rect">
            <a:avLst/>
          </a:prstGeom>
        </p:spPr>
        <p:txBody>
          <a:bodyPr wrap="none">
            <a:spAutoFit/>
          </a:bodyPr>
          <a:lstStyle/>
          <a:p>
            <a:r>
              <a:rPr lang="en-US" sz="4400" b="1">
                <a:latin typeface="Arial" pitchFamily="34" charset="0"/>
                <a:cs typeface="Arial" pitchFamily="34" charset="0"/>
              </a:rPr>
              <a:t>Bài 6: Luyện tập tìm số còn thiếu trong phép cộng, phép trừ</a:t>
            </a:r>
            <a:endParaRPr lang="en-US" sz="4400">
              <a:latin typeface="Arial" pitchFamily="34" charset="0"/>
              <a:cs typeface="Arial" pitchFamily="34" charset="0"/>
            </a:endParaRPr>
          </a:p>
        </p:txBody>
      </p:sp>
      <p:sp>
        <p:nvSpPr>
          <p:cNvPr id="18" name="Rounded Rectangle 17"/>
          <p:cNvSpPr/>
          <p:nvPr/>
        </p:nvSpPr>
        <p:spPr>
          <a:xfrm>
            <a:off x="5143500" y="589472"/>
            <a:ext cx="7924800"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THỰC HÀNH – LUYỆN TẬP</a:t>
            </a:r>
            <a:endParaRPr lang="en-US" sz="4000" b="1">
              <a:latin typeface="Arial" pitchFamily="34" charset="0"/>
              <a:cs typeface="Arial" pitchFamily="34" charset="0"/>
            </a:endParaRPr>
          </a:p>
        </p:txBody>
      </p:sp>
      <p:grpSp>
        <p:nvGrpSpPr>
          <p:cNvPr id="3" name="Group 2"/>
          <p:cNvGrpSpPr/>
          <p:nvPr/>
        </p:nvGrpSpPr>
        <p:grpSpPr>
          <a:xfrm>
            <a:off x="1374648" y="3168817"/>
            <a:ext cx="5788152" cy="1046988"/>
            <a:chOff x="1298448" y="3410712"/>
            <a:chExt cx="5788152" cy="1046988"/>
          </a:xfrm>
        </p:grpSpPr>
        <p:sp>
          <p:nvSpPr>
            <p:cNvPr id="20" name="Rounded Rectangle 19"/>
            <p:cNvSpPr/>
            <p:nvPr/>
          </p:nvSpPr>
          <p:spPr>
            <a:xfrm>
              <a:off x="1298448" y="3410712"/>
              <a:ext cx="3968496" cy="1046988"/>
            </a:xfrm>
            <a:prstGeom prst="roundRect">
              <a:avLst/>
            </a:prstGeom>
            <a:solidFill>
              <a:srgbClr val="00B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450848" y="3410712"/>
              <a:ext cx="5635752" cy="104698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B050"/>
                  </a:solidFill>
                  <a:latin typeface="Arial" pitchFamily="34" charset="0"/>
                  <a:cs typeface="Arial" pitchFamily="34" charset="0"/>
                </a:rPr>
                <a:t>Ví dụ</a:t>
              </a:r>
              <a:r>
                <a:rPr lang="en-US" sz="4400" b="1">
                  <a:solidFill>
                    <a:srgbClr val="00B050"/>
                  </a:solidFill>
                  <a:latin typeface="Arial" pitchFamily="34" charset="0"/>
                  <a:cs typeface="Arial" pitchFamily="34" charset="0"/>
                </a:rPr>
                <a:t>: </a:t>
              </a:r>
              <a:r>
                <a:rPr lang="en-US" sz="4400" b="1">
                  <a:solidFill>
                    <a:srgbClr val="00B050"/>
                  </a:solidFill>
                  <a:latin typeface="Arial" pitchFamily="34" charset="0"/>
                  <a:cs typeface="Arial" pitchFamily="34" charset="0"/>
                </a:rPr>
                <a:t>209 – 76 = ?</a:t>
              </a:r>
              <a:endParaRPr lang="en-US" sz="4400" b="1">
                <a:solidFill>
                  <a:srgbClr val="00B050"/>
                </a:solidFill>
                <a:latin typeface="Arial" pitchFamily="34" charset="0"/>
                <a:cs typeface="Arial" pitchFamily="34" charset="0"/>
              </a:endParaRPr>
            </a:p>
          </p:txBody>
        </p:sp>
      </p:grpSp>
      <p:sp>
        <p:nvSpPr>
          <p:cNvPr id="4" name="Rectangle 3"/>
          <p:cNvSpPr/>
          <p:nvPr/>
        </p:nvSpPr>
        <p:spPr>
          <a:xfrm>
            <a:off x="1463548" y="4620940"/>
            <a:ext cx="5915152" cy="3139321"/>
          </a:xfrm>
          <a:prstGeom prst="rect">
            <a:avLst/>
          </a:prstGeom>
        </p:spPr>
        <p:txBody>
          <a:bodyPr wrap="square">
            <a:spAutoFit/>
          </a:bodyPr>
          <a:lstStyle/>
          <a:p>
            <a:pPr algn="just">
              <a:lnSpc>
                <a:spcPct val="150000"/>
              </a:lnSpc>
            </a:pPr>
            <a:r>
              <a:rPr lang="en-US" sz="4400" b="1" u="sng" smtClean="0">
                <a:latin typeface="Arial" pitchFamily="34" charset="0"/>
                <a:cs typeface="Arial" pitchFamily="34" charset="0"/>
              </a:rPr>
              <a:t>Yêu cầu</a:t>
            </a:r>
            <a:r>
              <a:rPr lang="en-US" sz="4400" smtClean="0">
                <a:latin typeface="Arial" pitchFamily="34" charset="0"/>
                <a:cs typeface="Arial" pitchFamily="34" charset="0"/>
              </a:rPr>
              <a:t>: </a:t>
            </a:r>
            <a:r>
              <a:rPr lang="vi-VN" sz="4400">
                <a:latin typeface="Arial" pitchFamily="34" charset="0"/>
                <a:cs typeface="Arial" pitchFamily="34" charset="0"/>
              </a:rPr>
              <a:t>Tính hiệu rồi sử dụng phép cộng để kiểm </a:t>
            </a:r>
            <a:r>
              <a:rPr lang="vi-VN" sz="4400">
                <a:latin typeface="Arial" pitchFamily="34" charset="0"/>
                <a:cs typeface="Arial" pitchFamily="34" charset="0"/>
              </a:rPr>
              <a:t>tra </a:t>
            </a:r>
            <a:r>
              <a:rPr lang="vi-VN" sz="4400" smtClean="0">
                <a:latin typeface="Arial" pitchFamily="34" charset="0"/>
                <a:cs typeface="Arial" pitchFamily="34" charset="0"/>
              </a:rPr>
              <a:t>lại</a:t>
            </a:r>
            <a:r>
              <a:rPr lang="en-US" sz="4400" smtClean="0">
                <a:latin typeface="Arial" pitchFamily="34" charset="0"/>
                <a:cs typeface="Arial" pitchFamily="34" charset="0"/>
              </a:rPr>
              <a:t>.</a:t>
            </a:r>
            <a:endParaRPr lang="en-US" sz="4400">
              <a:latin typeface="Arial" pitchFamily="34" charset="0"/>
              <a:cs typeface="Arial" pitchFamily="34" charset="0"/>
            </a:endParaRPr>
          </a:p>
        </p:txBody>
      </p:sp>
      <p:pic>
        <p:nvPicPr>
          <p:cNvPr id="21506"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902574" y="3168817"/>
            <a:ext cx="4498871" cy="5496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23">
            <a:extLst>
              <a:ext uri="{BEBA8EAE-BF5A-486C-A8C5-ECC9F3942E4B}">
                <a14:imgProps xmlns:a14="http://schemas.microsoft.com/office/drawing/2010/main">
                  <a14:imgLayer r:embed="rId2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2506325" y="3390900"/>
            <a:ext cx="4509250" cy="527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448014" y="6591300"/>
            <a:ext cx="1954285" cy="4567616"/>
          </a:xfrm>
          <a:prstGeom prst="rect">
            <a:avLst/>
          </a:prstGeom>
        </p:spPr>
      </p:pic>
    </p:spTree>
    <p:extLst>
      <p:ext uri="{BB962C8B-B14F-4D97-AF65-F5344CB8AC3E}">
        <p14:creationId xmlns:p14="http://schemas.microsoft.com/office/powerpoint/2010/main" val="325499306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1506"/>
                                        </p:tgtEl>
                                        <p:attrNameLst>
                                          <p:attrName>style.visibility</p:attrName>
                                        </p:attrNameLst>
                                      </p:cBhvr>
                                      <p:to>
                                        <p:strVal val="visible"/>
                                      </p:to>
                                    </p:set>
                                    <p:animEffect transition="in" filter="wipe(down)">
                                      <p:cBhvr>
                                        <p:cTn id="15" dur="500"/>
                                        <p:tgtEl>
                                          <p:spTgt spid="2150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1507"/>
                                        </p:tgtEl>
                                        <p:attrNameLst>
                                          <p:attrName>style.visibility</p:attrName>
                                        </p:attrNameLst>
                                      </p:cBhvr>
                                      <p:to>
                                        <p:strVal val="visible"/>
                                      </p:to>
                                    </p:set>
                                    <p:animEffect transition="in" filter="wipe(down)">
                                      <p:cBhvr>
                                        <p:cTn id="20"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bg "/>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3" name="PA_1"/>
          <p:cNvPicPr>
            <a:picLocks noChangeAspect="1"/>
          </p:cNvPicPr>
          <p:nvPr>
            <p:custDataLst>
              <p:tags r:id="rId2"/>
            </p:custDataLst>
          </p:nvPr>
        </p:nvPicPr>
        <p:blipFill rotWithShape="1">
          <a:blip r:embed="rId12">
            <a:extLst>
              <a:ext uri="{28A0092B-C50C-407E-A947-70E740481C1C}">
                <a14:useLocalDpi xmlns:a14="http://schemas.microsoft.com/office/drawing/2010/main" val="0"/>
              </a:ext>
            </a:extLst>
          </a:blip>
          <a:srcRect l="8541" t="35741" r="76042" b="33519"/>
          <a:stretch>
            <a:fillRect/>
          </a:stretch>
        </p:blipFill>
        <p:spPr>
          <a:xfrm>
            <a:off x="1562100" y="3676650"/>
            <a:ext cx="2819400" cy="3162300"/>
          </a:xfrm>
          <a:prstGeom prst="rect">
            <a:avLst/>
          </a:prstGeom>
        </p:spPr>
      </p:pic>
      <p:pic>
        <p:nvPicPr>
          <p:cNvPr id="4" name="PA_2"/>
          <p:cNvPicPr>
            <a:picLocks noChangeAspect="1"/>
          </p:cNvPicPr>
          <p:nvPr>
            <p:custDataLst>
              <p:tags r:id="rId3"/>
            </p:custDataLst>
          </p:nvPr>
        </p:nvPicPr>
        <p:blipFill rotWithShape="1">
          <a:blip r:embed="rId13">
            <a:extLst>
              <a:ext uri="{28A0092B-C50C-407E-A947-70E740481C1C}">
                <a14:useLocalDpi xmlns:a14="http://schemas.microsoft.com/office/drawing/2010/main" val="0"/>
              </a:ext>
            </a:extLst>
          </a:blip>
          <a:srcRect l="19479" t="9259" r="56875" b="50556"/>
          <a:stretch>
            <a:fillRect/>
          </a:stretch>
        </p:blipFill>
        <p:spPr>
          <a:xfrm>
            <a:off x="3562350" y="952500"/>
            <a:ext cx="4324350" cy="4133850"/>
          </a:xfrm>
          <a:prstGeom prst="rect">
            <a:avLst/>
          </a:prstGeom>
        </p:spPr>
      </p:pic>
      <p:pic>
        <p:nvPicPr>
          <p:cNvPr id="5" name="PA_3"/>
          <p:cNvPicPr>
            <a:picLocks noChangeAspect="1"/>
          </p:cNvPicPr>
          <p:nvPr>
            <p:custDataLst>
              <p:tags r:id="rId4"/>
            </p:custDataLst>
          </p:nvPr>
        </p:nvPicPr>
        <p:blipFill rotWithShape="1">
          <a:blip r:embed="rId14">
            <a:extLst>
              <a:ext uri="{28A0092B-C50C-407E-A947-70E740481C1C}">
                <a14:useLocalDpi xmlns:a14="http://schemas.microsoft.com/office/drawing/2010/main" val="0"/>
              </a:ext>
            </a:extLst>
          </a:blip>
          <a:srcRect l="37500" t="7407" r="44479" b="52037"/>
          <a:stretch>
            <a:fillRect/>
          </a:stretch>
        </p:blipFill>
        <p:spPr>
          <a:xfrm>
            <a:off x="6858000" y="762000"/>
            <a:ext cx="3295650" cy="4171950"/>
          </a:xfrm>
          <a:prstGeom prst="rect">
            <a:avLst/>
          </a:prstGeom>
        </p:spPr>
      </p:pic>
      <p:pic>
        <p:nvPicPr>
          <p:cNvPr id="6" name="PA_4"/>
          <p:cNvPicPr>
            <a:picLocks noChangeAspect="1"/>
          </p:cNvPicPr>
          <p:nvPr>
            <p:custDataLst>
              <p:tags r:id="rId5"/>
            </p:custDataLst>
          </p:nvPr>
        </p:nvPicPr>
        <p:blipFill rotWithShape="1">
          <a:blip r:embed="rId15">
            <a:extLst>
              <a:ext uri="{28A0092B-C50C-407E-A947-70E740481C1C}">
                <a14:useLocalDpi xmlns:a14="http://schemas.microsoft.com/office/drawing/2010/main" val="0"/>
              </a:ext>
            </a:extLst>
          </a:blip>
          <a:srcRect l="52396" t="15926" r="33646" b="54630"/>
          <a:stretch>
            <a:fillRect/>
          </a:stretch>
        </p:blipFill>
        <p:spPr>
          <a:xfrm>
            <a:off x="9582150" y="1638300"/>
            <a:ext cx="2552700" cy="3028950"/>
          </a:xfrm>
          <a:prstGeom prst="rect">
            <a:avLst/>
          </a:prstGeom>
        </p:spPr>
      </p:pic>
      <p:pic>
        <p:nvPicPr>
          <p:cNvPr id="8" name="PA_6"/>
          <p:cNvPicPr>
            <a:picLocks noChangeAspect="1"/>
          </p:cNvPicPr>
          <p:nvPr>
            <p:custDataLst>
              <p:tags r:id="rId6"/>
            </p:custDataLst>
          </p:nvPr>
        </p:nvPicPr>
        <p:blipFill rotWithShape="1">
          <a:blip r:embed="rId16">
            <a:extLst>
              <a:ext uri="{28A0092B-C50C-407E-A947-70E740481C1C}">
                <a14:useLocalDpi xmlns:a14="http://schemas.microsoft.com/office/drawing/2010/main" val="0"/>
              </a:ext>
            </a:extLst>
          </a:blip>
          <a:srcRect l="78333" t="27408" r="7708" b="42222"/>
          <a:stretch>
            <a:fillRect/>
          </a:stretch>
        </p:blipFill>
        <p:spPr>
          <a:xfrm>
            <a:off x="14325600" y="2819400"/>
            <a:ext cx="2552700" cy="3124200"/>
          </a:xfrm>
          <a:prstGeom prst="rect">
            <a:avLst/>
          </a:prstGeom>
        </p:spPr>
      </p:pic>
      <p:pic>
        <p:nvPicPr>
          <p:cNvPr id="7" name="PA_5"/>
          <p:cNvPicPr>
            <a:picLocks noChangeAspect="1"/>
          </p:cNvPicPr>
          <p:nvPr>
            <p:custDataLst>
              <p:tags r:id="rId7"/>
            </p:custDataLst>
          </p:nvPr>
        </p:nvPicPr>
        <p:blipFill rotWithShape="1">
          <a:blip r:embed="rId17">
            <a:extLst>
              <a:ext uri="{28A0092B-C50C-407E-A947-70E740481C1C}">
                <a14:useLocalDpi xmlns:a14="http://schemas.microsoft.com/office/drawing/2010/main" val="0"/>
              </a:ext>
            </a:extLst>
          </a:blip>
          <a:srcRect l="63750" t="14444" r="19688" b="50000"/>
          <a:stretch>
            <a:fillRect/>
          </a:stretch>
        </p:blipFill>
        <p:spPr>
          <a:xfrm>
            <a:off x="11658600" y="1485900"/>
            <a:ext cx="3028950" cy="3657600"/>
          </a:xfrm>
          <a:prstGeom prst="rect">
            <a:avLst/>
          </a:prstGeom>
        </p:spPr>
      </p:pic>
      <p:pic>
        <p:nvPicPr>
          <p:cNvPr id="9" name="PA_kids_shadow" hidden="1"/>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TextBox 9"/>
          <p:cNvSpPr txBox="1"/>
          <p:nvPr/>
        </p:nvSpPr>
        <p:spPr>
          <a:xfrm>
            <a:off x="4438650" y="5146238"/>
            <a:ext cx="10287000" cy="2585323"/>
          </a:xfrm>
          <a:prstGeom prst="rect">
            <a:avLst/>
          </a:prstGeom>
          <a:noFill/>
        </p:spPr>
        <p:txBody>
          <a:bodyPr wrap="square" rtlCol="0">
            <a:spAutoFit/>
          </a:bodyPr>
          <a:lstStyle/>
          <a:p>
            <a:pPr algn="ctr">
              <a:lnSpc>
                <a:spcPct val="150000"/>
              </a:lnSpc>
            </a:pPr>
            <a:r>
              <a:rPr lang="en-US" sz="5400" b="1" smtClean="0">
                <a:solidFill>
                  <a:schemeClr val="accent5">
                    <a:lumMod val="50000"/>
                  </a:schemeClr>
                </a:solidFill>
                <a:latin typeface="Arial" pitchFamily="34" charset="0"/>
                <a:cs typeface="Arial" pitchFamily="34" charset="0"/>
              </a:rPr>
              <a:t>TRÒ CHƠI: </a:t>
            </a:r>
          </a:p>
          <a:p>
            <a:pPr algn="ctr">
              <a:lnSpc>
                <a:spcPct val="150000"/>
              </a:lnSpc>
            </a:pPr>
            <a:r>
              <a:rPr lang="en-US" sz="5400" b="1" smtClean="0">
                <a:solidFill>
                  <a:schemeClr val="accent5">
                    <a:lumMod val="50000"/>
                  </a:schemeClr>
                </a:solidFill>
                <a:latin typeface="Arial" pitchFamily="34" charset="0"/>
                <a:cs typeface="Arial" pitchFamily="34" charset="0"/>
              </a:rPr>
              <a:t>“AI NHANH, AI ĐÚNG”</a:t>
            </a:r>
            <a:endParaRPr lang="en-US" sz="4800" b="1">
              <a:solidFill>
                <a:schemeClr val="accent5">
                  <a:lumMod val="50000"/>
                </a:schemeClr>
              </a:solidFill>
              <a:latin typeface="Arial" pitchFamily="34" charset="0"/>
              <a:cs typeface="Arial" pitchFamily="34" charset="0"/>
            </a:endParaRPr>
          </a:p>
        </p:txBody>
      </p:sp>
      <p:pic>
        <p:nvPicPr>
          <p:cNvPr id="14" name="Picture 5"/>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3599583" y="0"/>
            <a:ext cx="4688417" cy="1781599"/>
          </a:xfrm>
          <a:prstGeom prst="rect">
            <a:avLst/>
          </a:prstGeom>
        </p:spPr>
      </p:pic>
      <p:pic>
        <p:nvPicPr>
          <p:cNvPr id="15" name="Picture 5"/>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flipH="1">
            <a:off x="0" y="0"/>
            <a:ext cx="4648200" cy="1781599"/>
          </a:xfrm>
          <a:prstGeom prst="rect">
            <a:avLst/>
          </a:prstGeom>
        </p:spPr>
      </p:pic>
    </p:spTree>
    <p:extLst>
      <p:ext uri="{BB962C8B-B14F-4D97-AF65-F5344CB8AC3E}">
        <p14:creationId xmlns:p14="http://schemas.microsoft.com/office/powerpoint/2010/main" val="3606974861"/>
      </p:ext>
    </p:extLst>
  </p:cSld>
  <p:clrMapOvr>
    <a:masterClrMapping/>
  </p:clrMapOvr>
  <p:transition spd="slow" advTm="3000">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3"/>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609946" cy="4757467"/>
          </a:xfrm>
          <a:prstGeom prst="rect">
            <a:avLst/>
          </a:prstGeom>
        </p:spPr>
      </p:pic>
      <p:pic>
        <p:nvPicPr>
          <p:cNvPr id="12"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6172200"/>
            <a:ext cx="2581102" cy="4114800"/>
          </a:xfrm>
          <a:prstGeom prst="rect">
            <a:avLst/>
          </a:prstGeom>
        </p:spPr>
      </p:pic>
      <p:pic>
        <p:nvPicPr>
          <p:cNvPr id="16"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5087600" y="-84870"/>
            <a:ext cx="3200400" cy="2248374"/>
          </a:xfrm>
          <a:prstGeom prst="rect">
            <a:avLst/>
          </a:prstGeom>
        </p:spPr>
      </p:pic>
      <p:sp>
        <p:nvSpPr>
          <p:cNvPr id="17" name="Rectangle 16"/>
          <p:cNvSpPr/>
          <p:nvPr/>
        </p:nvSpPr>
        <p:spPr>
          <a:xfrm>
            <a:off x="4318000" y="5620028"/>
            <a:ext cx="9144000" cy="4029501"/>
          </a:xfrm>
          <a:prstGeom prst="rect">
            <a:avLst/>
          </a:prstGeom>
        </p:spPr>
        <p:txBody>
          <a:bodyPr>
            <a:spAutoFit/>
          </a:bodyPr>
          <a:lstStyle/>
          <a:p>
            <a:pPr>
              <a:lnSpc>
                <a:spcPct val="150000"/>
              </a:lnSpc>
            </a:pPr>
            <a:r>
              <a:rPr lang="vi-VN" sz="4400">
                <a:solidFill>
                  <a:schemeClr val="bg1"/>
                </a:solidFill>
                <a:latin typeface="Arial" pitchFamily="34" charset="0"/>
                <a:cs typeface="Arial" pitchFamily="34" charset="0"/>
              </a:rPr>
              <a:t>Anh Nam đã đưa cho người bán vé số tiền là:</a:t>
            </a:r>
          </a:p>
          <a:p>
            <a:pPr>
              <a:lnSpc>
                <a:spcPct val="150000"/>
              </a:lnSpc>
            </a:pPr>
            <a:r>
              <a:rPr lang="en-US" sz="4400" smtClean="0">
                <a:solidFill>
                  <a:schemeClr val="bg1"/>
                </a:solidFill>
                <a:latin typeface="Arial" pitchFamily="34" charset="0"/>
                <a:cs typeface="Arial" pitchFamily="34" charset="0"/>
              </a:rPr>
              <a:t> </a:t>
            </a:r>
            <a:r>
              <a:rPr lang="vi-VN" sz="4400" smtClean="0">
                <a:solidFill>
                  <a:schemeClr val="bg1"/>
                </a:solidFill>
                <a:latin typeface="Arial" pitchFamily="34" charset="0"/>
                <a:cs typeface="Arial" pitchFamily="34" charset="0"/>
              </a:rPr>
              <a:t>8000 </a:t>
            </a:r>
            <a:r>
              <a:rPr lang="vi-VN" sz="4400">
                <a:solidFill>
                  <a:schemeClr val="bg1"/>
                </a:solidFill>
                <a:latin typeface="Arial" pitchFamily="34" charset="0"/>
                <a:cs typeface="Arial" pitchFamily="34" charset="0"/>
              </a:rPr>
              <a:t>+ 12000 = </a:t>
            </a:r>
            <a:r>
              <a:rPr lang="vi-VN" sz="4400">
                <a:solidFill>
                  <a:schemeClr val="bg1"/>
                </a:solidFill>
                <a:latin typeface="Arial" pitchFamily="34" charset="0"/>
                <a:cs typeface="Arial" pitchFamily="34" charset="0"/>
              </a:rPr>
              <a:t>20000 </a:t>
            </a:r>
            <a:r>
              <a:rPr lang="vi-VN" sz="4400" smtClean="0">
                <a:solidFill>
                  <a:schemeClr val="bg1"/>
                </a:solidFill>
                <a:latin typeface="Arial" pitchFamily="34" charset="0"/>
                <a:cs typeface="Arial" pitchFamily="34" charset="0"/>
              </a:rPr>
              <a:t>(đồng</a:t>
            </a:r>
            <a:r>
              <a:rPr lang="vi-VN" sz="4400">
                <a:solidFill>
                  <a:schemeClr val="bg1"/>
                </a:solidFill>
                <a:latin typeface="Arial" pitchFamily="34" charset="0"/>
                <a:cs typeface="Arial" pitchFamily="34" charset="0"/>
              </a:rPr>
              <a:t>)</a:t>
            </a:r>
          </a:p>
          <a:p>
            <a:pPr>
              <a:lnSpc>
                <a:spcPct val="150000"/>
              </a:lnSpc>
            </a:pPr>
            <a:r>
              <a:rPr lang="en-US" sz="4400" smtClean="0">
                <a:solidFill>
                  <a:schemeClr val="bg1"/>
                </a:solidFill>
                <a:latin typeface="Arial" pitchFamily="34" charset="0"/>
                <a:cs typeface="Arial" pitchFamily="34" charset="0"/>
              </a:rPr>
              <a:t>             </a:t>
            </a:r>
            <a:r>
              <a:rPr lang="vi-VN" sz="4400" smtClean="0">
                <a:solidFill>
                  <a:schemeClr val="bg1"/>
                </a:solidFill>
                <a:latin typeface="Arial" pitchFamily="34" charset="0"/>
                <a:cs typeface="Arial" pitchFamily="34" charset="0"/>
              </a:rPr>
              <a:t>Đáp </a:t>
            </a:r>
            <a:r>
              <a:rPr lang="vi-VN" sz="4400">
                <a:solidFill>
                  <a:schemeClr val="bg1"/>
                </a:solidFill>
                <a:latin typeface="Arial" pitchFamily="34" charset="0"/>
                <a:cs typeface="Arial" pitchFamily="34" charset="0"/>
              </a:rPr>
              <a:t>số: 20 000 đồng.</a:t>
            </a:r>
          </a:p>
        </p:txBody>
      </p:sp>
      <p:sp>
        <p:nvSpPr>
          <p:cNvPr id="2" name="Rectangle 1"/>
          <p:cNvSpPr/>
          <p:nvPr/>
        </p:nvSpPr>
        <p:spPr>
          <a:xfrm>
            <a:off x="1290551" y="2044926"/>
            <a:ext cx="16274007" cy="769441"/>
          </a:xfrm>
          <a:prstGeom prst="rect">
            <a:avLst/>
          </a:prstGeom>
        </p:spPr>
        <p:txBody>
          <a:bodyPr wrap="none">
            <a:spAutoFit/>
          </a:bodyPr>
          <a:lstStyle/>
          <a:p>
            <a:r>
              <a:rPr lang="en-US" sz="4400" b="1">
                <a:latin typeface="Arial" pitchFamily="34" charset="0"/>
                <a:cs typeface="Arial" pitchFamily="34" charset="0"/>
              </a:rPr>
              <a:t>Bài 6: Luyện tập tìm số còn thiếu trong phép cộng, phép trừ</a:t>
            </a:r>
            <a:endParaRPr lang="en-US" sz="4400">
              <a:latin typeface="Arial" pitchFamily="34" charset="0"/>
              <a:cs typeface="Arial" pitchFamily="34" charset="0"/>
            </a:endParaRPr>
          </a:p>
        </p:txBody>
      </p:sp>
      <p:sp>
        <p:nvSpPr>
          <p:cNvPr id="18" name="Rounded Rectangle 17"/>
          <p:cNvSpPr/>
          <p:nvPr/>
        </p:nvSpPr>
        <p:spPr>
          <a:xfrm>
            <a:off x="5143500" y="589472"/>
            <a:ext cx="7924800"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THỰC HÀNH – LUYỆN TẬP</a:t>
            </a:r>
            <a:endParaRPr lang="en-US" sz="4000" b="1">
              <a:latin typeface="Arial" pitchFamily="34" charset="0"/>
              <a:cs typeface="Arial" pitchFamily="34" charset="0"/>
            </a:endParaRPr>
          </a:p>
        </p:txBody>
      </p:sp>
      <p:pic>
        <p:nvPicPr>
          <p:cNvPr id="19"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268700" y="6172200"/>
            <a:ext cx="2133600" cy="4986716"/>
          </a:xfrm>
          <a:prstGeom prst="rect">
            <a:avLst/>
          </a:prstGeom>
        </p:spPr>
      </p:pic>
      <p:sp>
        <p:nvSpPr>
          <p:cNvPr id="5" name="Rounded Rectangular Callout 4"/>
          <p:cNvSpPr/>
          <p:nvPr/>
        </p:nvSpPr>
        <p:spPr>
          <a:xfrm>
            <a:off x="7913910" y="4620940"/>
            <a:ext cx="8686800" cy="4537289"/>
          </a:xfrm>
          <a:prstGeom prst="wedgeRoundRectCallou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smtClean="0">
                <a:latin typeface="Arial" pitchFamily="34" charset="0"/>
                <a:cs typeface="Arial" pitchFamily="34" charset="0"/>
              </a:rPr>
              <a:t>Để kiểm tra lại kết quả, ta có thể lấy hiệu cộng với số trừ. Nếu có kết quả bằng số bị trừ thì phép trừ đã được thực hiện đúng.</a:t>
            </a:r>
            <a:endParaRPr lang="en-US" sz="4000">
              <a:latin typeface="Arial" pitchFamily="34" charset="0"/>
              <a:cs typeface="Arial" pitchFamily="34" charset="0"/>
            </a:endParaRPr>
          </a:p>
        </p:txBody>
      </p:sp>
      <p:pic>
        <p:nvPicPr>
          <p:cNvPr id="22" name="Picture 4"/>
          <p:cNvPicPr>
            <a:picLocks noChangeAspect="1"/>
          </p:cNvPicPr>
          <p:nvPr/>
        </p:nvPicPr>
        <p:blipFill>
          <a:blip r:embed="rId22"/>
          <a:srcRect/>
          <a:stretch>
            <a:fillRect/>
          </a:stretch>
        </p:blipFill>
        <p:spPr>
          <a:xfrm>
            <a:off x="8012676" y="3013766"/>
            <a:ext cx="2829756" cy="2113645"/>
          </a:xfrm>
          <a:prstGeom prst="rect">
            <a:avLst/>
          </a:prstGeom>
        </p:spPr>
      </p:pic>
      <p:pic>
        <p:nvPicPr>
          <p:cNvPr id="23" name="Picture 4"/>
          <p:cNvPicPr>
            <a:picLocks noChangeAspect="1"/>
          </p:cNvPicPr>
          <p:nvPr/>
        </p:nvPicPr>
        <p:blipFill>
          <a:blip r:embed="rId22"/>
          <a:srcRect/>
          <a:stretch>
            <a:fillRect/>
          </a:stretch>
        </p:blipFill>
        <p:spPr>
          <a:xfrm>
            <a:off x="10842432" y="3013766"/>
            <a:ext cx="2829756" cy="2113645"/>
          </a:xfrm>
          <a:prstGeom prst="rect">
            <a:avLst/>
          </a:prstGeom>
        </p:spPr>
      </p:pic>
      <p:grpSp>
        <p:nvGrpSpPr>
          <p:cNvPr id="24" name="Group 23"/>
          <p:cNvGrpSpPr/>
          <p:nvPr/>
        </p:nvGrpSpPr>
        <p:grpSpPr>
          <a:xfrm>
            <a:off x="1374648" y="3168817"/>
            <a:ext cx="5788152" cy="1046988"/>
            <a:chOff x="1298448" y="3410712"/>
            <a:chExt cx="5788152" cy="1046988"/>
          </a:xfrm>
        </p:grpSpPr>
        <p:sp>
          <p:nvSpPr>
            <p:cNvPr id="25" name="Rounded Rectangle 24"/>
            <p:cNvSpPr/>
            <p:nvPr/>
          </p:nvSpPr>
          <p:spPr>
            <a:xfrm>
              <a:off x="1298448" y="3410712"/>
              <a:ext cx="3968496" cy="1046988"/>
            </a:xfrm>
            <a:prstGeom prst="roundRect">
              <a:avLst/>
            </a:prstGeom>
            <a:solidFill>
              <a:srgbClr val="00B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450848" y="3410712"/>
              <a:ext cx="5635752" cy="104698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B050"/>
                  </a:solidFill>
                  <a:latin typeface="Arial" pitchFamily="34" charset="0"/>
                  <a:cs typeface="Arial" pitchFamily="34" charset="0"/>
                </a:rPr>
                <a:t>Ví dụ</a:t>
              </a:r>
              <a:r>
                <a:rPr lang="en-US" sz="4400" b="1">
                  <a:solidFill>
                    <a:srgbClr val="00B050"/>
                  </a:solidFill>
                  <a:latin typeface="Arial" pitchFamily="34" charset="0"/>
                  <a:cs typeface="Arial" pitchFamily="34" charset="0"/>
                </a:rPr>
                <a:t>: </a:t>
              </a:r>
              <a:r>
                <a:rPr lang="en-US" sz="4400" b="1">
                  <a:solidFill>
                    <a:srgbClr val="00B050"/>
                  </a:solidFill>
                  <a:latin typeface="Arial" pitchFamily="34" charset="0"/>
                  <a:cs typeface="Arial" pitchFamily="34" charset="0"/>
                </a:rPr>
                <a:t>209 – 76 = ?</a:t>
              </a:r>
              <a:endParaRPr lang="en-US" sz="4400" b="1">
                <a:solidFill>
                  <a:srgbClr val="00B050"/>
                </a:solidFill>
                <a:latin typeface="Arial" pitchFamily="34" charset="0"/>
                <a:cs typeface="Arial" pitchFamily="34" charset="0"/>
              </a:endParaRPr>
            </a:p>
          </p:txBody>
        </p:sp>
      </p:grpSp>
      <p:sp>
        <p:nvSpPr>
          <p:cNvPr id="27" name="Rectangle 26"/>
          <p:cNvSpPr/>
          <p:nvPr/>
        </p:nvSpPr>
        <p:spPr>
          <a:xfrm>
            <a:off x="1463548" y="4620940"/>
            <a:ext cx="5915152" cy="3139321"/>
          </a:xfrm>
          <a:prstGeom prst="rect">
            <a:avLst/>
          </a:prstGeom>
        </p:spPr>
        <p:txBody>
          <a:bodyPr wrap="square">
            <a:spAutoFit/>
          </a:bodyPr>
          <a:lstStyle/>
          <a:p>
            <a:pPr algn="just">
              <a:lnSpc>
                <a:spcPct val="150000"/>
              </a:lnSpc>
            </a:pPr>
            <a:r>
              <a:rPr lang="en-US" sz="4400" b="1" u="sng" smtClean="0">
                <a:latin typeface="Arial" pitchFamily="34" charset="0"/>
                <a:cs typeface="Arial" pitchFamily="34" charset="0"/>
              </a:rPr>
              <a:t>Yêu cầu</a:t>
            </a:r>
            <a:r>
              <a:rPr lang="en-US" sz="4400" smtClean="0">
                <a:latin typeface="Arial" pitchFamily="34" charset="0"/>
                <a:cs typeface="Arial" pitchFamily="34" charset="0"/>
              </a:rPr>
              <a:t>: </a:t>
            </a:r>
            <a:r>
              <a:rPr lang="vi-VN" sz="4400">
                <a:latin typeface="Arial" pitchFamily="34" charset="0"/>
                <a:cs typeface="Arial" pitchFamily="34" charset="0"/>
              </a:rPr>
              <a:t>Tính hiệu rồi sử dụng phép cộng để kiểm </a:t>
            </a:r>
            <a:r>
              <a:rPr lang="vi-VN" sz="4400">
                <a:latin typeface="Arial" pitchFamily="34" charset="0"/>
                <a:cs typeface="Arial" pitchFamily="34" charset="0"/>
              </a:rPr>
              <a:t>tra </a:t>
            </a:r>
            <a:r>
              <a:rPr lang="vi-VN" sz="4400" smtClean="0">
                <a:latin typeface="Arial" pitchFamily="34" charset="0"/>
                <a:cs typeface="Arial" pitchFamily="34" charset="0"/>
              </a:rPr>
              <a:t>lại</a:t>
            </a:r>
            <a:r>
              <a:rPr lang="en-US" sz="4400" smtClean="0">
                <a:latin typeface="Arial" pitchFamily="34" charset="0"/>
                <a:cs typeface="Arial" pitchFamily="34" charset="0"/>
              </a:rPr>
              <a:t>.</a:t>
            </a:r>
            <a:endParaRPr lang="en-US" sz="4400">
              <a:latin typeface="Arial" pitchFamily="34" charset="0"/>
              <a:cs typeface="Arial" pitchFamily="34" charset="0"/>
            </a:endParaRPr>
          </a:p>
        </p:txBody>
      </p:sp>
    </p:spTree>
    <p:extLst>
      <p:ext uri="{BB962C8B-B14F-4D97-AF65-F5344CB8AC3E}">
        <p14:creationId xmlns:p14="http://schemas.microsoft.com/office/powerpoint/2010/main" val="10703394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3"/>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609946" cy="4757467"/>
          </a:xfrm>
          <a:prstGeom prst="rect">
            <a:avLst/>
          </a:prstGeom>
        </p:spPr>
      </p:pic>
      <p:pic>
        <p:nvPicPr>
          <p:cNvPr id="12"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6172200"/>
            <a:ext cx="2581102" cy="4114800"/>
          </a:xfrm>
          <a:prstGeom prst="rect">
            <a:avLst/>
          </a:prstGeom>
        </p:spPr>
      </p:pic>
      <p:pic>
        <p:nvPicPr>
          <p:cNvPr id="16"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5087600" y="-84870"/>
            <a:ext cx="3200400" cy="2248374"/>
          </a:xfrm>
          <a:prstGeom prst="rect">
            <a:avLst/>
          </a:prstGeom>
        </p:spPr>
      </p:pic>
      <p:sp>
        <p:nvSpPr>
          <p:cNvPr id="17" name="Rectangle 16"/>
          <p:cNvSpPr/>
          <p:nvPr/>
        </p:nvSpPr>
        <p:spPr>
          <a:xfrm>
            <a:off x="4318000" y="5620028"/>
            <a:ext cx="9144000" cy="4029501"/>
          </a:xfrm>
          <a:prstGeom prst="rect">
            <a:avLst/>
          </a:prstGeom>
        </p:spPr>
        <p:txBody>
          <a:bodyPr>
            <a:spAutoFit/>
          </a:bodyPr>
          <a:lstStyle/>
          <a:p>
            <a:pPr>
              <a:lnSpc>
                <a:spcPct val="150000"/>
              </a:lnSpc>
            </a:pPr>
            <a:r>
              <a:rPr lang="vi-VN" sz="4400">
                <a:solidFill>
                  <a:schemeClr val="bg1"/>
                </a:solidFill>
                <a:latin typeface="Arial" pitchFamily="34" charset="0"/>
                <a:cs typeface="Arial" pitchFamily="34" charset="0"/>
              </a:rPr>
              <a:t>Anh Nam đã đưa cho người bán vé số tiền là:</a:t>
            </a:r>
          </a:p>
          <a:p>
            <a:pPr>
              <a:lnSpc>
                <a:spcPct val="150000"/>
              </a:lnSpc>
            </a:pPr>
            <a:r>
              <a:rPr lang="en-US" sz="4400" smtClean="0">
                <a:solidFill>
                  <a:schemeClr val="bg1"/>
                </a:solidFill>
                <a:latin typeface="Arial" pitchFamily="34" charset="0"/>
                <a:cs typeface="Arial" pitchFamily="34" charset="0"/>
              </a:rPr>
              <a:t> </a:t>
            </a:r>
            <a:r>
              <a:rPr lang="vi-VN" sz="4400" smtClean="0">
                <a:solidFill>
                  <a:schemeClr val="bg1"/>
                </a:solidFill>
                <a:latin typeface="Arial" pitchFamily="34" charset="0"/>
                <a:cs typeface="Arial" pitchFamily="34" charset="0"/>
              </a:rPr>
              <a:t>8000 </a:t>
            </a:r>
            <a:r>
              <a:rPr lang="vi-VN" sz="4400">
                <a:solidFill>
                  <a:schemeClr val="bg1"/>
                </a:solidFill>
                <a:latin typeface="Arial" pitchFamily="34" charset="0"/>
                <a:cs typeface="Arial" pitchFamily="34" charset="0"/>
              </a:rPr>
              <a:t>+ 12000 = </a:t>
            </a:r>
            <a:r>
              <a:rPr lang="vi-VN" sz="4400">
                <a:solidFill>
                  <a:schemeClr val="bg1"/>
                </a:solidFill>
                <a:latin typeface="Arial" pitchFamily="34" charset="0"/>
                <a:cs typeface="Arial" pitchFamily="34" charset="0"/>
              </a:rPr>
              <a:t>20000 </a:t>
            </a:r>
            <a:r>
              <a:rPr lang="vi-VN" sz="4400" smtClean="0">
                <a:solidFill>
                  <a:schemeClr val="bg1"/>
                </a:solidFill>
                <a:latin typeface="Arial" pitchFamily="34" charset="0"/>
                <a:cs typeface="Arial" pitchFamily="34" charset="0"/>
              </a:rPr>
              <a:t>(đồng</a:t>
            </a:r>
            <a:r>
              <a:rPr lang="vi-VN" sz="4400">
                <a:solidFill>
                  <a:schemeClr val="bg1"/>
                </a:solidFill>
                <a:latin typeface="Arial" pitchFamily="34" charset="0"/>
                <a:cs typeface="Arial" pitchFamily="34" charset="0"/>
              </a:rPr>
              <a:t>)</a:t>
            </a:r>
          </a:p>
          <a:p>
            <a:pPr>
              <a:lnSpc>
                <a:spcPct val="150000"/>
              </a:lnSpc>
            </a:pPr>
            <a:r>
              <a:rPr lang="en-US" sz="4400" smtClean="0">
                <a:solidFill>
                  <a:schemeClr val="bg1"/>
                </a:solidFill>
                <a:latin typeface="Arial" pitchFamily="34" charset="0"/>
                <a:cs typeface="Arial" pitchFamily="34" charset="0"/>
              </a:rPr>
              <a:t>             </a:t>
            </a:r>
            <a:r>
              <a:rPr lang="vi-VN" sz="4400" smtClean="0">
                <a:solidFill>
                  <a:schemeClr val="bg1"/>
                </a:solidFill>
                <a:latin typeface="Arial" pitchFamily="34" charset="0"/>
                <a:cs typeface="Arial" pitchFamily="34" charset="0"/>
              </a:rPr>
              <a:t>Đáp </a:t>
            </a:r>
            <a:r>
              <a:rPr lang="vi-VN" sz="4400">
                <a:solidFill>
                  <a:schemeClr val="bg1"/>
                </a:solidFill>
                <a:latin typeface="Arial" pitchFamily="34" charset="0"/>
                <a:cs typeface="Arial" pitchFamily="34" charset="0"/>
              </a:rPr>
              <a:t>số: 20 000 đồng.</a:t>
            </a:r>
          </a:p>
        </p:txBody>
      </p:sp>
      <p:sp>
        <p:nvSpPr>
          <p:cNvPr id="18" name="Rounded Rectangle 17"/>
          <p:cNvSpPr/>
          <p:nvPr/>
        </p:nvSpPr>
        <p:spPr>
          <a:xfrm>
            <a:off x="5143500" y="589472"/>
            <a:ext cx="7924800"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VẬN DỤNG – CỦNG CỐ</a:t>
            </a:r>
            <a:endParaRPr lang="en-US" sz="4000" b="1">
              <a:latin typeface="Arial" pitchFamily="34" charset="0"/>
              <a:cs typeface="Arial" pitchFamily="34" charset="0"/>
            </a:endParaRPr>
          </a:p>
        </p:txBody>
      </p:sp>
      <p:pic>
        <p:nvPicPr>
          <p:cNvPr id="19"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268700" y="6172200"/>
            <a:ext cx="2133600" cy="4986716"/>
          </a:xfrm>
          <a:prstGeom prst="rect">
            <a:avLst/>
          </a:prstGeom>
        </p:spPr>
      </p:pic>
      <p:sp>
        <p:nvSpPr>
          <p:cNvPr id="3" name="Plaque 2"/>
          <p:cNvSpPr/>
          <p:nvPr/>
        </p:nvSpPr>
        <p:spPr>
          <a:xfrm>
            <a:off x="495300" y="2463800"/>
            <a:ext cx="8191500" cy="5170978"/>
          </a:xfrm>
          <a:prstGeom prst="plaqu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Rectangle 3"/>
          <p:cNvSpPr/>
          <p:nvPr/>
        </p:nvSpPr>
        <p:spPr>
          <a:xfrm>
            <a:off x="1276129" y="2694798"/>
            <a:ext cx="6591300" cy="4708981"/>
          </a:xfrm>
          <a:prstGeom prst="rect">
            <a:avLst/>
          </a:prstGeom>
        </p:spPr>
        <p:txBody>
          <a:bodyPr wrap="square">
            <a:spAutoFit/>
          </a:bodyPr>
          <a:lstStyle/>
          <a:p>
            <a:pPr algn="just">
              <a:lnSpc>
                <a:spcPct val="150000"/>
              </a:lnSpc>
            </a:pPr>
            <a:r>
              <a:rPr lang="en-US" sz="4000" smtClean="0">
                <a:latin typeface="Arial" pitchFamily="34" charset="0"/>
                <a:cs typeface="Arial" pitchFamily="34" charset="0"/>
              </a:rPr>
              <a:t>Tìm </a:t>
            </a:r>
            <a:r>
              <a:rPr lang="en-US" sz="4000">
                <a:latin typeface="Arial" pitchFamily="34" charset="0"/>
                <a:cs typeface="Arial" pitchFamily="34" charset="0"/>
              </a:rPr>
              <a:t>một số tình huống trong thực tế liên quan đến tìm số chưa biết trong phép cộng, phép trừ đã học rồi đố các nhóm còn lại.</a:t>
            </a:r>
            <a:endParaRPr lang="en-US" sz="4000">
              <a:latin typeface="Arial" pitchFamily="34" charset="0"/>
              <a:cs typeface="Arial" pitchFamily="34" charset="0"/>
            </a:endParaRPr>
          </a:p>
        </p:txBody>
      </p:sp>
      <p:pic>
        <p:nvPicPr>
          <p:cNvPr id="21" name="Picture 8"/>
          <p:cNvPicPr>
            <a:picLocks noChangeAspect="1"/>
          </p:cNvPicPr>
          <p:nvPr/>
        </p:nvPicPr>
        <p:blipFill>
          <a:blip r:embed="rId22"/>
          <a:srcRect/>
          <a:stretch>
            <a:fillRect/>
          </a:stretch>
        </p:blipFill>
        <p:spPr>
          <a:xfrm>
            <a:off x="9220200" y="2138103"/>
            <a:ext cx="7048500" cy="6599255"/>
          </a:xfrm>
          <a:prstGeom prst="rect">
            <a:avLst/>
          </a:prstGeom>
        </p:spPr>
      </p:pic>
      <p:sp>
        <p:nvSpPr>
          <p:cNvPr id="6" name="Parallelogram 5"/>
          <p:cNvSpPr/>
          <p:nvPr/>
        </p:nvSpPr>
        <p:spPr>
          <a:xfrm>
            <a:off x="9626600" y="8669715"/>
            <a:ext cx="6286500" cy="912171"/>
          </a:xfrm>
          <a:prstGeom prst="parallelogram">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bg2">
                    <a:lumMod val="25000"/>
                  </a:schemeClr>
                </a:solidFill>
                <a:latin typeface="Arial" pitchFamily="34" charset="0"/>
                <a:cs typeface="Arial" pitchFamily="34" charset="0"/>
              </a:rPr>
              <a:t>HOẠT ĐỘNG NHÓM</a:t>
            </a:r>
            <a:endParaRPr lang="en-US" sz="4000" b="1">
              <a:solidFill>
                <a:schemeClr val="bg2">
                  <a:lumMod val="25000"/>
                </a:schemeClr>
              </a:solidFill>
              <a:latin typeface="Arial" pitchFamily="34" charset="0"/>
              <a:cs typeface="Arial" pitchFamily="34" charset="0"/>
            </a:endParaRPr>
          </a:p>
        </p:txBody>
      </p:sp>
    </p:spTree>
    <p:extLst>
      <p:ext uri="{BB962C8B-B14F-4D97-AF65-F5344CB8AC3E}">
        <p14:creationId xmlns:p14="http://schemas.microsoft.com/office/powerpoint/2010/main" val="260887345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animBg="1"/>
      <p:bldP spid="4"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bg "/>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38100" y="833648"/>
            <a:ext cx="18288000" cy="10939251"/>
          </a:xfrm>
          <a:prstGeom prst="rect">
            <a:avLst/>
          </a:prstGeom>
        </p:spPr>
      </p:pic>
      <p:pic>
        <p:nvPicPr>
          <p:cNvPr id="3" name="PA_1"/>
          <p:cNvPicPr>
            <a:picLocks noChangeAspect="1"/>
          </p:cNvPicPr>
          <p:nvPr>
            <p:custDataLst>
              <p:tags r:id="rId2"/>
            </p:custDataLst>
          </p:nvPr>
        </p:nvPicPr>
        <p:blipFill rotWithShape="1">
          <a:blip r:embed="rId12">
            <a:extLst>
              <a:ext uri="{28A0092B-C50C-407E-A947-70E740481C1C}">
                <a14:useLocalDpi xmlns:a14="http://schemas.microsoft.com/office/drawing/2010/main" val="0"/>
              </a:ext>
            </a:extLst>
          </a:blip>
          <a:srcRect l="8541" t="35741" r="76042" b="33519"/>
          <a:stretch>
            <a:fillRect/>
          </a:stretch>
        </p:blipFill>
        <p:spPr>
          <a:xfrm>
            <a:off x="1524000" y="4510299"/>
            <a:ext cx="2819400" cy="3162300"/>
          </a:xfrm>
          <a:prstGeom prst="rect">
            <a:avLst/>
          </a:prstGeom>
        </p:spPr>
      </p:pic>
      <p:pic>
        <p:nvPicPr>
          <p:cNvPr id="4" name="PA_2"/>
          <p:cNvPicPr>
            <a:picLocks noChangeAspect="1"/>
          </p:cNvPicPr>
          <p:nvPr>
            <p:custDataLst>
              <p:tags r:id="rId3"/>
            </p:custDataLst>
          </p:nvPr>
        </p:nvPicPr>
        <p:blipFill rotWithShape="1">
          <a:blip r:embed="rId13">
            <a:extLst>
              <a:ext uri="{28A0092B-C50C-407E-A947-70E740481C1C}">
                <a14:useLocalDpi xmlns:a14="http://schemas.microsoft.com/office/drawing/2010/main" val="0"/>
              </a:ext>
            </a:extLst>
          </a:blip>
          <a:srcRect l="19479" t="9259" r="56875" b="50556"/>
          <a:stretch>
            <a:fillRect/>
          </a:stretch>
        </p:blipFill>
        <p:spPr>
          <a:xfrm>
            <a:off x="3524250" y="1786149"/>
            <a:ext cx="4324350" cy="4133850"/>
          </a:xfrm>
          <a:prstGeom prst="rect">
            <a:avLst/>
          </a:prstGeom>
        </p:spPr>
      </p:pic>
      <p:pic>
        <p:nvPicPr>
          <p:cNvPr id="5" name="PA_3"/>
          <p:cNvPicPr>
            <a:picLocks noChangeAspect="1"/>
          </p:cNvPicPr>
          <p:nvPr>
            <p:custDataLst>
              <p:tags r:id="rId4"/>
            </p:custDataLst>
          </p:nvPr>
        </p:nvPicPr>
        <p:blipFill rotWithShape="1">
          <a:blip r:embed="rId14">
            <a:extLst>
              <a:ext uri="{28A0092B-C50C-407E-A947-70E740481C1C}">
                <a14:useLocalDpi xmlns:a14="http://schemas.microsoft.com/office/drawing/2010/main" val="0"/>
              </a:ext>
            </a:extLst>
          </a:blip>
          <a:srcRect l="37500" t="7407" r="44479" b="52037"/>
          <a:stretch>
            <a:fillRect/>
          </a:stretch>
        </p:blipFill>
        <p:spPr>
          <a:xfrm>
            <a:off x="6819900" y="1595649"/>
            <a:ext cx="3295650" cy="4171950"/>
          </a:xfrm>
          <a:prstGeom prst="rect">
            <a:avLst/>
          </a:prstGeom>
        </p:spPr>
      </p:pic>
      <p:pic>
        <p:nvPicPr>
          <p:cNvPr id="6" name="PA_4"/>
          <p:cNvPicPr>
            <a:picLocks noChangeAspect="1"/>
          </p:cNvPicPr>
          <p:nvPr>
            <p:custDataLst>
              <p:tags r:id="rId5"/>
            </p:custDataLst>
          </p:nvPr>
        </p:nvPicPr>
        <p:blipFill rotWithShape="1">
          <a:blip r:embed="rId15">
            <a:extLst>
              <a:ext uri="{28A0092B-C50C-407E-A947-70E740481C1C}">
                <a14:useLocalDpi xmlns:a14="http://schemas.microsoft.com/office/drawing/2010/main" val="0"/>
              </a:ext>
            </a:extLst>
          </a:blip>
          <a:srcRect l="52396" t="15926" r="33646" b="54630"/>
          <a:stretch>
            <a:fillRect/>
          </a:stretch>
        </p:blipFill>
        <p:spPr>
          <a:xfrm>
            <a:off x="9544050" y="2471949"/>
            <a:ext cx="2552700" cy="3028950"/>
          </a:xfrm>
          <a:prstGeom prst="rect">
            <a:avLst/>
          </a:prstGeom>
        </p:spPr>
      </p:pic>
      <p:pic>
        <p:nvPicPr>
          <p:cNvPr id="8" name="PA_6"/>
          <p:cNvPicPr>
            <a:picLocks noChangeAspect="1"/>
          </p:cNvPicPr>
          <p:nvPr>
            <p:custDataLst>
              <p:tags r:id="rId6"/>
            </p:custDataLst>
          </p:nvPr>
        </p:nvPicPr>
        <p:blipFill rotWithShape="1">
          <a:blip r:embed="rId16">
            <a:extLst>
              <a:ext uri="{28A0092B-C50C-407E-A947-70E740481C1C}">
                <a14:useLocalDpi xmlns:a14="http://schemas.microsoft.com/office/drawing/2010/main" val="0"/>
              </a:ext>
            </a:extLst>
          </a:blip>
          <a:srcRect l="78333" t="27408" r="7708" b="42222"/>
          <a:stretch>
            <a:fillRect/>
          </a:stretch>
        </p:blipFill>
        <p:spPr>
          <a:xfrm>
            <a:off x="14287500" y="3653049"/>
            <a:ext cx="2552700" cy="3124200"/>
          </a:xfrm>
          <a:prstGeom prst="rect">
            <a:avLst/>
          </a:prstGeom>
        </p:spPr>
      </p:pic>
      <p:pic>
        <p:nvPicPr>
          <p:cNvPr id="7" name="PA_5"/>
          <p:cNvPicPr>
            <a:picLocks noChangeAspect="1"/>
          </p:cNvPicPr>
          <p:nvPr>
            <p:custDataLst>
              <p:tags r:id="rId7"/>
            </p:custDataLst>
          </p:nvPr>
        </p:nvPicPr>
        <p:blipFill rotWithShape="1">
          <a:blip r:embed="rId17">
            <a:extLst>
              <a:ext uri="{28A0092B-C50C-407E-A947-70E740481C1C}">
                <a14:useLocalDpi xmlns:a14="http://schemas.microsoft.com/office/drawing/2010/main" val="0"/>
              </a:ext>
            </a:extLst>
          </a:blip>
          <a:srcRect l="63750" t="14444" r="19688" b="50000"/>
          <a:stretch>
            <a:fillRect/>
          </a:stretch>
        </p:blipFill>
        <p:spPr>
          <a:xfrm>
            <a:off x="11620500" y="2319549"/>
            <a:ext cx="3028950" cy="3657600"/>
          </a:xfrm>
          <a:prstGeom prst="rect">
            <a:avLst/>
          </a:prstGeom>
        </p:spPr>
      </p:pic>
      <p:pic>
        <p:nvPicPr>
          <p:cNvPr id="9" name="PA_kids_shadow" hidden="1"/>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14" name="Picture 5"/>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3599583" y="0"/>
            <a:ext cx="4688417" cy="1781599"/>
          </a:xfrm>
          <a:prstGeom prst="rect">
            <a:avLst/>
          </a:prstGeom>
        </p:spPr>
      </p:pic>
      <p:pic>
        <p:nvPicPr>
          <p:cNvPr id="15" name="Picture 5"/>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flipH="1">
            <a:off x="0" y="0"/>
            <a:ext cx="4648200" cy="1781599"/>
          </a:xfrm>
          <a:prstGeom prst="rect">
            <a:avLst/>
          </a:prstGeom>
        </p:spPr>
      </p:pic>
      <p:sp>
        <p:nvSpPr>
          <p:cNvPr id="13" name="Rounded Rectangle 12"/>
          <p:cNvSpPr/>
          <p:nvPr/>
        </p:nvSpPr>
        <p:spPr>
          <a:xfrm>
            <a:off x="5143500" y="303507"/>
            <a:ext cx="7924800"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VẬN DỤNG – CỦNG CỐ</a:t>
            </a:r>
            <a:endParaRPr lang="en-US" sz="4000" b="1">
              <a:latin typeface="Arial" pitchFamily="34" charset="0"/>
              <a:cs typeface="Arial" pitchFamily="34" charset="0"/>
            </a:endParaRPr>
          </a:p>
        </p:txBody>
      </p:sp>
      <p:sp>
        <p:nvSpPr>
          <p:cNvPr id="16" name="Rectangle 15"/>
          <p:cNvSpPr/>
          <p:nvPr/>
        </p:nvSpPr>
        <p:spPr>
          <a:xfrm>
            <a:off x="5031317" y="5705898"/>
            <a:ext cx="9637183" cy="4154984"/>
          </a:xfrm>
          <a:prstGeom prst="rect">
            <a:avLst/>
          </a:prstGeom>
        </p:spPr>
        <p:txBody>
          <a:bodyPr wrap="square">
            <a:spAutoFit/>
          </a:bodyPr>
          <a:lstStyle/>
          <a:p>
            <a:pPr marL="742950" indent="-742950">
              <a:lnSpc>
                <a:spcPct val="150000"/>
              </a:lnSpc>
              <a:buFont typeface="+mj-lt"/>
              <a:buAutoNum type="arabicPeriod"/>
            </a:pPr>
            <a:r>
              <a:rPr lang="en-US" sz="4400" smtClean="0">
                <a:latin typeface="Arial" pitchFamily="34" charset="0"/>
                <a:cs typeface="Arial" pitchFamily="34" charset="0"/>
              </a:rPr>
              <a:t>Buổi </a:t>
            </a:r>
            <a:r>
              <a:rPr lang="en-US" sz="4400">
                <a:latin typeface="Arial" pitchFamily="34" charset="0"/>
                <a:cs typeface="Arial" pitchFamily="34" charset="0"/>
              </a:rPr>
              <a:t>học hôm nay các em biết thêm điều gì mới?</a:t>
            </a:r>
          </a:p>
          <a:p>
            <a:pPr marL="742950" indent="-742950">
              <a:lnSpc>
                <a:spcPct val="150000"/>
              </a:lnSpc>
              <a:buFont typeface="+mj-lt"/>
              <a:buAutoNum type="arabicPeriod"/>
            </a:pPr>
            <a:r>
              <a:rPr lang="en-US" sz="4400" smtClean="0">
                <a:latin typeface="Arial" pitchFamily="34" charset="0"/>
                <a:cs typeface="Arial" pitchFamily="34" charset="0"/>
              </a:rPr>
              <a:t>Khi tìm thành phần chưa biết trong phép tính em cần </a:t>
            </a:r>
            <a:r>
              <a:rPr lang="en-US" sz="4400">
                <a:latin typeface="Arial" pitchFamily="34" charset="0"/>
                <a:cs typeface="Arial" pitchFamily="34" charset="0"/>
              </a:rPr>
              <a:t>lưu ý gì ?</a:t>
            </a:r>
          </a:p>
        </p:txBody>
      </p:sp>
    </p:spTree>
    <p:extLst>
      <p:ext uri="{BB962C8B-B14F-4D97-AF65-F5344CB8AC3E}">
        <p14:creationId xmlns:p14="http://schemas.microsoft.com/office/powerpoint/2010/main" val="1287318571"/>
      </p:ext>
    </p:extLst>
  </p:cSld>
  <p:clrMapOvr>
    <a:masterClrMapping/>
  </p:clrMapOvr>
  <p:transition spd="slow" advTm="3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solidFill>
            <a:schemeClr val="accent5">
              <a:lumMod val="75000"/>
            </a:schemeClr>
          </a:solid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3"/>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609946" cy="4757467"/>
          </a:xfrm>
          <a:prstGeom prst="rect">
            <a:avLst/>
          </a:prstGeom>
        </p:spPr>
      </p:pic>
      <p:pic>
        <p:nvPicPr>
          <p:cNvPr id="12"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6172200"/>
            <a:ext cx="2581102" cy="4114800"/>
          </a:xfrm>
          <a:prstGeom prst="rect">
            <a:avLst/>
          </a:prstGeom>
        </p:spPr>
      </p:pic>
      <p:pic>
        <p:nvPicPr>
          <p:cNvPr id="16"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5087600" y="-84870"/>
            <a:ext cx="3200400" cy="2248374"/>
          </a:xfrm>
          <a:prstGeom prst="rect">
            <a:avLst/>
          </a:prstGeom>
        </p:spPr>
      </p:pic>
      <p:sp>
        <p:nvSpPr>
          <p:cNvPr id="18" name="Rounded Rectangle 17"/>
          <p:cNvSpPr/>
          <p:nvPr/>
        </p:nvSpPr>
        <p:spPr>
          <a:xfrm>
            <a:off x="5212554" y="800101"/>
            <a:ext cx="7924800" cy="122857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HƯỚNG DẪN VỀ NHÀ</a:t>
            </a:r>
            <a:endParaRPr lang="en-US" sz="4000" b="1">
              <a:latin typeface="Arial" pitchFamily="34" charset="0"/>
              <a:cs typeface="Arial" pitchFamily="34" charset="0"/>
            </a:endParaRPr>
          </a:p>
        </p:txBody>
      </p:sp>
      <p:pic>
        <p:nvPicPr>
          <p:cNvPr id="19"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268700" y="6172200"/>
            <a:ext cx="2133600" cy="4986716"/>
          </a:xfrm>
          <a:prstGeom prst="rect">
            <a:avLst/>
          </a:prstGeom>
        </p:spPr>
      </p:pic>
      <p:pic>
        <p:nvPicPr>
          <p:cNvPr id="15" name="Picture 9"/>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315950" y="2487832"/>
            <a:ext cx="5017867" cy="5017867"/>
          </a:xfrm>
          <a:prstGeom prst="rect">
            <a:avLst/>
          </a:prstGeom>
        </p:spPr>
      </p:pic>
      <p:pic>
        <p:nvPicPr>
          <p:cNvPr id="20" name="Picture 10"/>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6705600" y="2375144"/>
            <a:ext cx="5243241" cy="5243241"/>
          </a:xfrm>
          <a:prstGeom prst="rect">
            <a:avLst/>
          </a:prstGeom>
        </p:spPr>
      </p:pic>
      <p:pic>
        <p:nvPicPr>
          <p:cNvPr id="22" name="Picture 11"/>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2292008" y="2621754"/>
            <a:ext cx="5043492" cy="5043492"/>
          </a:xfrm>
          <a:prstGeom prst="rect">
            <a:avLst/>
          </a:prstGeom>
        </p:spPr>
      </p:pic>
      <p:sp>
        <p:nvSpPr>
          <p:cNvPr id="5" name="TextBox 4"/>
          <p:cNvSpPr txBox="1"/>
          <p:nvPr/>
        </p:nvSpPr>
        <p:spPr>
          <a:xfrm>
            <a:off x="2148483" y="3907470"/>
            <a:ext cx="3352800" cy="1998176"/>
          </a:xfrm>
          <a:prstGeom prst="rect">
            <a:avLst/>
          </a:prstGeom>
          <a:noFill/>
        </p:spPr>
        <p:txBody>
          <a:bodyPr wrap="square" rtlCol="0">
            <a:spAutoFit/>
          </a:bodyPr>
          <a:lstStyle/>
          <a:p>
            <a:pPr algn="ctr">
              <a:lnSpc>
                <a:spcPct val="150000"/>
              </a:lnSpc>
            </a:pPr>
            <a:r>
              <a:rPr lang="en-US" sz="4400" smtClean="0">
                <a:latin typeface="Arial" pitchFamily="34" charset="0"/>
                <a:cs typeface="Arial" pitchFamily="34" charset="0"/>
              </a:rPr>
              <a:t>Ôn lại kiến thức đã học</a:t>
            </a:r>
            <a:endParaRPr lang="en-US" sz="4400">
              <a:latin typeface="Arial" pitchFamily="34" charset="0"/>
              <a:cs typeface="Arial" pitchFamily="34" charset="0"/>
            </a:endParaRPr>
          </a:p>
        </p:txBody>
      </p:sp>
      <p:sp>
        <p:nvSpPr>
          <p:cNvPr id="23" name="TextBox 22"/>
          <p:cNvSpPr txBox="1"/>
          <p:nvPr/>
        </p:nvSpPr>
        <p:spPr>
          <a:xfrm>
            <a:off x="7650820" y="3907470"/>
            <a:ext cx="3352800" cy="2123658"/>
          </a:xfrm>
          <a:prstGeom prst="rect">
            <a:avLst/>
          </a:prstGeom>
          <a:noFill/>
        </p:spPr>
        <p:txBody>
          <a:bodyPr wrap="square" rtlCol="0">
            <a:spAutoFit/>
          </a:bodyPr>
          <a:lstStyle/>
          <a:p>
            <a:pPr algn="ctr">
              <a:lnSpc>
                <a:spcPct val="150000"/>
              </a:lnSpc>
            </a:pPr>
            <a:r>
              <a:rPr lang="en-US" sz="4400" smtClean="0">
                <a:latin typeface="Arial" pitchFamily="34" charset="0"/>
                <a:cs typeface="Arial" pitchFamily="34" charset="0"/>
              </a:rPr>
              <a:t>Hoàn thành bài tập SBT</a:t>
            </a:r>
            <a:endParaRPr lang="en-US" sz="4400">
              <a:latin typeface="Arial" pitchFamily="34" charset="0"/>
              <a:cs typeface="Arial" pitchFamily="34" charset="0"/>
            </a:endParaRPr>
          </a:p>
        </p:txBody>
      </p:sp>
      <p:sp>
        <p:nvSpPr>
          <p:cNvPr id="24" name="TextBox 23"/>
          <p:cNvSpPr txBox="1"/>
          <p:nvPr/>
        </p:nvSpPr>
        <p:spPr>
          <a:xfrm>
            <a:off x="13137354" y="3591678"/>
            <a:ext cx="3352800" cy="3139321"/>
          </a:xfrm>
          <a:prstGeom prst="rect">
            <a:avLst/>
          </a:prstGeom>
          <a:noFill/>
        </p:spPr>
        <p:txBody>
          <a:bodyPr wrap="square" rtlCol="0">
            <a:spAutoFit/>
          </a:bodyPr>
          <a:lstStyle/>
          <a:p>
            <a:pPr algn="ctr">
              <a:lnSpc>
                <a:spcPct val="150000"/>
              </a:lnSpc>
            </a:pPr>
            <a:r>
              <a:rPr lang="en-US" sz="4400" smtClean="0">
                <a:latin typeface="Arial" pitchFamily="34" charset="0"/>
                <a:cs typeface="Arial" pitchFamily="34" charset="0"/>
              </a:rPr>
              <a:t>Xem trước nội dung bài mời.</a:t>
            </a:r>
            <a:endParaRPr lang="en-US" sz="4400">
              <a:latin typeface="Arial" pitchFamily="34" charset="0"/>
              <a:cs typeface="Arial" pitchFamily="34" charset="0"/>
            </a:endParaRPr>
          </a:p>
        </p:txBody>
      </p:sp>
    </p:spTree>
    <p:extLst>
      <p:ext uri="{BB962C8B-B14F-4D97-AF65-F5344CB8AC3E}">
        <p14:creationId xmlns:p14="http://schemas.microsoft.com/office/powerpoint/2010/main" val="5569213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arn(inVertical)">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18288000" cy="10287000"/>
          </a:xfrm>
          <a:prstGeom prst="rect">
            <a:avLst/>
          </a:prstGeom>
        </p:spPr>
      </p:pic>
      <p:sp>
        <p:nvSpPr>
          <p:cNvPr id="3" name="TextBox 2"/>
          <p:cNvSpPr txBox="1"/>
          <p:nvPr/>
        </p:nvSpPr>
        <p:spPr>
          <a:xfrm>
            <a:off x="4038600" y="2476500"/>
            <a:ext cx="10820400" cy="2862322"/>
          </a:xfrm>
          <a:prstGeom prst="rect">
            <a:avLst/>
          </a:prstGeom>
          <a:noFill/>
        </p:spPr>
        <p:txBody>
          <a:bodyPr wrap="square" rtlCol="0">
            <a:spAutoFit/>
          </a:bodyPr>
          <a:lstStyle/>
          <a:p>
            <a:pPr algn="ctr">
              <a:lnSpc>
                <a:spcPct val="150000"/>
              </a:lnSpc>
            </a:pPr>
            <a:r>
              <a:rPr lang="en-US" sz="60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CẢM ƠN CÁC EM ĐÃ CHÚ Ý LẮNG NGHE, HẸN GẶP LẠI!</a:t>
            </a:r>
            <a:endParaRPr lang="en-US" sz="60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4"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5038390" y="6484019"/>
            <a:ext cx="2402701" cy="1964208"/>
          </a:xfrm>
          <a:prstGeom prst="rect">
            <a:avLst/>
          </a:prstGeom>
        </p:spPr>
      </p:pic>
      <p:pic>
        <p:nvPicPr>
          <p:cNvPr id="5"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4126749" y="7375892"/>
            <a:ext cx="4175184" cy="1070365"/>
          </a:xfrm>
          <a:prstGeom prst="rect">
            <a:avLst/>
          </a:prstGeom>
        </p:spPr>
      </p:pic>
      <p:pic>
        <p:nvPicPr>
          <p:cNvPr id="6" name="Picture 12"/>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8407359" y="6830424"/>
            <a:ext cx="6451641" cy="2161300"/>
          </a:xfrm>
          <a:prstGeom prst="rect">
            <a:avLst/>
          </a:prstGeom>
        </p:spPr>
      </p:pic>
      <p:pic>
        <p:nvPicPr>
          <p:cNvPr id="7" name="Picture 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750914" y="5909349"/>
            <a:ext cx="1396477" cy="1253338"/>
          </a:xfrm>
          <a:prstGeom prst="rect">
            <a:avLst/>
          </a:prstGeom>
        </p:spPr>
      </p:pic>
      <p:pic>
        <p:nvPicPr>
          <p:cNvPr id="8" name="Picture 7"/>
          <p:cNvPicPr>
            <a:picLocks noChangeAspect="1"/>
          </p:cNvPicPr>
          <p:nvPr/>
        </p:nvPicPr>
        <p:blipFill>
          <a:blip r:embed="rId20"/>
          <a:srcRect/>
          <a:stretch>
            <a:fillRect/>
          </a:stretch>
        </p:blipFill>
        <p:spPr>
          <a:xfrm>
            <a:off x="11127019" y="5560158"/>
            <a:ext cx="1750782" cy="1918665"/>
          </a:xfrm>
          <a:prstGeom prst="rect">
            <a:avLst/>
          </a:prstGeom>
        </p:spPr>
      </p:pic>
    </p:spTree>
    <p:extLst>
      <p:ext uri="{BB962C8B-B14F-4D97-AF65-F5344CB8AC3E}">
        <p14:creationId xmlns:p14="http://schemas.microsoft.com/office/powerpoint/2010/main" val="3581125390"/>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2"/>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609946" cy="5791200"/>
          </a:xfrm>
          <a:prstGeom prst="rect">
            <a:avLst/>
          </a:prstGeom>
        </p:spPr>
      </p:pic>
      <p:pic>
        <p:nvPicPr>
          <p:cNvPr id="12"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6172200"/>
            <a:ext cx="2581102" cy="4114800"/>
          </a:xfrm>
          <a:prstGeom prst="rect">
            <a:avLst/>
          </a:prstGeom>
        </p:spPr>
      </p:pic>
      <p:pic>
        <p:nvPicPr>
          <p:cNvPr id="13"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621000" y="5795584"/>
            <a:ext cx="2895600" cy="6425036"/>
          </a:xfrm>
          <a:prstGeom prst="rect">
            <a:avLst/>
          </a:prstGeom>
        </p:spPr>
      </p:pic>
      <p:grpSp>
        <p:nvGrpSpPr>
          <p:cNvPr id="14" name="Group 13"/>
          <p:cNvGrpSpPr/>
          <p:nvPr/>
        </p:nvGrpSpPr>
        <p:grpSpPr>
          <a:xfrm>
            <a:off x="2688436" y="670008"/>
            <a:ext cx="11941964" cy="1938992"/>
            <a:chOff x="635000" y="2019300"/>
            <a:chExt cx="11941964" cy="1938992"/>
          </a:xfrm>
        </p:grpSpPr>
        <p:sp>
          <p:nvSpPr>
            <p:cNvPr id="15" name="Hexagon 14"/>
            <p:cNvSpPr/>
            <p:nvPr/>
          </p:nvSpPr>
          <p:spPr>
            <a:xfrm>
              <a:off x="635000" y="2019300"/>
              <a:ext cx="2057400" cy="914400"/>
            </a:xfrm>
            <a:prstGeom prst="hexagon">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smtClean="0">
                  <a:latin typeface="Arial" pitchFamily="34" charset="0"/>
                  <a:cs typeface="Arial" pitchFamily="34" charset="0"/>
                </a:rPr>
                <a:t>HS1</a:t>
              </a:r>
              <a:endParaRPr lang="en-US" sz="2000" b="1">
                <a:latin typeface="Arial" pitchFamily="34" charset="0"/>
                <a:cs typeface="Arial" pitchFamily="34" charset="0"/>
              </a:endParaRPr>
            </a:p>
          </p:txBody>
        </p:sp>
        <p:sp>
          <p:nvSpPr>
            <p:cNvPr id="16" name="TextBox 15"/>
            <p:cNvSpPr txBox="1"/>
            <p:nvPr/>
          </p:nvSpPr>
          <p:spPr>
            <a:xfrm>
              <a:off x="2895600" y="2019300"/>
              <a:ext cx="9681364" cy="1938992"/>
            </a:xfrm>
            <a:prstGeom prst="rect">
              <a:avLst/>
            </a:prstGeom>
            <a:noFill/>
          </p:spPr>
          <p:txBody>
            <a:bodyPr wrap="square" rtlCol="0">
              <a:spAutoFit/>
            </a:bodyPr>
            <a:lstStyle/>
            <a:p>
              <a:pPr>
                <a:lnSpc>
                  <a:spcPct val="150000"/>
                </a:lnSpc>
              </a:pPr>
              <a:r>
                <a:rPr lang="en-US" sz="4000" b="1">
                  <a:latin typeface="Arial" pitchFamily="34" charset="0"/>
                  <a:cs typeface="Arial" pitchFamily="34" charset="0"/>
                </a:rPr>
                <a:t>Đ</a:t>
              </a:r>
              <a:r>
                <a:rPr lang="vi-VN" sz="4000" b="1" smtClean="0">
                  <a:latin typeface="Arial" pitchFamily="34" charset="0"/>
                  <a:cs typeface="Arial" pitchFamily="34" charset="0"/>
                </a:rPr>
                <a:t>ọc </a:t>
              </a:r>
              <a:r>
                <a:rPr lang="vi-VN" sz="4000" b="1">
                  <a:latin typeface="Arial" pitchFamily="34" charset="0"/>
                  <a:cs typeface="Arial" pitchFamily="34" charset="0"/>
                </a:rPr>
                <a:t>phép tính, nêu tên các thành phần của </a:t>
              </a:r>
              <a:r>
                <a:rPr lang="vi-VN" sz="4000" b="1">
                  <a:latin typeface="Arial" pitchFamily="34" charset="0"/>
                  <a:cs typeface="Arial" pitchFamily="34" charset="0"/>
                </a:rPr>
                <a:t>phép </a:t>
              </a:r>
              <a:r>
                <a:rPr lang="vi-VN" sz="4000" b="1" smtClean="0">
                  <a:latin typeface="Arial" pitchFamily="34" charset="0"/>
                  <a:cs typeface="Arial" pitchFamily="34" charset="0"/>
                </a:rPr>
                <a:t>tính</a:t>
              </a:r>
              <a:r>
                <a:rPr lang="en-US" sz="4000" b="1" smtClean="0">
                  <a:latin typeface="Arial" pitchFamily="34" charset="0"/>
                  <a:cs typeface="Arial" pitchFamily="34" charset="0"/>
                </a:rPr>
                <a:t>.</a:t>
              </a:r>
              <a:endParaRPr lang="en-US" sz="4000" b="1">
                <a:latin typeface="Arial" pitchFamily="34" charset="0"/>
                <a:cs typeface="Arial" pitchFamily="34" charset="0"/>
              </a:endParaRPr>
            </a:p>
          </p:txBody>
        </p:sp>
      </p:grpSp>
      <p:grpSp>
        <p:nvGrpSpPr>
          <p:cNvPr id="17" name="Group 16"/>
          <p:cNvGrpSpPr/>
          <p:nvPr/>
        </p:nvGrpSpPr>
        <p:grpSpPr>
          <a:xfrm>
            <a:off x="2688436" y="2933700"/>
            <a:ext cx="13489957" cy="914400"/>
            <a:chOff x="609600" y="3467100"/>
            <a:chExt cx="13489957" cy="914400"/>
          </a:xfrm>
        </p:grpSpPr>
        <p:sp>
          <p:nvSpPr>
            <p:cNvPr id="18" name="Hexagon 17"/>
            <p:cNvSpPr/>
            <p:nvPr/>
          </p:nvSpPr>
          <p:spPr>
            <a:xfrm>
              <a:off x="609600" y="3467100"/>
              <a:ext cx="2057400" cy="914400"/>
            </a:xfrm>
            <a:prstGeom prst="hexagon">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smtClean="0">
                  <a:latin typeface="Arial" pitchFamily="34" charset="0"/>
                  <a:cs typeface="Arial" pitchFamily="34" charset="0"/>
                </a:rPr>
                <a:t>HS2</a:t>
              </a:r>
              <a:endParaRPr lang="en-US" sz="4400" b="1">
                <a:latin typeface="Arial" pitchFamily="34" charset="0"/>
                <a:cs typeface="Arial" pitchFamily="34" charset="0"/>
              </a:endParaRPr>
            </a:p>
          </p:txBody>
        </p:sp>
        <p:sp>
          <p:nvSpPr>
            <p:cNvPr id="19" name="TextBox 18"/>
            <p:cNvSpPr txBox="1"/>
            <p:nvPr/>
          </p:nvSpPr>
          <p:spPr>
            <a:xfrm>
              <a:off x="2949773" y="3506857"/>
              <a:ext cx="11149784" cy="707886"/>
            </a:xfrm>
            <a:prstGeom prst="rect">
              <a:avLst/>
            </a:prstGeom>
            <a:noFill/>
          </p:spPr>
          <p:txBody>
            <a:bodyPr wrap="none" rtlCol="0">
              <a:spAutoFit/>
            </a:bodyPr>
            <a:lstStyle/>
            <a:p>
              <a:r>
                <a:rPr lang="en-US" sz="4000" b="1" smtClean="0">
                  <a:latin typeface="Arial" pitchFamily="34" charset="0"/>
                  <a:cs typeface="Arial" pitchFamily="34" charset="0"/>
                </a:rPr>
                <a:t>Trả </a:t>
              </a:r>
              <a:r>
                <a:rPr lang="en-US" sz="4000" b="1">
                  <a:latin typeface="Arial" pitchFamily="34" charset="0"/>
                  <a:cs typeface="Arial" pitchFamily="34" charset="0"/>
                </a:rPr>
                <a:t>lời nhanh kết quả và nêu tên của kết quả.</a:t>
              </a:r>
              <a:endParaRPr lang="en-US" sz="4000" b="1">
                <a:latin typeface="Arial" pitchFamily="34" charset="0"/>
                <a:cs typeface="Arial" pitchFamily="34" charset="0"/>
              </a:endParaRPr>
            </a:p>
          </p:txBody>
        </p:sp>
      </p:grpSp>
      <p:grpSp>
        <p:nvGrpSpPr>
          <p:cNvPr id="20" name="Group 19"/>
          <p:cNvGrpSpPr/>
          <p:nvPr/>
        </p:nvGrpSpPr>
        <p:grpSpPr>
          <a:xfrm>
            <a:off x="349015" y="4433934"/>
            <a:ext cx="3393521" cy="2723300"/>
            <a:chOff x="1433176" y="5118100"/>
            <a:chExt cx="3393521" cy="2723300"/>
          </a:xfrm>
        </p:grpSpPr>
        <p:pic>
          <p:nvPicPr>
            <p:cNvPr id="21" name="Picture 12"/>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433176" y="5118100"/>
              <a:ext cx="3393521" cy="2723300"/>
            </a:xfrm>
            <a:prstGeom prst="rect">
              <a:avLst/>
            </a:prstGeom>
          </p:spPr>
        </p:pic>
        <p:sp>
          <p:nvSpPr>
            <p:cNvPr id="22" name="TextBox 21"/>
            <p:cNvSpPr txBox="1"/>
            <p:nvPr/>
          </p:nvSpPr>
          <p:spPr>
            <a:xfrm>
              <a:off x="2284993" y="6479750"/>
              <a:ext cx="1689886" cy="769441"/>
            </a:xfrm>
            <a:prstGeom prst="rect">
              <a:avLst/>
            </a:prstGeom>
            <a:noFill/>
          </p:spPr>
          <p:txBody>
            <a:bodyPr wrap="none" rtlCol="0">
              <a:spAutoFit/>
            </a:bodyPr>
            <a:lstStyle/>
            <a:p>
              <a:r>
                <a:rPr lang="en-US" sz="4400" b="1" smtClean="0">
                  <a:solidFill>
                    <a:srgbClr val="FF0000"/>
                  </a:solidFill>
                  <a:latin typeface="Arial" pitchFamily="34" charset="0"/>
                  <a:cs typeface="Arial" pitchFamily="34" charset="0"/>
                </a:rPr>
                <a:t>VÍ DỤ</a:t>
              </a:r>
              <a:endParaRPr lang="en-US" sz="4400" b="1">
                <a:solidFill>
                  <a:srgbClr val="FF0000"/>
                </a:solidFill>
                <a:latin typeface="Arial" pitchFamily="34" charset="0"/>
                <a:cs typeface="Arial" pitchFamily="34" charset="0"/>
              </a:endParaRPr>
            </a:p>
          </p:txBody>
        </p:sp>
      </p:grpSp>
      <p:pic>
        <p:nvPicPr>
          <p:cNvPr id="25" name="Picture 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120332" y="4762500"/>
            <a:ext cx="6419667" cy="2743200"/>
          </a:xfrm>
          <a:prstGeom prst="rect">
            <a:avLst/>
          </a:prstGeom>
        </p:spPr>
      </p:pic>
      <p:pic>
        <p:nvPicPr>
          <p:cNvPr id="26" name="Picture 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896601" y="4762500"/>
            <a:ext cx="5281792" cy="2743200"/>
          </a:xfrm>
          <a:prstGeom prst="rect">
            <a:avLst/>
          </a:prstGeom>
        </p:spPr>
      </p:pic>
      <p:sp>
        <p:nvSpPr>
          <p:cNvPr id="27" name="Rectangle 26"/>
          <p:cNvSpPr/>
          <p:nvPr/>
        </p:nvSpPr>
        <p:spPr>
          <a:xfrm>
            <a:off x="4745836" y="5120573"/>
            <a:ext cx="5541164" cy="1998176"/>
          </a:xfrm>
          <a:prstGeom prst="rect">
            <a:avLst/>
          </a:prstGeom>
        </p:spPr>
        <p:txBody>
          <a:bodyPr wrap="square">
            <a:spAutoFit/>
          </a:bodyPr>
          <a:lstStyle/>
          <a:p>
            <a:pPr algn="ctr">
              <a:lnSpc>
                <a:spcPct val="150000"/>
              </a:lnSpc>
            </a:pPr>
            <a:r>
              <a:rPr lang="en-US" sz="4400" smtClean="0">
                <a:latin typeface="Arial" pitchFamily="34" charset="0"/>
                <a:cs typeface="Arial" pitchFamily="34" charset="0"/>
              </a:rPr>
              <a:t>Phép </a:t>
            </a:r>
            <a:r>
              <a:rPr lang="en-US" sz="4400">
                <a:latin typeface="Arial" pitchFamily="34" charset="0"/>
                <a:cs typeface="Arial" pitchFamily="34" charset="0"/>
              </a:rPr>
              <a:t>tính 6 + </a:t>
            </a:r>
            <a:r>
              <a:rPr lang="en-US" sz="4400">
                <a:latin typeface="Arial" pitchFamily="34" charset="0"/>
                <a:cs typeface="Arial" pitchFamily="34" charset="0"/>
              </a:rPr>
              <a:t>4</a:t>
            </a:r>
            <a:r>
              <a:rPr lang="en-US" sz="4400" smtClean="0">
                <a:latin typeface="Arial" pitchFamily="34" charset="0"/>
                <a:cs typeface="Arial" pitchFamily="34" charset="0"/>
              </a:rPr>
              <a:t>…</a:t>
            </a:r>
          </a:p>
          <a:p>
            <a:pPr algn="ctr">
              <a:lnSpc>
                <a:spcPct val="150000"/>
              </a:lnSpc>
            </a:pPr>
            <a:r>
              <a:rPr lang="en-US" sz="4400" smtClean="0">
                <a:latin typeface="Arial" pitchFamily="34" charset="0"/>
                <a:cs typeface="Arial" pitchFamily="34" charset="0"/>
              </a:rPr>
              <a:t>số </a:t>
            </a:r>
            <a:r>
              <a:rPr lang="en-US" sz="4400">
                <a:latin typeface="Arial" pitchFamily="34" charset="0"/>
                <a:cs typeface="Arial" pitchFamily="34" charset="0"/>
              </a:rPr>
              <a:t>hạng + số hạng.</a:t>
            </a:r>
          </a:p>
        </p:txBody>
      </p:sp>
      <p:sp>
        <p:nvSpPr>
          <p:cNvPr id="28" name="Rectangle 27"/>
          <p:cNvSpPr/>
          <p:nvPr/>
        </p:nvSpPr>
        <p:spPr>
          <a:xfrm>
            <a:off x="11594396" y="5582512"/>
            <a:ext cx="3886200" cy="982513"/>
          </a:xfrm>
          <a:prstGeom prst="rect">
            <a:avLst/>
          </a:prstGeom>
        </p:spPr>
        <p:txBody>
          <a:bodyPr wrap="square">
            <a:spAutoFit/>
          </a:bodyPr>
          <a:lstStyle/>
          <a:p>
            <a:pPr algn="ctr">
              <a:lnSpc>
                <a:spcPct val="150000"/>
              </a:lnSpc>
            </a:pPr>
            <a:r>
              <a:rPr lang="en-US" sz="4400" smtClean="0">
                <a:latin typeface="Arial" pitchFamily="34" charset="0"/>
                <a:cs typeface="Arial" pitchFamily="34" charset="0"/>
              </a:rPr>
              <a:t>10 - Tổng</a:t>
            </a:r>
            <a:endParaRPr lang="en-US" sz="4400">
              <a:latin typeface="Arial" pitchFamily="34" charset="0"/>
              <a:cs typeface="Arial" pitchFamily="34" charset="0"/>
            </a:endParaRPr>
          </a:p>
        </p:txBody>
      </p:sp>
      <p:sp>
        <p:nvSpPr>
          <p:cNvPr id="30" name="Rounded Rectangle 29"/>
          <p:cNvSpPr/>
          <p:nvPr/>
        </p:nvSpPr>
        <p:spPr>
          <a:xfrm>
            <a:off x="6277197" y="4383029"/>
            <a:ext cx="2105935" cy="73754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latin typeface="Arial" pitchFamily="34" charset="0"/>
                <a:cs typeface="Arial" pitchFamily="34" charset="0"/>
              </a:rPr>
              <a:t>HS 1</a:t>
            </a:r>
            <a:endParaRPr lang="en-US" sz="4400" b="1">
              <a:latin typeface="Arial" pitchFamily="34" charset="0"/>
              <a:cs typeface="Arial" pitchFamily="34" charset="0"/>
            </a:endParaRPr>
          </a:p>
        </p:txBody>
      </p:sp>
      <p:sp>
        <p:nvSpPr>
          <p:cNvPr id="31" name="Rounded Rectangle 30"/>
          <p:cNvSpPr/>
          <p:nvPr/>
        </p:nvSpPr>
        <p:spPr>
          <a:xfrm>
            <a:off x="12484529" y="4486630"/>
            <a:ext cx="2105935" cy="73754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latin typeface="Arial" pitchFamily="34" charset="0"/>
                <a:cs typeface="Arial" pitchFamily="34" charset="0"/>
              </a:rPr>
              <a:t>HS 2</a:t>
            </a:r>
            <a:endParaRPr lang="en-US" sz="4400" b="1">
              <a:latin typeface="Arial" pitchFamily="34" charset="0"/>
              <a:cs typeface="Arial" pitchFamily="34" charset="0"/>
            </a:endParaRPr>
          </a:p>
        </p:txBody>
      </p:sp>
    </p:spTree>
    <p:extLst>
      <p:ext uri="{BB962C8B-B14F-4D97-AF65-F5344CB8AC3E}">
        <p14:creationId xmlns:p14="http://schemas.microsoft.com/office/powerpoint/2010/main" val="18643681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par>
                                <p:cTn id="23" presetID="16" presetClass="entr" presetSubtype="21"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inVertical)">
                                      <p:cBhvr>
                                        <p:cTn id="33" dur="500"/>
                                        <p:tgtEl>
                                          <p:spTgt spid="31"/>
                                        </p:tgtEl>
                                      </p:cBhvr>
                                    </p:animEffect>
                                  </p:childTnLst>
                                </p:cTn>
                              </p:par>
                              <p:par>
                                <p:cTn id="34" presetID="16" presetClass="entr" presetSubtype="21"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inVertical)">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solidFill>
            <a:schemeClr val="accent3">
              <a:lumMod val="60000"/>
              <a:lumOff val="40000"/>
            </a:schemeClr>
          </a:solid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8"/>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609946" cy="5791200"/>
          </a:xfrm>
          <a:prstGeom prst="rect">
            <a:avLst/>
          </a:prstGeom>
        </p:spPr>
      </p:pic>
      <p:pic>
        <p:nvPicPr>
          <p:cNvPr id="12"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6172200"/>
            <a:ext cx="2581102" cy="4114800"/>
          </a:xfrm>
          <a:prstGeom prst="rect">
            <a:avLst/>
          </a:prstGeom>
        </p:spPr>
      </p:pic>
      <p:pic>
        <p:nvPicPr>
          <p:cNvPr id="13"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621000" y="5795584"/>
            <a:ext cx="2895600" cy="6425036"/>
          </a:xfrm>
          <a:prstGeom prst="rect">
            <a:avLst/>
          </a:prstGeom>
        </p:spPr>
      </p:pic>
      <p:pic>
        <p:nvPicPr>
          <p:cNvPr id="19" name="PA_1"/>
          <p:cNvPicPr>
            <a:picLocks noChangeAspect="1"/>
          </p:cNvPicPr>
          <p:nvPr>
            <p:custDataLst>
              <p:tags r:id="rId1"/>
            </p:custDataLst>
          </p:nvPr>
        </p:nvPicPr>
        <p:blipFill rotWithShape="1">
          <a:blip r:embed="rId20">
            <a:extLst>
              <a:ext uri="{28A0092B-C50C-407E-A947-70E740481C1C}">
                <a14:useLocalDpi xmlns:a14="http://schemas.microsoft.com/office/drawing/2010/main" val="0"/>
              </a:ext>
            </a:extLst>
          </a:blip>
          <a:srcRect l="8541" t="35741" r="76042" b="33519"/>
          <a:stretch>
            <a:fillRect/>
          </a:stretch>
        </p:blipFill>
        <p:spPr>
          <a:xfrm>
            <a:off x="1562100" y="2978317"/>
            <a:ext cx="2819400" cy="3162300"/>
          </a:xfrm>
          <a:prstGeom prst="rect">
            <a:avLst/>
          </a:prstGeom>
        </p:spPr>
      </p:pic>
      <p:pic>
        <p:nvPicPr>
          <p:cNvPr id="20" name="PA_2"/>
          <p:cNvPicPr>
            <a:picLocks noChangeAspect="1"/>
          </p:cNvPicPr>
          <p:nvPr>
            <p:custDataLst>
              <p:tags r:id="rId2"/>
            </p:custDataLst>
          </p:nvPr>
        </p:nvPicPr>
        <p:blipFill rotWithShape="1">
          <a:blip r:embed="rId21">
            <a:extLst>
              <a:ext uri="{28A0092B-C50C-407E-A947-70E740481C1C}">
                <a14:useLocalDpi xmlns:a14="http://schemas.microsoft.com/office/drawing/2010/main" val="0"/>
              </a:ext>
            </a:extLst>
          </a:blip>
          <a:srcRect l="19479" t="9259" r="56875" b="50556"/>
          <a:stretch>
            <a:fillRect/>
          </a:stretch>
        </p:blipFill>
        <p:spPr>
          <a:xfrm>
            <a:off x="3562350" y="254167"/>
            <a:ext cx="4324350" cy="4133850"/>
          </a:xfrm>
          <a:prstGeom prst="rect">
            <a:avLst/>
          </a:prstGeom>
        </p:spPr>
      </p:pic>
      <p:pic>
        <p:nvPicPr>
          <p:cNvPr id="21" name="PA_3"/>
          <p:cNvPicPr>
            <a:picLocks noChangeAspect="1"/>
          </p:cNvPicPr>
          <p:nvPr>
            <p:custDataLst>
              <p:tags r:id="rId3"/>
            </p:custDataLst>
          </p:nvPr>
        </p:nvPicPr>
        <p:blipFill rotWithShape="1">
          <a:blip r:embed="rId22">
            <a:extLst>
              <a:ext uri="{28A0092B-C50C-407E-A947-70E740481C1C}">
                <a14:useLocalDpi xmlns:a14="http://schemas.microsoft.com/office/drawing/2010/main" val="0"/>
              </a:ext>
            </a:extLst>
          </a:blip>
          <a:srcRect l="37500" t="7407" r="44479" b="52037"/>
          <a:stretch>
            <a:fillRect/>
          </a:stretch>
        </p:blipFill>
        <p:spPr>
          <a:xfrm>
            <a:off x="6858000" y="63667"/>
            <a:ext cx="3295650" cy="4171950"/>
          </a:xfrm>
          <a:prstGeom prst="rect">
            <a:avLst/>
          </a:prstGeom>
        </p:spPr>
      </p:pic>
      <p:pic>
        <p:nvPicPr>
          <p:cNvPr id="22" name="PA_4"/>
          <p:cNvPicPr>
            <a:picLocks noChangeAspect="1"/>
          </p:cNvPicPr>
          <p:nvPr>
            <p:custDataLst>
              <p:tags r:id="rId4"/>
            </p:custDataLst>
          </p:nvPr>
        </p:nvPicPr>
        <p:blipFill rotWithShape="1">
          <a:blip r:embed="rId23">
            <a:extLst>
              <a:ext uri="{28A0092B-C50C-407E-A947-70E740481C1C}">
                <a14:useLocalDpi xmlns:a14="http://schemas.microsoft.com/office/drawing/2010/main" val="0"/>
              </a:ext>
            </a:extLst>
          </a:blip>
          <a:srcRect l="52396" t="15926" r="33646" b="54630"/>
          <a:stretch>
            <a:fillRect/>
          </a:stretch>
        </p:blipFill>
        <p:spPr>
          <a:xfrm>
            <a:off x="9582150" y="939967"/>
            <a:ext cx="2552700" cy="3028950"/>
          </a:xfrm>
          <a:prstGeom prst="rect">
            <a:avLst/>
          </a:prstGeom>
        </p:spPr>
      </p:pic>
      <p:pic>
        <p:nvPicPr>
          <p:cNvPr id="23" name="PA_6"/>
          <p:cNvPicPr>
            <a:picLocks noChangeAspect="1"/>
          </p:cNvPicPr>
          <p:nvPr>
            <p:custDataLst>
              <p:tags r:id="rId5"/>
            </p:custDataLst>
          </p:nvPr>
        </p:nvPicPr>
        <p:blipFill rotWithShape="1">
          <a:blip r:embed="rId24">
            <a:extLst>
              <a:ext uri="{28A0092B-C50C-407E-A947-70E740481C1C}">
                <a14:useLocalDpi xmlns:a14="http://schemas.microsoft.com/office/drawing/2010/main" val="0"/>
              </a:ext>
            </a:extLst>
          </a:blip>
          <a:srcRect l="78333" t="27408" r="7708" b="42222"/>
          <a:stretch>
            <a:fillRect/>
          </a:stretch>
        </p:blipFill>
        <p:spPr>
          <a:xfrm>
            <a:off x="14325600" y="2121067"/>
            <a:ext cx="2552700" cy="3124200"/>
          </a:xfrm>
          <a:prstGeom prst="rect">
            <a:avLst/>
          </a:prstGeom>
        </p:spPr>
      </p:pic>
      <p:pic>
        <p:nvPicPr>
          <p:cNvPr id="24" name="PA_5"/>
          <p:cNvPicPr>
            <a:picLocks noChangeAspect="1"/>
          </p:cNvPicPr>
          <p:nvPr>
            <p:custDataLst>
              <p:tags r:id="rId6"/>
            </p:custDataLst>
          </p:nvPr>
        </p:nvPicPr>
        <p:blipFill rotWithShape="1">
          <a:blip r:embed="rId25">
            <a:extLst>
              <a:ext uri="{28A0092B-C50C-407E-A947-70E740481C1C}">
                <a14:useLocalDpi xmlns:a14="http://schemas.microsoft.com/office/drawing/2010/main" val="0"/>
              </a:ext>
            </a:extLst>
          </a:blip>
          <a:srcRect l="63750" t="14444" r="19688" b="50000"/>
          <a:stretch>
            <a:fillRect/>
          </a:stretch>
        </p:blipFill>
        <p:spPr>
          <a:xfrm>
            <a:off x="11658600" y="787567"/>
            <a:ext cx="3028950" cy="3657600"/>
          </a:xfrm>
          <a:prstGeom prst="rect">
            <a:avLst/>
          </a:prstGeom>
        </p:spPr>
      </p:pic>
      <p:sp>
        <p:nvSpPr>
          <p:cNvPr id="3" name="Rectangle 2"/>
          <p:cNvSpPr/>
          <p:nvPr/>
        </p:nvSpPr>
        <p:spPr>
          <a:xfrm>
            <a:off x="4648200" y="4445167"/>
            <a:ext cx="3857625" cy="4524315"/>
          </a:xfrm>
          <a:prstGeom prst="rect">
            <a:avLst/>
          </a:prstGeom>
        </p:spPr>
        <p:txBody>
          <a:bodyPr wrap="square">
            <a:spAutoFit/>
          </a:bodyPr>
          <a:lstStyle/>
          <a:p>
            <a:pPr>
              <a:lnSpc>
                <a:spcPct val="150000"/>
              </a:lnSpc>
            </a:pPr>
            <a:r>
              <a:rPr lang="en-US" sz="4800">
                <a:latin typeface="Arial" pitchFamily="34" charset="0"/>
                <a:cs typeface="Arial" pitchFamily="34" charset="0"/>
              </a:rPr>
              <a:t>6 + 4 = ….</a:t>
            </a:r>
          </a:p>
          <a:p>
            <a:pPr>
              <a:lnSpc>
                <a:spcPct val="150000"/>
              </a:lnSpc>
            </a:pPr>
            <a:r>
              <a:rPr lang="en-US" sz="4800">
                <a:latin typeface="Arial" pitchFamily="34" charset="0"/>
                <a:cs typeface="Arial" pitchFamily="34" charset="0"/>
              </a:rPr>
              <a:t>4 + 6 = ….</a:t>
            </a:r>
          </a:p>
          <a:p>
            <a:pPr>
              <a:lnSpc>
                <a:spcPct val="150000"/>
              </a:lnSpc>
            </a:pPr>
            <a:r>
              <a:rPr lang="en-US" sz="4800">
                <a:latin typeface="Arial" pitchFamily="34" charset="0"/>
                <a:cs typeface="Arial" pitchFamily="34" charset="0"/>
              </a:rPr>
              <a:t>10 – 6 = ….</a:t>
            </a:r>
          </a:p>
          <a:p>
            <a:pPr>
              <a:lnSpc>
                <a:spcPct val="150000"/>
              </a:lnSpc>
            </a:pPr>
            <a:r>
              <a:rPr lang="en-US" sz="4800">
                <a:latin typeface="Arial" pitchFamily="34" charset="0"/>
                <a:cs typeface="Arial" pitchFamily="34" charset="0"/>
              </a:rPr>
              <a:t>10 – 4 = ….</a:t>
            </a:r>
            <a:endParaRPr lang="en-US" sz="4800">
              <a:latin typeface="Arial" pitchFamily="34" charset="0"/>
              <a:cs typeface="Arial" pitchFamily="34" charset="0"/>
            </a:endParaRPr>
          </a:p>
        </p:txBody>
      </p:sp>
      <p:sp>
        <p:nvSpPr>
          <p:cNvPr id="25" name="Rectangle 24"/>
          <p:cNvSpPr/>
          <p:nvPr/>
        </p:nvSpPr>
        <p:spPr>
          <a:xfrm>
            <a:off x="9582150" y="4483787"/>
            <a:ext cx="3857625" cy="4524315"/>
          </a:xfrm>
          <a:prstGeom prst="rect">
            <a:avLst/>
          </a:prstGeom>
        </p:spPr>
        <p:txBody>
          <a:bodyPr wrap="square">
            <a:spAutoFit/>
          </a:bodyPr>
          <a:lstStyle/>
          <a:p>
            <a:pPr>
              <a:lnSpc>
                <a:spcPct val="150000"/>
              </a:lnSpc>
            </a:pPr>
            <a:r>
              <a:rPr lang="en-US" sz="4800">
                <a:latin typeface="Arial" pitchFamily="34" charset="0"/>
                <a:cs typeface="Arial" pitchFamily="34" charset="0"/>
              </a:rPr>
              <a:t>9 + 2 = ….</a:t>
            </a:r>
          </a:p>
          <a:p>
            <a:pPr>
              <a:lnSpc>
                <a:spcPct val="150000"/>
              </a:lnSpc>
            </a:pPr>
            <a:r>
              <a:rPr lang="en-US" sz="4800">
                <a:latin typeface="Arial" pitchFamily="34" charset="0"/>
                <a:cs typeface="Arial" pitchFamily="34" charset="0"/>
              </a:rPr>
              <a:t>2 + 9 = ….</a:t>
            </a:r>
          </a:p>
          <a:p>
            <a:pPr>
              <a:lnSpc>
                <a:spcPct val="150000"/>
              </a:lnSpc>
            </a:pPr>
            <a:r>
              <a:rPr lang="en-US" sz="4800">
                <a:latin typeface="Arial" pitchFamily="34" charset="0"/>
                <a:cs typeface="Arial" pitchFamily="34" charset="0"/>
              </a:rPr>
              <a:t>11 – 9 = ….</a:t>
            </a:r>
          </a:p>
          <a:p>
            <a:pPr>
              <a:lnSpc>
                <a:spcPct val="150000"/>
              </a:lnSpc>
            </a:pPr>
            <a:r>
              <a:rPr lang="en-US" sz="4800">
                <a:latin typeface="Arial" pitchFamily="34" charset="0"/>
                <a:cs typeface="Arial" pitchFamily="34" charset="0"/>
              </a:rPr>
              <a:t>11 – 2 = ….</a:t>
            </a:r>
          </a:p>
        </p:txBody>
      </p:sp>
    </p:spTree>
    <p:extLst>
      <p:ext uri="{BB962C8B-B14F-4D97-AF65-F5344CB8AC3E}">
        <p14:creationId xmlns:p14="http://schemas.microsoft.com/office/powerpoint/2010/main" val="2993124882"/>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bg "/>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3" name="PA_1"/>
          <p:cNvPicPr>
            <a:picLocks noChangeAspect="1"/>
          </p:cNvPicPr>
          <p:nvPr>
            <p:custDataLst>
              <p:tags r:id="rId2"/>
            </p:custDataLst>
          </p:nvPr>
        </p:nvPicPr>
        <p:blipFill rotWithShape="1">
          <a:blip r:embed="rId12">
            <a:extLst>
              <a:ext uri="{28A0092B-C50C-407E-A947-70E740481C1C}">
                <a14:useLocalDpi xmlns:a14="http://schemas.microsoft.com/office/drawing/2010/main" val="0"/>
              </a:ext>
            </a:extLst>
          </a:blip>
          <a:srcRect l="8541" t="35741" r="76042" b="33519"/>
          <a:stretch>
            <a:fillRect/>
          </a:stretch>
        </p:blipFill>
        <p:spPr>
          <a:xfrm>
            <a:off x="1562100" y="3676650"/>
            <a:ext cx="2819400" cy="3162300"/>
          </a:xfrm>
          <a:prstGeom prst="rect">
            <a:avLst/>
          </a:prstGeom>
        </p:spPr>
      </p:pic>
      <p:pic>
        <p:nvPicPr>
          <p:cNvPr id="4" name="PA_2"/>
          <p:cNvPicPr>
            <a:picLocks noChangeAspect="1"/>
          </p:cNvPicPr>
          <p:nvPr>
            <p:custDataLst>
              <p:tags r:id="rId3"/>
            </p:custDataLst>
          </p:nvPr>
        </p:nvPicPr>
        <p:blipFill rotWithShape="1">
          <a:blip r:embed="rId13">
            <a:extLst>
              <a:ext uri="{28A0092B-C50C-407E-A947-70E740481C1C}">
                <a14:useLocalDpi xmlns:a14="http://schemas.microsoft.com/office/drawing/2010/main" val="0"/>
              </a:ext>
            </a:extLst>
          </a:blip>
          <a:srcRect l="19479" t="9259" r="56875" b="50556"/>
          <a:stretch>
            <a:fillRect/>
          </a:stretch>
        </p:blipFill>
        <p:spPr>
          <a:xfrm>
            <a:off x="3562350" y="952500"/>
            <a:ext cx="4324350" cy="4133850"/>
          </a:xfrm>
          <a:prstGeom prst="rect">
            <a:avLst/>
          </a:prstGeom>
        </p:spPr>
      </p:pic>
      <p:pic>
        <p:nvPicPr>
          <p:cNvPr id="5" name="PA_3"/>
          <p:cNvPicPr>
            <a:picLocks noChangeAspect="1"/>
          </p:cNvPicPr>
          <p:nvPr>
            <p:custDataLst>
              <p:tags r:id="rId4"/>
            </p:custDataLst>
          </p:nvPr>
        </p:nvPicPr>
        <p:blipFill rotWithShape="1">
          <a:blip r:embed="rId14">
            <a:extLst>
              <a:ext uri="{28A0092B-C50C-407E-A947-70E740481C1C}">
                <a14:useLocalDpi xmlns:a14="http://schemas.microsoft.com/office/drawing/2010/main" val="0"/>
              </a:ext>
            </a:extLst>
          </a:blip>
          <a:srcRect l="37500" t="7407" r="44479" b="52037"/>
          <a:stretch>
            <a:fillRect/>
          </a:stretch>
        </p:blipFill>
        <p:spPr>
          <a:xfrm>
            <a:off x="6858000" y="762000"/>
            <a:ext cx="3295650" cy="4171950"/>
          </a:xfrm>
          <a:prstGeom prst="rect">
            <a:avLst/>
          </a:prstGeom>
        </p:spPr>
      </p:pic>
      <p:pic>
        <p:nvPicPr>
          <p:cNvPr id="6" name="PA_4"/>
          <p:cNvPicPr>
            <a:picLocks noChangeAspect="1"/>
          </p:cNvPicPr>
          <p:nvPr>
            <p:custDataLst>
              <p:tags r:id="rId5"/>
            </p:custDataLst>
          </p:nvPr>
        </p:nvPicPr>
        <p:blipFill rotWithShape="1">
          <a:blip r:embed="rId15">
            <a:extLst>
              <a:ext uri="{28A0092B-C50C-407E-A947-70E740481C1C}">
                <a14:useLocalDpi xmlns:a14="http://schemas.microsoft.com/office/drawing/2010/main" val="0"/>
              </a:ext>
            </a:extLst>
          </a:blip>
          <a:srcRect l="52396" t="15926" r="33646" b="54630"/>
          <a:stretch>
            <a:fillRect/>
          </a:stretch>
        </p:blipFill>
        <p:spPr>
          <a:xfrm>
            <a:off x="9582150" y="1638300"/>
            <a:ext cx="2552700" cy="3028950"/>
          </a:xfrm>
          <a:prstGeom prst="rect">
            <a:avLst/>
          </a:prstGeom>
        </p:spPr>
      </p:pic>
      <p:pic>
        <p:nvPicPr>
          <p:cNvPr id="8" name="PA_6"/>
          <p:cNvPicPr>
            <a:picLocks noChangeAspect="1"/>
          </p:cNvPicPr>
          <p:nvPr>
            <p:custDataLst>
              <p:tags r:id="rId6"/>
            </p:custDataLst>
          </p:nvPr>
        </p:nvPicPr>
        <p:blipFill rotWithShape="1">
          <a:blip r:embed="rId16">
            <a:extLst>
              <a:ext uri="{28A0092B-C50C-407E-A947-70E740481C1C}">
                <a14:useLocalDpi xmlns:a14="http://schemas.microsoft.com/office/drawing/2010/main" val="0"/>
              </a:ext>
            </a:extLst>
          </a:blip>
          <a:srcRect l="78333" t="27408" r="7708" b="42222"/>
          <a:stretch>
            <a:fillRect/>
          </a:stretch>
        </p:blipFill>
        <p:spPr>
          <a:xfrm>
            <a:off x="14325600" y="2819400"/>
            <a:ext cx="2552700" cy="3124200"/>
          </a:xfrm>
          <a:prstGeom prst="rect">
            <a:avLst/>
          </a:prstGeom>
        </p:spPr>
      </p:pic>
      <p:pic>
        <p:nvPicPr>
          <p:cNvPr id="7" name="PA_5"/>
          <p:cNvPicPr>
            <a:picLocks noChangeAspect="1"/>
          </p:cNvPicPr>
          <p:nvPr>
            <p:custDataLst>
              <p:tags r:id="rId7"/>
            </p:custDataLst>
          </p:nvPr>
        </p:nvPicPr>
        <p:blipFill rotWithShape="1">
          <a:blip r:embed="rId17">
            <a:extLst>
              <a:ext uri="{28A0092B-C50C-407E-A947-70E740481C1C}">
                <a14:useLocalDpi xmlns:a14="http://schemas.microsoft.com/office/drawing/2010/main" val="0"/>
              </a:ext>
            </a:extLst>
          </a:blip>
          <a:srcRect l="63750" t="14444" r="19688" b="50000"/>
          <a:stretch>
            <a:fillRect/>
          </a:stretch>
        </p:blipFill>
        <p:spPr>
          <a:xfrm>
            <a:off x="11658600" y="1485900"/>
            <a:ext cx="3028950" cy="3657600"/>
          </a:xfrm>
          <a:prstGeom prst="rect">
            <a:avLst/>
          </a:prstGeom>
        </p:spPr>
      </p:pic>
      <p:pic>
        <p:nvPicPr>
          <p:cNvPr id="9" name="PA_kids_shadow" hidden="1"/>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TextBox 9"/>
          <p:cNvSpPr txBox="1"/>
          <p:nvPr/>
        </p:nvSpPr>
        <p:spPr>
          <a:xfrm>
            <a:off x="4438650" y="5146238"/>
            <a:ext cx="10287000" cy="2585323"/>
          </a:xfrm>
          <a:prstGeom prst="rect">
            <a:avLst/>
          </a:prstGeom>
          <a:noFill/>
        </p:spPr>
        <p:txBody>
          <a:bodyPr wrap="square" rtlCol="0">
            <a:spAutoFit/>
          </a:bodyPr>
          <a:lstStyle/>
          <a:p>
            <a:pPr algn="ctr">
              <a:lnSpc>
                <a:spcPct val="150000"/>
              </a:lnSpc>
            </a:pPr>
            <a:r>
              <a:rPr lang="en-US" sz="5400" b="1" smtClean="0">
                <a:solidFill>
                  <a:schemeClr val="accent5">
                    <a:lumMod val="50000"/>
                  </a:schemeClr>
                </a:solidFill>
                <a:latin typeface="Arial" pitchFamily="34" charset="0"/>
                <a:cs typeface="Arial" pitchFamily="34" charset="0"/>
              </a:rPr>
              <a:t>TRÒ CHƠI: </a:t>
            </a:r>
          </a:p>
          <a:p>
            <a:pPr algn="ctr">
              <a:lnSpc>
                <a:spcPct val="150000"/>
              </a:lnSpc>
            </a:pPr>
            <a:r>
              <a:rPr lang="en-US" sz="5400" b="1" smtClean="0">
                <a:solidFill>
                  <a:schemeClr val="accent5">
                    <a:lumMod val="50000"/>
                  </a:schemeClr>
                </a:solidFill>
                <a:latin typeface="Arial" pitchFamily="34" charset="0"/>
                <a:cs typeface="Arial" pitchFamily="34" charset="0"/>
              </a:rPr>
              <a:t>“TÌM SỐ BÍ ẨN”</a:t>
            </a:r>
            <a:endParaRPr lang="en-US" sz="4800" b="1">
              <a:solidFill>
                <a:schemeClr val="accent5">
                  <a:lumMod val="50000"/>
                </a:schemeClr>
              </a:solidFill>
              <a:latin typeface="Arial" pitchFamily="34" charset="0"/>
              <a:cs typeface="Arial" pitchFamily="34" charset="0"/>
            </a:endParaRPr>
          </a:p>
        </p:txBody>
      </p:sp>
      <p:pic>
        <p:nvPicPr>
          <p:cNvPr id="14" name="Picture 5"/>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3599583" y="0"/>
            <a:ext cx="4688417" cy="1781599"/>
          </a:xfrm>
          <a:prstGeom prst="rect">
            <a:avLst/>
          </a:prstGeom>
        </p:spPr>
      </p:pic>
      <p:pic>
        <p:nvPicPr>
          <p:cNvPr id="15" name="Picture 5"/>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flipH="1">
            <a:off x="0" y="0"/>
            <a:ext cx="4648200" cy="1781599"/>
          </a:xfrm>
          <a:prstGeom prst="rect">
            <a:avLst/>
          </a:prstGeom>
        </p:spPr>
      </p:pic>
    </p:spTree>
    <p:extLst>
      <p:ext uri="{BB962C8B-B14F-4D97-AF65-F5344CB8AC3E}">
        <p14:creationId xmlns:p14="http://schemas.microsoft.com/office/powerpoint/2010/main" val="777123484"/>
      </p:ext>
    </p:extLst>
  </p:cSld>
  <p:clrMapOvr>
    <a:masterClrMapping/>
  </p:clrMapOvr>
  <p:transition spd="slow" advTm="300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solidFill>
            <a:schemeClr val="accent5">
              <a:lumMod val="75000"/>
            </a:schemeClr>
          </a:solid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2"/>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609946" cy="5791200"/>
          </a:xfrm>
          <a:prstGeom prst="rect">
            <a:avLst/>
          </a:prstGeom>
        </p:spPr>
      </p:pic>
      <p:pic>
        <p:nvPicPr>
          <p:cNvPr id="12"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7353300"/>
            <a:ext cx="1840230" cy="2933700"/>
          </a:xfrm>
          <a:prstGeom prst="rect">
            <a:avLst/>
          </a:prstGeom>
        </p:spPr>
      </p:pic>
      <p:pic>
        <p:nvPicPr>
          <p:cNvPr id="13"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621000" y="5795584"/>
            <a:ext cx="2895600" cy="6425036"/>
          </a:xfrm>
          <a:prstGeom prst="rect">
            <a:avLst/>
          </a:prstGeom>
        </p:spPr>
      </p:pic>
      <p:pic>
        <p:nvPicPr>
          <p:cNvPr id="7" name="Picture 8"/>
          <p:cNvPicPr>
            <a:picLocks noChangeAspect="1"/>
          </p:cNvPicPr>
          <p:nvPr/>
        </p:nvPicPr>
        <p:blipFill>
          <a:blip r:embed="rId20"/>
          <a:srcRect/>
          <a:stretch>
            <a:fillRect/>
          </a:stretch>
        </p:blipFill>
        <p:spPr>
          <a:xfrm>
            <a:off x="1213633" y="2276737"/>
            <a:ext cx="6457167" cy="5733525"/>
          </a:xfrm>
          <a:prstGeom prst="rect">
            <a:avLst/>
          </a:prstGeom>
        </p:spPr>
      </p:pic>
      <p:sp>
        <p:nvSpPr>
          <p:cNvPr id="2" name="Rounded Rectangle 1"/>
          <p:cNvSpPr/>
          <p:nvPr/>
        </p:nvSpPr>
        <p:spPr>
          <a:xfrm>
            <a:off x="2057400" y="8477960"/>
            <a:ext cx="5428785"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HOẠT ĐỘNG NHÓM</a:t>
            </a:r>
            <a:endParaRPr lang="en-US" sz="4000" b="1">
              <a:latin typeface="Arial" pitchFamily="34" charset="0"/>
              <a:cs typeface="Arial" pitchFamily="34" charset="0"/>
            </a:endParaRPr>
          </a:p>
        </p:txBody>
      </p:sp>
      <p:pic>
        <p:nvPicPr>
          <p:cNvPr id="14" name="Picture 9"/>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96200" y="438911"/>
            <a:ext cx="10058400" cy="9409178"/>
          </a:xfrm>
          <a:prstGeom prst="rect">
            <a:avLst/>
          </a:prstGeom>
        </p:spPr>
      </p:pic>
      <p:sp>
        <p:nvSpPr>
          <p:cNvPr id="15" name="Rectangle 14"/>
          <p:cNvSpPr/>
          <p:nvPr/>
        </p:nvSpPr>
        <p:spPr>
          <a:xfrm>
            <a:off x="10096500" y="2985562"/>
            <a:ext cx="5257800" cy="4708981"/>
          </a:xfrm>
          <a:prstGeom prst="rect">
            <a:avLst/>
          </a:prstGeom>
        </p:spPr>
        <p:txBody>
          <a:bodyPr wrap="square">
            <a:spAutoFit/>
          </a:bodyPr>
          <a:lstStyle/>
          <a:p>
            <a:pPr algn="just">
              <a:lnSpc>
                <a:spcPct val="150000"/>
              </a:lnSpc>
            </a:pPr>
            <a:r>
              <a:rPr lang="en-US" sz="4000">
                <a:solidFill>
                  <a:srgbClr val="002060"/>
                </a:solidFill>
                <a:latin typeface="Arial" pitchFamily="34" charset="0"/>
                <a:cs typeface="Arial" pitchFamily="34" charset="0"/>
              </a:rPr>
              <a:t>Trong mỗi nhóm, mỗi HS lần lượt rút một tấm thẻ đã chuẩn bị, nêu số bị mật ẩn chứa sau dấu chấm hỏi. </a:t>
            </a:r>
            <a:endParaRPr lang="en-US" sz="400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93124882"/>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solidFill>
            <a:schemeClr val="accent5">
              <a:lumMod val="75000"/>
            </a:schemeClr>
          </a:solid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2"/>
          <a:srcRect/>
          <a:stretch>
            <a:fillRect/>
          </a:stretch>
        </p:blipFill>
        <p:spPr>
          <a:xfrm>
            <a:off x="14093708" y="0"/>
            <a:ext cx="4194291" cy="41529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609946" cy="5791200"/>
          </a:xfrm>
          <a:prstGeom prst="rect">
            <a:avLst/>
          </a:prstGeom>
        </p:spPr>
      </p:pic>
      <p:pic>
        <p:nvPicPr>
          <p:cNvPr id="12"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 y="6172198"/>
            <a:ext cx="2581103" cy="4114802"/>
          </a:xfrm>
          <a:prstGeom prst="rect">
            <a:avLst/>
          </a:prstGeom>
        </p:spPr>
      </p:pic>
      <p:pic>
        <p:nvPicPr>
          <p:cNvPr id="7" name="Picture 8"/>
          <p:cNvPicPr>
            <a:picLocks noChangeAspect="1"/>
          </p:cNvPicPr>
          <p:nvPr/>
        </p:nvPicPr>
        <p:blipFill>
          <a:blip r:embed="rId20"/>
          <a:srcRect/>
          <a:stretch>
            <a:fillRect/>
          </a:stretch>
        </p:blipFill>
        <p:spPr>
          <a:xfrm>
            <a:off x="1213633" y="2276737"/>
            <a:ext cx="6457167" cy="5733525"/>
          </a:xfrm>
          <a:prstGeom prst="rect">
            <a:avLst/>
          </a:prstGeom>
        </p:spPr>
      </p:pic>
      <p:sp>
        <p:nvSpPr>
          <p:cNvPr id="2" name="Rounded Rectangle 1"/>
          <p:cNvSpPr/>
          <p:nvPr/>
        </p:nvSpPr>
        <p:spPr>
          <a:xfrm>
            <a:off x="1727823" y="8010262"/>
            <a:ext cx="5428785"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HOẠT ĐỘNG NHÓM</a:t>
            </a:r>
            <a:endParaRPr lang="en-US" sz="4000" b="1">
              <a:latin typeface="Arial" pitchFamily="34" charset="0"/>
              <a:cs typeface="Arial" pitchFamily="34" charset="0"/>
            </a:endParaRPr>
          </a:p>
        </p:txBody>
      </p:sp>
      <p:sp>
        <p:nvSpPr>
          <p:cNvPr id="3" name="Rounded Rectangle 2"/>
          <p:cNvSpPr/>
          <p:nvPr/>
        </p:nvSpPr>
        <p:spPr>
          <a:xfrm>
            <a:off x="8153400" y="1584409"/>
            <a:ext cx="9144000" cy="68935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534400" y="2017890"/>
            <a:ext cx="8534400" cy="6186309"/>
          </a:xfrm>
          <a:prstGeom prst="rect">
            <a:avLst/>
          </a:prstGeom>
        </p:spPr>
        <p:txBody>
          <a:bodyPr wrap="square">
            <a:spAutoFit/>
          </a:bodyPr>
          <a:lstStyle/>
          <a:p>
            <a:pPr algn="just">
              <a:lnSpc>
                <a:spcPct val="150000"/>
              </a:lnSpc>
            </a:pPr>
            <a:r>
              <a:rPr lang="en-US" sz="4400" b="1" u="sng" smtClean="0">
                <a:latin typeface="Arial" pitchFamily="34" charset="0"/>
                <a:cs typeface="Arial" pitchFamily="34" charset="0"/>
              </a:rPr>
              <a:t>Ví </a:t>
            </a:r>
            <a:r>
              <a:rPr lang="en-US" sz="4400" b="1" u="sng">
                <a:latin typeface="Arial" pitchFamily="34" charset="0"/>
                <a:cs typeface="Arial" pitchFamily="34" charset="0"/>
              </a:rPr>
              <a:t>dụ</a:t>
            </a:r>
            <a:r>
              <a:rPr lang="en-US" sz="4400">
                <a:latin typeface="Arial" pitchFamily="34" charset="0"/>
                <a:cs typeface="Arial" pitchFamily="34" charset="0"/>
              </a:rPr>
              <a:t>: Trong phép </a:t>
            </a:r>
            <a:r>
              <a:rPr lang="en-US" sz="4400">
                <a:latin typeface="Arial" pitchFamily="34" charset="0"/>
                <a:cs typeface="Arial" pitchFamily="34" charset="0"/>
              </a:rPr>
              <a:t>cộng </a:t>
            </a:r>
            <a:r>
              <a:rPr lang="en-US" sz="4400" smtClean="0">
                <a:latin typeface="Arial" pitchFamily="34" charset="0"/>
                <a:cs typeface="Arial" pitchFamily="34" charset="0"/>
              </a:rPr>
              <a:t>? + 3 = 9 . </a:t>
            </a:r>
            <a:r>
              <a:rPr lang="en-US" sz="4400">
                <a:latin typeface="Arial" pitchFamily="34" charset="0"/>
                <a:cs typeface="Arial" pitchFamily="34" charset="0"/>
              </a:rPr>
              <a:t>Đây là số hạng chưa biết (chỉ </a:t>
            </a:r>
            <a:r>
              <a:rPr lang="en-US" sz="4400">
                <a:latin typeface="Arial" pitchFamily="34" charset="0"/>
                <a:cs typeface="Arial" pitchFamily="34" charset="0"/>
              </a:rPr>
              <a:t>tay </a:t>
            </a:r>
            <a:r>
              <a:rPr lang="en-US" sz="4400" smtClean="0">
                <a:latin typeface="Arial" pitchFamily="34" charset="0"/>
                <a:cs typeface="Arial" pitchFamily="34" charset="0"/>
              </a:rPr>
              <a:t>vào “?”). </a:t>
            </a:r>
          </a:p>
          <a:p>
            <a:pPr algn="just">
              <a:lnSpc>
                <a:spcPct val="150000"/>
              </a:lnSpc>
            </a:pPr>
            <a:r>
              <a:rPr lang="en-US" sz="4400" smtClean="0">
                <a:latin typeface="Arial" pitchFamily="34" charset="0"/>
                <a:cs typeface="Arial" pitchFamily="34" charset="0"/>
              </a:rPr>
              <a:t>Để </a:t>
            </a:r>
            <a:r>
              <a:rPr lang="en-US" sz="4400">
                <a:latin typeface="Arial" pitchFamily="34" charset="0"/>
                <a:cs typeface="Arial" pitchFamily="34" charset="0"/>
              </a:rPr>
              <a:t>tìm số hạng chưa biết, lấy 9 trừ 3 (tức là lấy tổng trừ đi số hạng đã biết). </a:t>
            </a:r>
            <a:endParaRPr lang="en-US" sz="4400">
              <a:latin typeface="Arial" pitchFamily="34" charset="0"/>
              <a:cs typeface="Arial" pitchFamily="34" charset="0"/>
            </a:endParaRPr>
          </a:p>
        </p:txBody>
      </p:sp>
      <p:pic>
        <p:nvPicPr>
          <p:cNvPr id="19"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621000" y="5795584"/>
            <a:ext cx="2895600" cy="6425036"/>
          </a:xfrm>
          <a:prstGeom prst="rect">
            <a:avLst/>
          </a:prstGeom>
        </p:spPr>
      </p:pic>
    </p:spTree>
    <p:extLst>
      <p:ext uri="{BB962C8B-B14F-4D97-AF65-F5344CB8AC3E}">
        <p14:creationId xmlns:p14="http://schemas.microsoft.com/office/powerpoint/2010/main" val="28299690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66700"/>
            <a:ext cx="17754600" cy="9753600"/>
          </a:xfrm>
          <a:prstGeom prst="rect">
            <a:avLst/>
          </a:prstGeom>
          <a:solidFill>
            <a:schemeClr val="bg1"/>
          </a:solid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p:cNvPicPr>
          <p:nvPr/>
        </p:nvPicPr>
        <p:blipFill>
          <a:blip r:embed="rId2"/>
          <a:srcRect/>
          <a:stretch>
            <a:fillRect/>
          </a:stretch>
        </p:blipFill>
        <p:spPr>
          <a:xfrm>
            <a:off x="15087600" y="0"/>
            <a:ext cx="3200400" cy="31688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8844" y="-1943100"/>
            <a:ext cx="2303810" cy="5111917"/>
          </a:xfrm>
          <a:prstGeom prst="rect">
            <a:avLst/>
          </a:prstGeom>
        </p:spPr>
      </p:pic>
      <p:pic>
        <p:nvPicPr>
          <p:cNvPr id="13"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397756" y="7468818"/>
            <a:ext cx="1937212" cy="4227882"/>
          </a:xfrm>
          <a:prstGeom prst="rect">
            <a:avLst/>
          </a:prstGeom>
        </p:spPr>
      </p:pic>
      <p:sp>
        <p:nvSpPr>
          <p:cNvPr id="7" name="Rounded Rectangle 6"/>
          <p:cNvSpPr/>
          <p:nvPr/>
        </p:nvSpPr>
        <p:spPr>
          <a:xfrm>
            <a:off x="3657600" y="482587"/>
            <a:ext cx="10896600" cy="10602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TÌM MỘT SỐ HẠNG TRONG MỘT TỔNG</a:t>
            </a:r>
            <a:endParaRPr lang="en-US" sz="4000" b="1">
              <a:latin typeface="Arial" pitchFamily="34" charset="0"/>
              <a:cs typeface="Arial" pitchFamily="34" charset="0"/>
            </a:endParaRPr>
          </a:p>
        </p:txBody>
      </p:sp>
      <p:sp>
        <p:nvSpPr>
          <p:cNvPr id="2" name="Rectangle 1"/>
          <p:cNvSpPr/>
          <p:nvPr/>
        </p:nvSpPr>
        <p:spPr>
          <a:xfrm>
            <a:off x="1600200" y="1838461"/>
            <a:ext cx="9028434" cy="769441"/>
          </a:xfrm>
          <a:prstGeom prst="rect">
            <a:avLst/>
          </a:prstGeom>
        </p:spPr>
        <p:txBody>
          <a:bodyPr wrap="none">
            <a:spAutoFit/>
          </a:bodyPr>
          <a:lstStyle/>
          <a:p>
            <a:r>
              <a:rPr lang="en-US" sz="4400" b="1" i="1" smtClean="0">
                <a:latin typeface="Arial" pitchFamily="34" charset="0"/>
                <a:cs typeface="Arial" pitchFamily="34" charset="0"/>
              </a:rPr>
              <a:t>Quan sát tranh, thảo luận nhóm: </a:t>
            </a:r>
            <a:endParaRPr lang="en-US" sz="4400" b="1" i="1">
              <a:latin typeface="Arial" pitchFamily="34" charset="0"/>
              <a:cs typeface="Arial" pitchFamily="34" charset="0"/>
            </a:endParaRPr>
          </a:p>
        </p:txBody>
      </p:sp>
      <p:pic>
        <p:nvPicPr>
          <p:cNvPr id="3074"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1000" y="2815686"/>
            <a:ext cx="10604500" cy="68514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1662798" y="2327818"/>
            <a:ext cx="5509033" cy="2359700"/>
            <a:chOff x="12093166" y="2327818"/>
            <a:chExt cx="5509033" cy="2359700"/>
          </a:xfrm>
        </p:grpSpPr>
        <p:pic>
          <p:nvPicPr>
            <p:cNvPr id="14" name="Picture 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093166" y="2327818"/>
              <a:ext cx="5509033" cy="2359700"/>
            </a:xfrm>
            <a:prstGeom prst="rect">
              <a:avLst/>
            </a:prstGeom>
          </p:spPr>
        </p:pic>
        <p:sp>
          <p:nvSpPr>
            <p:cNvPr id="3" name="Rectangle 2"/>
            <p:cNvSpPr/>
            <p:nvPr/>
          </p:nvSpPr>
          <p:spPr>
            <a:xfrm>
              <a:off x="12329002" y="2595205"/>
              <a:ext cx="5037360" cy="1824923"/>
            </a:xfrm>
            <a:prstGeom prst="rect">
              <a:avLst/>
            </a:prstGeom>
          </p:spPr>
          <p:txBody>
            <a:bodyPr wrap="square">
              <a:spAutoFit/>
            </a:bodyPr>
            <a:lstStyle/>
            <a:p>
              <a:pPr algn="ctr">
                <a:lnSpc>
                  <a:spcPct val="150000"/>
                </a:lnSpc>
              </a:pPr>
              <a:r>
                <a:rPr lang="en-US" sz="4000">
                  <a:latin typeface="Arial" pitchFamily="34" charset="0"/>
                  <a:cs typeface="Arial" pitchFamily="34" charset="0"/>
                </a:rPr>
                <a:t>Phép tính tìm số cá bố mua thêm </a:t>
              </a:r>
              <a:r>
                <a:rPr lang="en-US" sz="4000">
                  <a:latin typeface="Arial" pitchFamily="34" charset="0"/>
                  <a:cs typeface="Arial" pitchFamily="34" charset="0"/>
                </a:rPr>
                <a:t>là </a:t>
              </a:r>
              <a:r>
                <a:rPr lang="en-US" sz="4000" smtClean="0">
                  <a:latin typeface="Arial" pitchFamily="34" charset="0"/>
                  <a:cs typeface="Arial" pitchFamily="34" charset="0"/>
                </a:rPr>
                <a:t>gì?</a:t>
              </a:r>
              <a:endParaRPr lang="en-US" sz="4000">
                <a:latin typeface="Arial" pitchFamily="34" charset="0"/>
                <a:cs typeface="Arial" pitchFamily="34" charset="0"/>
              </a:endParaRPr>
            </a:p>
          </p:txBody>
        </p:sp>
      </p:grpSp>
      <p:grpSp>
        <p:nvGrpSpPr>
          <p:cNvPr id="15" name="Group 14"/>
          <p:cNvGrpSpPr/>
          <p:nvPr/>
        </p:nvGrpSpPr>
        <p:grpSpPr>
          <a:xfrm>
            <a:off x="11238235" y="5109118"/>
            <a:ext cx="6617966" cy="3158582"/>
            <a:chOff x="10984234" y="2327818"/>
            <a:chExt cx="6617966" cy="2359700"/>
          </a:xfrm>
        </p:grpSpPr>
        <p:pic>
          <p:nvPicPr>
            <p:cNvPr id="16" name="Picture 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984234" y="2327818"/>
              <a:ext cx="6617966" cy="2359700"/>
            </a:xfrm>
            <a:prstGeom prst="rect">
              <a:avLst/>
            </a:prstGeom>
          </p:spPr>
        </p:pic>
        <p:sp>
          <p:nvSpPr>
            <p:cNvPr id="17" name="Rectangle 16"/>
            <p:cNvSpPr/>
            <p:nvPr/>
          </p:nvSpPr>
          <p:spPr>
            <a:xfrm>
              <a:off x="11328399" y="2438482"/>
              <a:ext cx="6037963" cy="2138371"/>
            </a:xfrm>
            <a:prstGeom prst="rect">
              <a:avLst/>
            </a:prstGeom>
          </p:spPr>
          <p:txBody>
            <a:bodyPr wrap="square">
              <a:spAutoFit/>
            </a:bodyPr>
            <a:lstStyle/>
            <a:p>
              <a:pPr algn="ctr">
                <a:lnSpc>
                  <a:spcPct val="150000"/>
                </a:lnSpc>
              </a:pPr>
              <a:r>
                <a:rPr lang="vi-VN" sz="4000">
                  <a:latin typeface="Arial" pitchFamily="34" charset="0"/>
                  <a:cs typeface="Arial" pitchFamily="34" charset="0"/>
                </a:rPr>
                <a:t>Hãy nêu các cách để tìm được số hạng chưa biết theo suy nghĩ của em?</a:t>
              </a:r>
              <a:endParaRPr lang="en-US" sz="4000">
                <a:latin typeface="Arial" pitchFamily="34" charset="0"/>
                <a:cs typeface="Arial" pitchFamily="34" charset="0"/>
              </a:endParaRPr>
            </a:p>
          </p:txBody>
        </p:sp>
      </p:grpSp>
    </p:spTree>
    <p:extLst>
      <p:ext uri="{BB962C8B-B14F-4D97-AF65-F5344CB8AC3E}">
        <p14:creationId xmlns:p14="http://schemas.microsoft.com/office/powerpoint/2010/main" val="299312488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wipe(down)">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TotalTime>
  <Words>1353</Words>
  <Application>Microsoft Office PowerPoint</Application>
  <PresentationFormat>Custom</PresentationFormat>
  <Paragraphs>245</Paragraphs>
  <Slides>34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SimSun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HDLAPTOP</cp:lastModifiedBy>
  <cp:revision>21</cp:revision>
  <dcterms:created xsi:type="dcterms:W3CDTF">2006-08-16T00:00:00Z</dcterms:created>
  <dcterms:modified xsi:type="dcterms:W3CDTF">2022-12-08T02:53:47Z</dcterms:modified>
  <dc:identifier>DAFTkQqkopE</dc:identifier>
</cp:coreProperties>
</file>