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6" r:id="rId2"/>
    <p:sldId id="264" r:id="rId3"/>
    <p:sldId id="261" r:id="rId4"/>
    <p:sldId id="260" r:id="rId5"/>
    <p:sldId id="259" r:id="rId6"/>
    <p:sldId id="267" r:id="rId7"/>
    <p:sldId id="258" r:id="rId8"/>
    <p:sldId id="262" r:id="rId9"/>
    <p:sldId id="265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83" r:id="rId22"/>
    <p:sldId id="284" r:id="rId23"/>
    <p:sldId id="278" r:id="rId24"/>
    <p:sldId id="282" r:id="rId25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imSun" pitchFamily="2" charset="-12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8" d="100"/>
          <a:sy n="38" d="100"/>
        </p:scale>
        <p:origin x="-81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82159-99EC-4E26-914D-280DA2A22DBE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4249B-5794-4105-9EF0-2E27C07D8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5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249B-5794-4105-9EF0-2E27C07D8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249B-5794-4105-9EF0-2E27C07D8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1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29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0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33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32.png"/><Relationship Id="rId12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8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.svg"/><Relationship Id="rId3" Type="http://schemas.openxmlformats.org/officeDocument/2006/relationships/image" Target="../media/image54.png"/><Relationship Id="rId17" Type="http://schemas.openxmlformats.org/officeDocument/2006/relationships/image" Target="../media/image55.png"/><Relationship Id="rId2" Type="http://schemas.openxmlformats.org/officeDocument/2006/relationships/image" Target="../media/image53.jpg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562100" y="3676650"/>
            <a:ext cx="2819400" cy="316230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3562350" y="952500"/>
            <a:ext cx="4324350" cy="413385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6858000" y="762000"/>
            <a:ext cx="3295650" cy="417195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9582150" y="1638300"/>
            <a:ext cx="2552700" cy="3028950"/>
          </a:xfrm>
          <a:prstGeom prst="rect">
            <a:avLst/>
          </a:prstGeom>
        </p:spPr>
      </p:pic>
      <p:pic>
        <p:nvPicPr>
          <p:cNvPr id="8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4325600" y="2819400"/>
            <a:ext cx="2552700" cy="3124200"/>
          </a:xfrm>
          <a:prstGeom prst="rect">
            <a:avLst/>
          </a:prstGeom>
        </p:spPr>
      </p:pic>
      <p:pic>
        <p:nvPicPr>
          <p:cNvPr id="7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11658600" y="1485900"/>
            <a:ext cx="3028950" cy="3657600"/>
          </a:xfrm>
          <a:prstGeom prst="rect">
            <a:avLst/>
          </a:prstGeom>
        </p:spPr>
      </p:pic>
      <p:pic>
        <p:nvPicPr>
          <p:cNvPr id="9" name="PA_kids_shadow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8650" y="4650938"/>
            <a:ext cx="10287000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CHÀO MỪNG CÁC EM ĐẾN VỚI BÀI HỌC NGÀY HÔM NAY</a:t>
            </a:r>
            <a:r>
              <a:rPr lang="en-US" sz="4800" b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800" b="1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99012" y="7154788"/>
            <a:ext cx="3071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Giáo viên: </a:t>
            </a:r>
            <a:endParaRPr lang="en-US" sz="4400" b="1" i="1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3599583" y="0"/>
            <a:ext cx="4688417" cy="1781599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648200" cy="17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81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20" y="110075"/>
            <a:ext cx="597113" cy="799817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20" y="820570"/>
            <a:ext cx="649496" cy="869982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9"/>
            <a:ext cx="2062460" cy="27626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61493" y="266700"/>
            <a:ext cx="8640275" cy="1219200"/>
            <a:chOff x="609600" y="266700"/>
            <a:chExt cx="11544300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266700"/>
              <a:ext cx="113157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2000" y="419100"/>
              <a:ext cx="113919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2032290" y="6103440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603734" y="48859"/>
            <a:ext cx="2684266" cy="2941661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1122964" y="2345659"/>
            <a:ext cx="4058636" cy="691264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275364" y="2498058"/>
            <a:ext cx="4058636" cy="698884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730384" y="2898460"/>
            <a:ext cx="3133786" cy="5297187"/>
            <a:chOff x="1730384" y="3109318"/>
            <a:chExt cx="3133786" cy="529718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333920" y="3936573"/>
              <a:ext cx="1341636" cy="4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730384" y="3109318"/>
              <a:ext cx="23839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8448    8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30950" y="387131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36010" y="4695886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04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32290" y="534504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32290" y="611448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44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32289" y="6856498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01150" y="763706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48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866836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205238" y="7625939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422750" y="4163418"/>
              <a:ext cx="1441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1056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800285" y="2345659"/>
            <a:ext cx="4058636" cy="684549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5952685" y="2498059"/>
            <a:ext cx="4058636" cy="69888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6230466" y="2957190"/>
            <a:ext cx="3281787" cy="5322505"/>
            <a:chOff x="1582383" y="3109318"/>
            <a:chExt cx="3281787" cy="5322505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333920" y="3937000"/>
              <a:ext cx="13143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582383" y="3153438"/>
              <a:ext cx="23839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2167    2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7408" y="390778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5729" y="465571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01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65125" y="530838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25779" y="604126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16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865125" y="6797767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16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02279" y="766238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685469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952230" y="7606343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3422750" y="4048299"/>
              <a:ext cx="1441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1083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10601099" y="2345659"/>
            <a:ext cx="4058636" cy="684549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0753499" y="2498059"/>
            <a:ext cx="4058636" cy="69888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1110151" y="2898460"/>
            <a:ext cx="3228020" cy="5387760"/>
            <a:chOff x="1699387" y="3044063"/>
            <a:chExt cx="3228020" cy="538776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3333920" y="3930475"/>
              <a:ext cx="1291410" cy="65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730384" y="3044063"/>
              <a:ext cx="23839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8516    5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44529" y="387131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99387" y="4637157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35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30504" y="5294296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048438" y="611448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43346" y="6883925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261924" y="766238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16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866836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286936" y="7625939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485987" y="3984954"/>
              <a:ext cx="1441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1701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" name="Picture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036094" y="8431822"/>
            <a:ext cx="4277844" cy="2261910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>
            <a:off x="6399666" y="5900023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18748" y="5863852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309719" y="5925749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327082" y="8047102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48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615338" y="880643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414187" y="8801208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750362" y="816210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06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6752713" y="8876322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012063" y="887357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1700850" y="8168626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1787955" y="8869977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1910970" y="887357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0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76" grpId="0" animBg="1"/>
      <p:bldP spid="77" grpId="0" animBg="1"/>
      <p:bldP spid="91" grpId="0" animBg="1"/>
      <p:bldP spid="92" grpId="0" animBg="1"/>
      <p:bldP spid="75" grpId="0"/>
      <p:bldP spid="107" grpId="0"/>
      <p:bldP spid="109" grpId="0"/>
      <p:bldP spid="111" grpId="0"/>
      <p:bldP spid="112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78" cy="10438403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716" y="6286499"/>
            <a:ext cx="3678283" cy="41520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46400" y="5471680"/>
            <a:ext cx="10871200" cy="2310825"/>
            <a:chOff x="3302000" y="5728274"/>
            <a:chExt cx="10871200" cy="2310825"/>
          </a:xfrm>
        </p:grpSpPr>
        <p:sp>
          <p:nvSpPr>
            <p:cNvPr id="28" name="Hexagon 27"/>
            <p:cNvSpPr/>
            <p:nvPr/>
          </p:nvSpPr>
          <p:spPr>
            <a:xfrm>
              <a:off x="3302000" y="5728274"/>
              <a:ext cx="10871200" cy="2310825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99794" y="5813452"/>
              <a:ext cx="9475611" cy="1998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Số </a:t>
              </a:r>
              <a:r>
                <a:rPr lang="en-US" sz="4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 ở thương xuất hiện do ở lượt chia đó có số bị chia bé hơn số chia.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727974">
            <a:off x="10399631" y="-249867"/>
            <a:ext cx="3404062" cy="41148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429000" y="1104900"/>
            <a:ext cx="8672662" cy="4114301"/>
            <a:chOff x="3432067" y="1104900"/>
            <a:chExt cx="8759933" cy="4114301"/>
          </a:xfrm>
        </p:grpSpPr>
        <p:sp>
          <p:nvSpPr>
            <p:cNvPr id="41" name="Cloud 40"/>
            <p:cNvSpPr/>
            <p:nvPr/>
          </p:nvSpPr>
          <p:spPr>
            <a:xfrm>
              <a:off x="3432067" y="1104900"/>
              <a:ext cx="8759933" cy="4114301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52900" y="1655131"/>
              <a:ext cx="7010400" cy="3013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Số không ở thương thường xuất </a:t>
              </a:r>
              <a:r>
                <a:rPr lang="en-US" sz="440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hiện </a:t>
              </a:r>
              <a:endParaRPr lang="en-US" sz="4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khi </a:t>
              </a:r>
              <a:r>
                <a:rPr lang="en-US" sz="440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nào?</a:t>
              </a:r>
              <a:endParaRPr lang="en-US" sz="440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644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8288000" cy="10287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9639300"/>
            <a:ext cx="3429000" cy="4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26925" y="3378200"/>
            <a:ext cx="6400800" cy="1028700"/>
            <a:chOff x="990600" y="3390900"/>
            <a:chExt cx="6400800" cy="1028700"/>
          </a:xfrm>
        </p:grpSpPr>
        <p:sp>
          <p:nvSpPr>
            <p:cNvPr id="4" name="Pentagon 3"/>
            <p:cNvSpPr/>
            <p:nvPr/>
          </p:nvSpPr>
          <p:spPr>
            <a:xfrm>
              <a:off x="990600" y="3390900"/>
              <a:ext cx="6400800" cy="102870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95400" y="3551307"/>
              <a:ext cx="55146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 2:</a:t>
              </a: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Đặt tính rồi tính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37034"/>
              </p:ext>
            </p:extLst>
          </p:nvPr>
        </p:nvGraphicFramePr>
        <p:xfrm>
          <a:off x="966623" y="4762500"/>
          <a:ext cx="6261102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256"/>
                <a:gridCol w="2982846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4152 : 2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8340 : 4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54588"/>
              </p:ext>
            </p:extLst>
          </p:nvPr>
        </p:nvGraphicFramePr>
        <p:xfrm>
          <a:off x="1009239" y="6286500"/>
          <a:ext cx="6218485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001"/>
                <a:gridCol w="3065484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54 805 : 5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84549 : 6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982003" y="3458100"/>
            <a:ext cx="3281787" cy="4965854"/>
            <a:chOff x="1582383" y="3109318"/>
            <a:chExt cx="3281787" cy="496585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33920" y="3937000"/>
              <a:ext cx="13143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582383" y="3153438"/>
              <a:ext cx="2541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4152     2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7408" y="390778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5729" y="465571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01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2552" y="5129664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25779" y="589910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5125" y="6541037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02279" y="730573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85469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962096" y="7259392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422750" y="4048299"/>
              <a:ext cx="1441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2076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488984" y="8228602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12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600458" y="8994441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13314" y="899095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266393" y="3538607"/>
            <a:ext cx="3281787" cy="5009282"/>
            <a:chOff x="1582383" y="3109318"/>
            <a:chExt cx="3281787" cy="500928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33920" y="3937000"/>
              <a:ext cx="13143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82383" y="3153438"/>
              <a:ext cx="25410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8340     4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7408" y="390778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5729" y="465571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03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68744" y="5269091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04885" y="599323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07361" y="658803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97882" y="734915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685469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26985" y="7353878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22750" y="4048299"/>
              <a:ext cx="14414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1083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025444" y="8395626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20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068997" y="9118251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339632" y="899804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237489" y="6244285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531827" y="6418921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62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9639299"/>
            <a:ext cx="4419600" cy="6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96473"/>
              </p:ext>
            </p:extLst>
          </p:nvPr>
        </p:nvGraphicFramePr>
        <p:xfrm>
          <a:off x="4191000" y="876300"/>
          <a:ext cx="12954000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8155"/>
                <a:gridCol w="6385845"/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54 805 : 5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>
                          <a:effectLst/>
                          <a:latin typeface="Arial" pitchFamily="34" charset="0"/>
                          <a:cs typeface="Arial" pitchFamily="34" charset="0"/>
                        </a:rPr>
                        <a:t>84549 : 6</a:t>
                      </a:r>
                      <a:endParaRPr lang="en-US" sz="3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812561" y="1966026"/>
            <a:ext cx="3534694" cy="4930704"/>
            <a:chOff x="1235486" y="3101731"/>
            <a:chExt cx="3534694" cy="493070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14571" y="3101731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4571" y="3944295"/>
              <a:ext cx="13143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35486" y="3101731"/>
              <a:ext cx="26981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54805    5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5486" y="3867716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52759" y="465571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04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6351" y="513582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5574" y="589910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48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9805" y="648995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45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0078" y="726299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96312" y="4633409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58390" y="7259392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14571" y="4042622"/>
              <a:ext cx="17556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10161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27153" y="668103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30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39170" y="7421294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2281" y="74504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892127" y="4699248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52989" y="803910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702637" y="8804939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29720" y="883701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699461" y="1925452"/>
            <a:ext cx="3636833" cy="4971278"/>
            <a:chOff x="1133347" y="3061157"/>
            <a:chExt cx="3636833" cy="497127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014571" y="3101731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14571" y="3944295"/>
              <a:ext cx="13143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33347" y="3061157"/>
              <a:ext cx="26981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84549    6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5486" y="3867716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6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2759" y="465571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24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27819" y="5135823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55574" y="5899105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6486" y="6489950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50078" y="726299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54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296312" y="4633409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58390" y="7259392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014571" y="4042622"/>
              <a:ext cx="17556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14091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416192" y="6681030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54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3528209" y="7421294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641320" y="74504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09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950442" y="802279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6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3691676" y="8804939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047841" y="880943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3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3028923" y="4674096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43" y="3961636"/>
            <a:ext cx="3427950" cy="568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4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38" grpId="0"/>
      <p:bldP spid="40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8288000" cy="10287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9639300"/>
            <a:ext cx="3429000" cy="4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0695" y="3217793"/>
            <a:ext cx="9231475" cy="1028700"/>
            <a:chOff x="990600" y="3390900"/>
            <a:chExt cx="6400800" cy="1028700"/>
          </a:xfrm>
        </p:grpSpPr>
        <p:sp>
          <p:nvSpPr>
            <p:cNvPr id="4" name="Pentagon 3"/>
            <p:cNvSpPr/>
            <p:nvPr/>
          </p:nvSpPr>
          <p:spPr>
            <a:xfrm>
              <a:off x="990600" y="3390900"/>
              <a:ext cx="6400800" cy="102870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95400" y="3551307"/>
              <a:ext cx="5740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 </a:t>
              </a:r>
              <a:r>
                <a:rPr lang="en-US" sz="4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3:</a:t>
              </a:r>
              <a:r>
                <a:rPr lang="en-US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Đặt tính </a:t>
              </a:r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rồi </a:t>
              </a:r>
              <a:r>
                <a:rPr lang="en-US" sz="40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tính (theo mẫu)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94272"/>
            <a:ext cx="6553200" cy="501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31872"/>
            <a:ext cx="3341406" cy="497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1"/>
              </a:ext>
            </a:extLst>
          </a:blip>
          <a:srcRect/>
          <a:stretch>
            <a:fillRect/>
          </a:stretch>
        </p:blipFill>
        <p:spPr>
          <a:xfrm>
            <a:off x="12712700" y="4086085"/>
            <a:ext cx="3124200" cy="50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0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9639299"/>
            <a:ext cx="4419600" cy="6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64" y="1247997"/>
            <a:ext cx="3776874" cy="51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1221099"/>
            <a:ext cx="4019104" cy="65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10668000" y="1028700"/>
            <a:ext cx="0" cy="5845397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627564" y="7974369"/>
            <a:ext cx="4685067" cy="1809607"/>
          </a:xfrm>
          <a:prstGeom prst="rect">
            <a:avLst/>
          </a:prstGeom>
        </p:spPr>
      </p:pic>
      <p:pic>
        <p:nvPicPr>
          <p:cNvPr id="5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8610600" y="5669176"/>
            <a:ext cx="3404062" cy="4114800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312631" y="8130344"/>
            <a:ext cx="5105400" cy="18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2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9639299"/>
            <a:ext cx="4419600" cy="6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732175" y="912265"/>
            <a:ext cx="4508926" cy="8123484"/>
            <a:chOff x="4572000" y="1003300"/>
            <a:chExt cx="4508926" cy="8123484"/>
          </a:xfrm>
        </p:grpSpPr>
        <p:sp>
          <p:nvSpPr>
            <p:cNvPr id="4" name="TextBox 3"/>
            <p:cNvSpPr txBox="1"/>
            <p:nvPr/>
          </p:nvSpPr>
          <p:spPr>
            <a:xfrm>
              <a:off x="4572000" y="1003300"/>
              <a:ext cx="36471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45 307     5</a:t>
              </a:r>
              <a:endParaRPr lang="en-US" sz="5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194927" y="1003300"/>
              <a:ext cx="0" cy="23622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62800" y="2184400"/>
              <a:ext cx="1918126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0" y="1794301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45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613887" y="2752129"/>
              <a:ext cx="17107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952873" y="2869862"/>
              <a:ext cx="1146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0 3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29954" y="3563578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257800" y="4495837"/>
              <a:ext cx="1349541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29954" y="4529471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30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54975" y="5444602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30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456716" y="6367932"/>
              <a:ext cx="139972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2654" y="6412432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07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37374" y="7280124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5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54975" y="8203454"/>
              <a:ext cx="139972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31641" y="8203454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57377" y="2290464"/>
              <a:ext cx="1723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9061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801868" y="986171"/>
            <a:ext cx="4508926" cy="8123484"/>
            <a:chOff x="11511424" y="1117600"/>
            <a:chExt cx="4508926" cy="8123484"/>
          </a:xfrm>
        </p:grpSpPr>
        <p:sp>
          <p:nvSpPr>
            <p:cNvPr id="34" name="TextBox 33"/>
            <p:cNvSpPr txBox="1"/>
            <p:nvPr/>
          </p:nvSpPr>
          <p:spPr>
            <a:xfrm>
              <a:off x="11511424" y="1117600"/>
              <a:ext cx="36471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12 187     2</a:t>
              </a:r>
              <a:endParaRPr lang="en-US" sz="5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4134351" y="1117600"/>
              <a:ext cx="0" cy="236220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102224" y="2298700"/>
              <a:ext cx="1918126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511424" y="1908601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12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553311" y="2866429"/>
              <a:ext cx="171071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892297" y="2984162"/>
              <a:ext cx="1146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0 1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469378" y="3677878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2197224" y="4610137"/>
              <a:ext cx="1349541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2469378" y="4643771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18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94399" y="5558902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18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2396140" y="6482232"/>
              <a:ext cx="139972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2792078" y="6526732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07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176798" y="7394424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6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2494399" y="8317754"/>
              <a:ext cx="1399722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3171065" y="8317754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96801" y="2404764"/>
              <a:ext cx="17235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>
                  <a:latin typeface="Arial" pitchFamily="34" charset="0"/>
                  <a:cs typeface="Arial" pitchFamily="34" charset="0"/>
                </a:rPr>
                <a:t>6093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2628" y="9869987"/>
            <a:ext cx="2287508" cy="2527634"/>
          </a:xfrm>
          <a:prstGeom prst="rect">
            <a:avLst/>
          </a:prstGeom>
        </p:spPr>
      </p:pic>
      <p:pic>
        <p:nvPicPr>
          <p:cNvPr id="5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673219">
            <a:off x="9780546" y="6394898"/>
            <a:ext cx="2264076" cy="2740887"/>
          </a:xfrm>
          <a:prstGeom prst="rect">
            <a:avLst/>
          </a:prstGeom>
        </p:spPr>
      </p:pic>
      <p:pic>
        <p:nvPicPr>
          <p:cNvPr id="5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78563" flipH="1">
            <a:off x="8399353" y="4871545"/>
            <a:ext cx="2069769" cy="3175477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522481">
            <a:off x="9803343" y="3893010"/>
            <a:ext cx="2193855" cy="27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67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1800" y="1607909"/>
            <a:ext cx="9601200" cy="4953000"/>
            <a:chOff x="8153400" y="3009900"/>
            <a:chExt cx="9601200" cy="4953000"/>
          </a:xfrm>
        </p:grpSpPr>
        <p:sp>
          <p:nvSpPr>
            <p:cNvPr id="4" name="Rounded Rectangle 3"/>
            <p:cNvSpPr/>
            <p:nvPr/>
          </p:nvSpPr>
          <p:spPr>
            <a:xfrm>
              <a:off x="8153400" y="3009900"/>
              <a:ext cx="9601200" cy="4953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559800" y="3205838"/>
              <a:ext cx="8839200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Cuộn dây thép dài 192 m, người ta định cắt cuộn dây thành các đoạn dây dài 5 m. Hỏi cắt được nhiều nhất bao nhiêu đoạn dây như thế và còn thừa mấy mét dây ?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485900"/>
            <a:ext cx="769620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2874152" cy="1905000"/>
            <a:chOff x="176823" y="1333500"/>
            <a:chExt cx="2874152" cy="1905000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23" y="1333500"/>
              <a:ext cx="2874152" cy="1905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38822" y="2171968"/>
              <a:ext cx="17844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4.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49710" y="6508100"/>
            <a:ext cx="1536800" cy="289962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388600" y="6560909"/>
            <a:ext cx="3429000" cy="3088957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4211300" y="6560909"/>
            <a:ext cx="3251200" cy="30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1800" y="1607909"/>
            <a:ext cx="9601200" cy="4953000"/>
            <a:chOff x="8153400" y="3009900"/>
            <a:chExt cx="9601200" cy="4953000"/>
          </a:xfrm>
        </p:grpSpPr>
        <p:sp>
          <p:nvSpPr>
            <p:cNvPr id="4" name="Rounded Rectangle 3"/>
            <p:cNvSpPr/>
            <p:nvPr/>
          </p:nvSpPr>
          <p:spPr>
            <a:xfrm>
              <a:off x="8153400" y="3009900"/>
              <a:ext cx="9601200" cy="4953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559800" y="3205838"/>
              <a:ext cx="8839200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Cuộn dây thép dài 192 m, người ta định cắt cuộn dây thành các đoạn dây dài 5 m. Hỏi cắt được nhiều nhất bao nhiêu đoạn dây như thế và còn thừa mấy mét dây 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0"/>
            <a:ext cx="2874152" cy="1905000"/>
            <a:chOff x="176823" y="1333500"/>
            <a:chExt cx="2874152" cy="1905000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23" y="1333500"/>
              <a:ext cx="2874152" cy="1905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38822" y="2171968"/>
              <a:ext cx="17844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4.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696000" y="6573609"/>
            <a:ext cx="1536800" cy="2899622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7302600" y="6560909"/>
            <a:ext cx="1866800" cy="2899622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10515600" y="731877"/>
            <a:ext cx="7162800" cy="701040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896600" y="2247900"/>
            <a:ext cx="6781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Thực hiện phép chia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44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192 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5 = 38 (dư 2)</a:t>
            </a:r>
          </a:p>
          <a:p>
            <a:pPr>
              <a:lnSpc>
                <a:spcPct val="150000"/>
              </a:lnSpc>
            </a:pP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Vậy cắt được nhiều nhất </a:t>
            </a:r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 đoạn 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 </a:t>
            </a:r>
            <a:r>
              <a:rPr lang="en-US" sz="4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5m 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 </a:t>
            </a:r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thừa </a:t>
            </a:r>
            <a:r>
              <a:rPr lang="en-US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2m</a:t>
            </a:r>
            <a:r>
              <a:rPr lang="en-US" sz="4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dây. </a:t>
            </a:r>
          </a:p>
        </p:txBody>
      </p:sp>
      <p:sp>
        <p:nvSpPr>
          <p:cNvPr id="19" name="Hexagon 18"/>
          <p:cNvSpPr/>
          <p:nvPr/>
        </p:nvSpPr>
        <p:spPr>
          <a:xfrm>
            <a:off x="12696825" y="1150709"/>
            <a:ext cx="2800350" cy="9144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Giải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0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700"/>
            <a:ext cx="18262600" cy="1027271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00" y="9626597"/>
            <a:ext cx="4241800" cy="5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90601" y="952500"/>
            <a:ext cx="7619999" cy="1028700"/>
            <a:chOff x="990601" y="3390900"/>
            <a:chExt cx="5283456" cy="1028700"/>
          </a:xfrm>
        </p:grpSpPr>
        <p:sp>
          <p:nvSpPr>
            <p:cNvPr id="5" name="Pentagon 4"/>
            <p:cNvSpPr/>
            <p:nvPr/>
          </p:nvSpPr>
          <p:spPr>
            <a:xfrm>
              <a:off x="990601" y="3390900"/>
              <a:ext cx="5283456" cy="102870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9104" y="3551307"/>
              <a:ext cx="46717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 5: Thực hiện phép chia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2513009"/>
            <a:ext cx="7454900" cy="636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2324100"/>
            <a:ext cx="47243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Lấy một thẻ số và chọn số ghi trên thẻ làm số bị chia, quay kim trên hình tròn để chọn số chia. Thực hiện phép chia rồi nêu </a:t>
            </a:r>
            <a:r>
              <a:rPr lang="en-US" sz="4000">
                <a:latin typeface="Arial" pitchFamily="34" charset="0"/>
                <a:cs typeface="Arial" pitchFamily="34" charset="0"/>
              </a:rPr>
              <a:t>kết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quả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58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336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540000"/>
            <a:ext cx="12496799" cy="34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CHIA CHO SỐ CÓ MỘT CHỮ SỐ TRONG PHẠM VI 100 </a:t>
            </a:r>
            <a:r>
              <a:rPr lang="en-US" sz="5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en-US" sz="5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5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TIẾP THEO)</a:t>
            </a:r>
          </a:p>
          <a:p>
            <a:pPr algn="ctr">
              <a:lnSpc>
                <a:spcPct val="150000"/>
              </a:lnSpc>
            </a:pPr>
            <a:r>
              <a:rPr lang="vi-VN" sz="5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5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5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5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vi-VN" sz="5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5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667000" y="736600"/>
            <a:ext cx="4537229" cy="125908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49985" y="736599"/>
            <a:ext cx="4537229" cy="12590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007570" y="736600"/>
            <a:ext cx="4842030" cy="1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25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700"/>
            <a:ext cx="18262600" cy="1027271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00" y="9626597"/>
            <a:ext cx="4241800" cy="5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xagon 3"/>
          <p:cNvSpPr/>
          <p:nvPr/>
        </p:nvSpPr>
        <p:spPr>
          <a:xfrm>
            <a:off x="4648200" y="876300"/>
            <a:ext cx="8001000" cy="102099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VẬN DỤNG – CỦNG CỐ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335024" y="2369156"/>
            <a:ext cx="12698218" cy="1326544"/>
          </a:xfrm>
          <a:prstGeom prst="snip1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6518" y="2647707"/>
            <a:ext cx="12386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44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 quả đúng của phép tính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6525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…</a:t>
            </a:r>
            <a:endParaRPr lang="en-US" sz="440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335024" y="4533900"/>
            <a:ext cx="987552" cy="109423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A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0328" y="4533900"/>
            <a:ext cx="4161368" cy="109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1035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Delay 8"/>
          <p:cNvSpPr/>
          <p:nvPr/>
        </p:nvSpPr>
        <p:spPr>
          <a:xfrm flipH="1">
            <a:off x="1335024" y="6063996"/>
            <a:ext cx="987552" cy="10607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0328" y="6057900"/>
            <a:ext cx="416136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1350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7258812" y="4533900"/>
            <a:ext cx="1162136" cy="109423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8700" y="4533900"/>
            <a:ext cx="4161368" cy="109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1304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7258812" y="6057900"/>
            <a:ext cx="1162136" cy="10668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D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8700" y="6057900"/>
            <a:ext cx="416136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1305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53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700"/>
            <a:ext cx="18262600" cy="1027271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00" y="9626597"/>
            <a:ext cx="4241800" cy="5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xagon 3"/>
          <p:cNvSpPr/>
          <p:nvPr/>
        </p:nvSpPr>
        <p:spPr>
          <a:xfrm>
            <a:off x="4648200" y="876300"/>
            <a:ext cx="8001000" cy="102099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VẬN DỤNG – CỦNG CỐ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335024" y="2369156"/>
            <a:ext cx="12698218" cy="1326544"/>
          </a:xfrm>
          <a:prstGeom prst="snip1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6518" y="2647707"/>
            <a:ext cx="10209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44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Điền số thích hợp …..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3002</a:t>
            </a:r>
            <a:endParaRPr lang="en-US" sz="440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335024" y="4533900"/>
            <a:ext cx="987552" cy="109423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A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0328" y="4533900"/>
            <a:ext cx="4161368" cy="109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6009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Delay 8"/>
          <p:cNvSpPr/>
          <p:nvPr/>
        </p:nvSpPr>
        <p:spPr>
          <a:xfrm flipH="1">
            <a:off x="1335024" y="6063996"/>
            <a:ext cx="987552" cy="10607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0328" y="6057900"/>
            <a:ext cx="416136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9006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7258812" y="4533900"/>
            <a:ext cx="1162136" cy="109423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8700" y="4533900"/>
            <a:ext cx="4161368" cy="109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6900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7258812" y="6057900"/>
            <a:ext cx="1162136" cy="10668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D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8700" y="6057900"/>
            <a:ext cx="416136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9600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55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700"/>
            <a:ext cx="18262600" cy="1027271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00" y="9626597"/>
            <a:ext cx="4241800" cy="5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xagon 3"/>
          <p:cNvSpPr/>
          <p:nvPr/>
        </p:nvSpPr>
        <p:spPr>
          <a:xfrm>
            <a:off x="4648200" y="876300"/>
            <a:ext cx="8001000" cy="102099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VẬN DỤNG – CỦNG CỐ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335024" y="2369156"/>
            <a:ext cx="12698218" cy="1326544"/>
          </a:xfrm>
          <a:prstGeom prst="snip1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6518" y="2647707"/>
            <a:ext cx="11988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 3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 số chia thích hợp: 4816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40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1204</a:t>
            </a:r>
            <a:endParaRPr lang="en-US" sz="440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Delay 6"/>
          <p:cNvSpPr/>
          <p:nvPr/>
        </p:nvSpPr>
        <p:spPr>
          <a:xfrm flipH="1">
            <a:off x="1335024" y="4533900"/>
            <a:ext cx="987552" cy="109423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A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0328" y="4533900"/>
            <a:ext cx="4161368" cy="109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Delay 8"/>
          <p:cNvSpPr/>
          <p:nvPr/>
        </p:nvSpPr>
        <p:spPr>
          <a:xfrm flipH="1">
            <a:off x="1335024" y="6063996"/>
            <a:ext cx="987552" cy="10607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0328" y="6057900"/>
            <a:ext cx="416136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Delay 10"/>
          <p:cNvSpPr/>
          <p:nvPr/>
        </p:nvSpPr>
        <p:spPr>
          <a:xfrm flipH="1">
            <a:off x="7258812" y="4533900"/>
            <a:ext cx="1162136" cy="109423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8700" y="4533900"/>
            <a:ext cx="4161368" cy="109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 flipH="1">
            <a:off x="7258812" y="6057900"/>
            <a:ext cx="1162136" cy="10668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D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8700" y="6057900"/>
            <a:ext cx="4161368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55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288001" cy="10287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62200" y="3694652"/>
            <a:ext cx="4191000" cy="2991084"/>
            <a:chOff x="2362200" y="3694652"/>
            <a:chExt cx="4191000" cy="2991084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4562078"/>
              <a:ext cx="4191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Ôn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lại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kiến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học</a:t>
              </a:r>
              <a:endParaRPr lang="en-US" sz="4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870198" y="3694652"/>
              <a:ext cx="930402" cy="93040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956867" y="5273219"/>
            <a:ext cx="4696772" cy="2984539"/>
            <a:chOff x="7088828" y="5273219"/>
            <a:chExt cx="4696772" cy="2984539"/>
          </a:xfrm>
        </p:grpSpPr>
        <p:sp>
          <p:nvSpPr>
            <p:cNvPr id="4" name="TextBox 3"/>
            <p:cNvSpPr txBox="1"/>
            <p:nvPr/>
          </p:nvSpPr>
          <p:spPr>
            <a:xfrm>
              <a:off x="7088828" y="6134100"/>
              <a:ext cx="469677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Hoàn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SBT</a:t>
              </a:r>
              <a:endParaRPr lang="en-US" sz="4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8780707" y="5273219"/>
              <a:ext cx="1049093" cy="104909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1960342" y="3847052"/>
            <a:ext cx="4143806" cy="2810506"/>
            <a:chOff x="12115800" y="3847052"/>
            <a:chExt cx="4143806" cy="2810506"/>
          </a:xfrm>
        </p:grpSpPr>
        <p:sp>
          <p:nvSpPr>
            <p:cNvPr id="5" name="TextBox 4"/>
            <p:cNvSpPr txBox="1"/>
            <p:nvPr/>
          </p:nvSpPr>
          <p:spPr>
            <a:xfrm>
              <a:off x="12115800" y="4533900"/>
              <a:ext cx="414380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Đọc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dirty="0" err="1" smtClean="0"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4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b="1" err="1" smtClean="0"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 sau: Luyện tập</a:t>
              </a:r>
              <a:endParaRPr lang="en-US" sz="4400" b="1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1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4032245" y="3847052"/>
              <a:ext cx="902955" cy="90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38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336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9" y="2171700"/>
            <a:ext cx="12496799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 ƠN CÁC EM RẤT NHIỀU! </a:t>
            </a:r>
          </a:p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HẸN GẶP LẠI</a:t>
            </a:r>
            <a:endParaRPr lang="en-US" sz="5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667000" y="736600"/>
            <a:ext cx="4537229" cy="125908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49985" y="736599"/>
            <a:ext cx="4537229" cy="12590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007570" y="736600"/>
            <a:ext cx="4842030" cy="1259081"/>
          </a:xfrm>
          <a:prstGeom prst="rect">
            <a:avLst/>
          </a:prstGeom>
        </p:spPr>
      </p:pic>
      <p:pic>
        <p:nvPicPr>
          <p:cNvPr id="7" name="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5610070" y="4812746"/>
            <a:ext cx="2882900" cy="2755900"/>
          </a:xfrm>
          <a:prstGeom prst="rect">
            <a:avLst/>
          </a:prstGeom>
        </p:spPr>
      </p:pic>
      <p:pic>
        <p:nvPicPr>
          <p:cNvPr id="8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7807170" y="4685746"/>
            <a:ext cx="2197100" cy="2781300"/>
          </a:xfrm>
          <a:prstGeom prst="rect">
            <a:avLst/>
          </a:prstGeom>
        </p:spPr>
      </p:pic>
      <p:pic>
        <p:nvPicPr>
          <p:cNvPr id="9" name="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9623270" y="5269946"/>
            <a:ext cx="1701800" cy="2019300"/>
          </a:xfrm>
          <a:prstGeom prst="rect">
            <a:avLst/>
          </a:prstGeom>
        </p:spPr>
      </p:pic>
      <p:pic>
        <p:nvPicPr>
          <p:cNvPr id="10" name="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11007570" y="5168346"/>
            <a:ext cx="2019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12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4584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457700" y="190500"/>
            <a:ext cx="8534400" cy="1219200"/>
            <a:chOff x="609600" y="266700"/>
            <a:chExt cx="8534400" cy="1219200"/>
          </a:xfrm>
        </p:grpSpPr>
        <p:sp>
          <p:nvSpPr>
            <p:cNvPr id="3" name="Rounded Rectangle 2"/>
            <p:cNvSpPr/>
            <p:nvPr/>
          </p:nvSpPr>
          <p:spPr>
            <a:xfrm>
              <a:off x="609600" y="266700"/>
              <a:ext cx="83820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62000" y="419100"/>
              <a:ext cx="83820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TRÒ CHƠI: “TRUYỀN ĐIỆN”</a:t>
              </a:r>
              <a:endParaRPr lang="en-US" sz="4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5000" y="2019300"/>
            <a:ext cx="6207514" cy="914400"/>
            <a:chOff x="635000" y="2019300"/>
            <a:chExt cx="6207514" cy="914400"/>
          </a:xfrm>
        </p:grpSpPr>
        <p:sp>
          <p:nvSpPr>
            <p:cNvPr id="5" name="Hexagon 4"/>
            <p:cNvSpPr/>
            <p:nvPr/>
          </p:nvSpPr>
          <p:spPr>
            <a:xfrm>
              <a:off x="635000" y="2019300"/>
              <a:ext cx="2057400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HS1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95600" y="2122557"/>
              <a:ext cx="39469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Đọc phép tính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3467100"/>
            <a:ext cx="6094021" cy="914400"/>
            <a:chOff x="609600" y="3467100"/>
            <a:chExt cx="6094021" cy="914400"/>
          </a:xfrm>
        </p:grpSpPr>
        <p:sp>
          <p:nvSpPr>
            <p:cNvPr id="6" name="Hexagon 5"/>
            <p:cNvSpPr/>
            <p:nvPr/>
          </p:nvSpPr>
          <p:spPr>
            <a:xfrm>
              <a:off x="609600" y="3467100"/>
              <a:ext cx="2057400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HS2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49773" y="3506857"/>
              <a:ext cx="37538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Trả lời nhanh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96200" y="4540934"/>
            <a:ext cx="6146600" cy="914400"/>
            <a:chOff x="635000" y="2019300"/>
            <a:chExt cx="6146600" cy="914400"/>
          </a:xfrm>
        </p:grpSpPr>
        <p:sp>
          <p:nvSpPr>
            <p:cNvPr id="12" name="Hexagon 11"/>
            <p:cNvSpPr/>
            <p:nvPr/>
          </p:nvSpPr>
          <p:spPr>
            <a:xfrm>
              <a:off x="635000" y="2019300"/>
              <a:ext cx="2057400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HS1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00" y="2122557"/>
              <a:ext cx="3886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Phép tính 1: 2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96200" y="6117391"/>
            <a:ext cx="8795786" cy="914400"/>
            <a:chOff x="609600" y="3467100"/>
            <a:chExt cx="8795786" cy="914400"/>
          </a:xfrm>
        </p:grpSpPr>
        <p:sp>
          <p:nvSpPr>
            <p:cNvPr id="15" name="Hexagon 14"/>
            <p:cNvSpPr/>
            <p:nvPr/>
          </p:nvSpPr>
          <p:spPr>
            <a:xfrm>
              <a:off x="609600" y="3467100"/>
              <a:ext cx="2057400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HS2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49773" y="3506857"/>
              <a:ext cx="64556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Thương là 0, số dư là 1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26878" y="1409700"/>
            <a:ext cx="3393521" cy="2723300"/>
            <a:chOff x="7426878" y="1409700"/>
            <a:chExt cx="3393521" cy="2723300"/>
          </a:xfrm>
        </p:grpSpPr>
        <p:pic>
          <p:nvPicPr>
            <p:cNvPr id="17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7426878" y="1409700"/>
              <a:ext cx="3393521" cy="27233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346487" y="2879298"/>
              <a:ext cx="16898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VÍ DỤ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900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8262600" cy="10325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0" y="266700"/>
            <a:ext cx="11544300" cy="1219200"/>
            <a:chOff x="609600" y="266700"/>
            <a:chExt cx="11544300" cy="1219200"/>
          </a:xfrm>
        </p:grpSpPr>
        <p:sp>
          <p:nvSpPr>
            <p:cNvPr id="6" name="Rounded Rectangle 5"/>
            <p:cNvSpPr/>
            <p:nvPr/>
          </p:nvSpPr>
          <p:spPr>
            <a:xfrm>
              <a:off x="609600" y="266700"/>
              <a:ext cx="113157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62000" y="419100"/>
              <a:ext cx="113919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Quan sát tranh, nêu phép tính thích hợp</a:t>
              </a:r>
              <a:endParaRPr lang="en-US" sz="4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66900"/>
            <a:ext cx="12724567" cy="714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888769" y="1322616"/>
            <a:ext cx="3404062" cy="41148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04800" y="4533900"/>
            <a:ext cx="4572000" cy="1543050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Tính 5 236 : 4 = ?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49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1"/>
            <a:ext cx="18288000" cy="10277855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-1" y="393700"/>
            <a:ext cx="18745201" cy="1028700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621" y="549414"/>
            <a:ext cx="18381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Phép chia số có nhiều chữ số cho số có một chữ số (có số 0 ở 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082800"/>
            <a:ext cx="433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ính </a:t>
            </a: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5 236 : 4 = ?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43588"/>
            <a:ext cx="2362200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49" y="2997130"/>
            <a:ext cx="4210302" cy="607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24600" y="1790700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Lần 1</a:t>
            </a:r>
            <a:r>
              <a:rPr lang="en-US" sz="4000">
                <a:latin typeface="Arial" pitchFamily="34" charset="0"/>
                <a:cs typeface="Arial" pitchFamily="34" charset="0"/>
              </a:rPr>
              <a:t>: </a:t>
            </a:r>
            <a:endParaRPr lang="en-US" sz="4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4000">
                <a:latin typeface="Arial" pitchFamily="34" charset="0"/>
                <a:cs typeface="Arial" pitchFamily="34" charset="0"/>
              </a:rPr>
              <a:t>chia 4 được 1, viết 1.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4000">
                <a:latin typeface="Arial" pitchFamily="34" charset="0"/>
                <a:cs typeface="Arial" pitchFamily="34" charset="0"/>
              </a:rPr>
              <a:t>nhân 4 bằng 4, 5 trừ 4 bằng </a:t>
            </a:r>
            <a:r>
              <a:rPr lang="en-US" sz="4000">
                <a:latin typeface="Arial" pitchFamily="34" charset="0"/>
                <a:cs typeface="Arial" pitchFamily="34" charset="0"/>
              </a:rPr>
              <a:t>1 </a:t>
            </a:r>
            <a:endParaRPr lang="en-US" sz="4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000">
                <a:latin typeface="Arial" pitchFamily="34" charset="0"/>
                <a:cs typeface="Arial" pitchFamily="34" charset="0"/>
              </a:rPr>
              <a:t>1 là số dư ở lần chia thứ nhất).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4235" y="5539304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u="sng">
                <a:latin typeface="Arial" pitchFamily="34" charset="0"/>
                <a:cs typeface="Arial" pitchFamily="34" charset="0"/>
              </a:rPr>
              <a:t>Lần 2</a:t>
            </a:r>
            <a:r>
              <a:rPr lang="vi-VN" sz="4000">
                <a:latin typeface="Arial" pitchFamily="34" charset="0"/>
                <a:cs typeface="Arial" pitchFamily="34" charset="0"/>
              </a:rPr>
              <a:t>: </a:t>
            </a:r>
            <a:endParaRPr lang="en-US" sz="4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000" smtClean="0">
                <a:latin typeface="Arial" pitchFamily="34" charset="0"/>
                <a:cs typeface="Arial" pitchFamily="34" charset="0"/>
              </a:rPr>
              <a:t>Hạ </a:t>
            </a:r>
            <a:r>
              <a:rPr lang="vi-VN" sz="4000">
                <a:latin typeface="Arial" pitchFamily="34" charset="0"/>
                <a:cs typeface="Arial" pitchFamily="34" charset="0"/>
              </a:rPr>
              <a:t>2, được </a:t>
            </a:r>
            <a:r>
              <a:rPr lang="vi-VN" sz="4000">
                <a:latin typeface="Arial" pitchFamily="34" charset="0"/>
                <a:cs typeface="Arial" pitchFamily="34" charset="0"/>
              </a:rPr>
              <a:t>12 </a:t>
            </a:r>
            <a:endParaRPr lang="en-US" sz="4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000" smtClean="0">
                <a:latin typeface="Arial" pitchFamily="34" charset="0"/>
                <a:cs typeface="Arial" pitchFamily="34" charset="0"/>
              </a:rPr>
              <a:t>12 </a:t>
            </a:r>
            <a:r>
              <a:rPr lang="vi-VN" sz="4000">
                <a:latin typeface="Arial" pitchFamily="34" charset="0"/>
                <a:cs typeface="Arial" pitchFamily="34" charset="0"/>
              </a:rPr>
              <a:t>chia 4 được 3, viết 3.</a:t>
            </a:r>
          </a:p>
          <a:p>
            <a:pPr>
              <a:lnSpc>
                <a:spcPct val="150000"/>
              </a:lnSpc>
            </a:pPr>
            <a:r>
              <a:rPr lang="vi-VN" sz="4000" smtClean="0">
                <a:latin typeface="Arial" pitchFamily="34" charset="0"/>
                <a:cs typeface="Arial" pitchFamily="34" charset="0"/>
              </a:rPr>
              <a:t>3 </a:t>
            </a:r>
            <a:r>
              <a:rPr lang="vi-VN" sz="4000">
                <a:latin typeface="Arial" pitchFamily="34" charset="0"/>
                <a:cs typeface="Arial" pitchFamily="34" charset="0"/>
              </a:rPr>
              <a:t>nhân 4 bằng 12, 12 trừ 12 bằng 0. </a:t>
            </a:r>
          </a:p>
        </p:txBody>
      </p:sp>
    </p:spTree>
    <p:extLst>
      <p:ext uri="{BB962C8B-B14F-4D97-AF65-F5344CB8AC3E}">
        <p14:creationId xmlns:p14="http://schemas.microsoft.com/office/powerpoint/2010/main" val="408446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1"/>
            <a:ext cx="18288000" cy="10277855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-1" y="393700"/>
            <a:ext cx="18745201" cy="1028700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621" y="549414"/>
            <a:ext cx="18381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Phép chia số có nhiều chữ số cho số có một chữ số (có số 0 ở 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082800"/>
            <a:ext cx="433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ính </a:t>
            </a:r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5 236 : 4 = ?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43588"/>
            <a:ext cx="2362200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49" y="2997130"/>
            <a:ext cx="4210302" cy="607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11233" y="1828800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smtClean="0">
                <a:latin typeface="Arial" pitchFamily="34" charset="0"/>
                <a:cs typeface="Arial" pitchFamily="34" charset="0"/>
              </a:rPr>
              <a:t>Lần 3:</a:t>
            </a:r>
          </a:p>
          <a:p>
            <a:pPr>
              <a:lnSpc>
                <a:spcPct val="150000"/>
              </a:lnSpc>
            </a:pPr>
            <a:r>
              <a:rPr lang="vi-VN" sz="4000" smtClean="0">
                <a:latin typeface="Arial" pitchFamily="34" charset="0"/>
                <a:cs typeface="Arial" pitchFamily="34" charset="0"/>
              </a:rPr>
              <a:t>Hạ </a:t>
            </a:r>
            <a:r>
              <a:rPr lang="vi-VN" sz="4000">
                <a:latin typeface="Arial" pitchFamily="34" charset="0"/>
                <a:cs typeface="Arial" pitchFamily="34" charset="0"/>
              </a:rPr>
              <a:t>3 (3 là số bị chia ở lần này), </a:t>
            </a:r>
          </a:p>
          <a:p>
            <a:pPr>
              <a:lnSpc>
                <a:spcPct val="150000"/>
              </a:lnSpc>
            </a:pPr>
            <a:r>
              <a:rPr lang="vi-VN" sz="4000" smtClean="0">
                <a:latin typeface="Arial" pitchFamily="34" charset="0"/>
                <a:cs typeface="Arial" pitchFamily="34" charset="0"/>
              </a:rPr>
              <a:t>3 </a:t>
            </a:r>
            <a:r>
              <a:rPr lang="vi-VN" sz="4000">
                <a:latin typeface="Arial" pitchFamily="34" charset="0"/>
                <a:cs typeface="Arial" pitchFamily="34" charset="0"/>
              </a:rPr>
              <a:t>chia 4 được 0, viết 0.</a:t>
            </a:r>
          </a:p>
          <a:p>
            <a:pPr>
              <a:lnSpc>
                <a:spcPct val="150000"/>
              </a:lnSpc>
            </a:pPr>
            <a:r>
              <a:rPr lang="vi-VN" sz="4000" smtClean="0">
                <a:latin typeface="Arial" pitchFamily="34" charset="0"/>
                <a:cs typeface="Arial" pitchFamily="34" charset="0"/>
              </a:rPr>
              <a:t>0 </a:t>
            </a:r>
            <a:r>
              <a:rPr lang="vi-VN" sz="4000">
                <a:latin typeface="Arial" pitchFamily="34" charset="0"/>
                <a:cs typeface="Arial" pitchFamily="34" charset="0"/>
              </a:rPr>
              <a:t>nhân 4 bằng 0, 3 trừ 0 </a:t>
            </a:r>
            <a:r>
              <a:rPr lang="vi-VN" sz="4000">
                <a:latin typeface="Arial" pitchFamily="34" charset="0"/>
                <a:cs typeface="Arial" pitchFamily="34" charset="0"/>
              </a:rPr>
              <a:t>bằng 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.</a:t>
            </a:r>
            <a:endParaRPr lang="vi-VN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5833" y="5539304"/>
            <a:ext cx="86223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u="sng">
                <a:latin typeface="Arial" pitchFamily="34" charset="0"/>
                <a:cs typeface="Arial" pitchFamily="34" charset="0"/>
              </a:rPr>
              <a:t>Lần </a:t>
            </a:r>
            <a:r>
              <a:rPr lang="en-US" sz="4000" b="1" u="sng" smtClean="0">
                <a:latin typeface="Arial" pitchFamily="34" charset="0"/>
                <a:cs typeface="Arial" pitchFamily="34" charset="0"/>
              </a:rPr>
              <a:t>4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: </a:t>
            </a:r>
            <a:endParaRPr lang="en-US" sz="40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000">
                <a:latin typeface="Arial" pitchFamily="34" charset="0"/>
                <a:cs typeface="Arial" pitchFamily="34" charset="0"/>
              </a:rPr>
              <a:t>Hạ 6, </a:t>
            </a:r>
            <a:r>
              <a:rPr lang="vi-VN" sz="4000">
                <a:latin typeface="Arial" pitchFamily="34" charset="0"/>
                <a:cs typeface="Arial" pitchFamily="34" charset="0"/>
              </a:rPr>
              <a:t>được 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36 </a:t>
            </a:r>
            <a:r>
              <a:rPr lang="vi-VN" sz="4000">
                <a:latin typeface="Arial" pitchFamily="34" charset="0"/>
                <a:cs typeface="Arial" pitchFamily="34" charset="0"/>
              </a:rPr>
              <a:t>chia 4 được 9, </a:t>
            </a:r>
            <a:r>
              <a:rPr lang="vi-VN" sz="4000">
                <a:latin typeface="Arial" pitchFamily="34" charset="0"/>
                <a:cs typeface="Arial" pitchFamily="34" charset="0"/>
              </a:rPr>
              <a:t>viết 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.</a:t>
            </a:r>
            <a:endParaRPr lang="vi-VN" sz="4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000" smtClean="0">
                <a:latin typeface="Arial" pitchFamily="34" charset="0"/>
                <a:cs typeface="Arial" pitchFamily="34" charset="0"/>
              </a:rPr>
              <a:t>9 </a:t>
            </a:r>
            <a:r>
              <a:rPr lang="vi-VN" sz="4000">
                <a:latin typeface="Arial" pitchFamily="34" charset="0"/>
                <a:cs typeface="Arial" pitchFamily="34" charset="0"/>
              </a:rPr>
              <a:t>nhân 4 bằng 36, 36 trừ 36 bằng 0. </a:t>
            </a:r>
          </a:p>
        </p:txBody>
      </p:sp>
    </p:spTree>
    <p:extLst>
      <p:ext uri="{BB962C8B-B14F-4D97-AF65-F5344CB8AC3E}">
        <p14:creationId xmlns:p14="http://schemas.microsoft.com/office/powerpoint/2010/main" val="815000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78" cy="10438403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2057400" y="612914"/>
            <a:ext cx="9128702" cy="102870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727214"/>
            <a:ext cx="7561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Luyện tập kỹ năng tính toán</a:t>
            </a:r>
            <a:endParaRPr lang="en-US" sz="4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057398"/>
            <a:ext cx="82157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Thực hiện phép tính: </a:t>
            </a:r>
            <a:r>
              <a:rPr lang="en-US" sz="4000">
                <a:latin typeface="Arial" pitchFamily="34" charset="0"/>
                <a:cs typeface="Arial" pitchFamily="34" charset="0"/>
              </a:rPr>
              <a:t>75 455 : 5 = ?</a:t>
            </a:r>
          </a:p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156266" y="1357828"/>
            <a:ext cx="3245399" cy="7051796"/>
            <a:chOff x="4514015" y="1518271"/>
            <a:chExt cx="3245399" cy="7051796"/>
          </a:xfrm>
        </p:grpSpPr>
        <p:grpSp>
          <p:nvGrpSpPr>
            <p:cNvPr id="8" name="Group 7"/>
            <p:cNvGrpSpPr/>
            <p:nvPr/>
          </p:nvGrpSpPr>
          <p:grpSpPr>
            <a:xfrm>
              <a:off x="4514015" y="1518271"/>
              <a:ext cx="3245399" cy="4599916"/>
              <a:chOff x="13429415" y="1416030"/>
              <a:chExt cx="3245399" cy="459991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429415" y="1484485"/>
                <a:ext cx="2378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75 455    5</a:t>
                </a:r>
                <a:endParaRPr lang="en-US" sz="3600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5134034" y="1416030"/>
                <a:ext cx="0" cy="13941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5134034" y="2169613"/>
                <a:ext cx="142924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5207746" y="2354106"/>
                <a:ext cx="1467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15091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455118" y="2146852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518648" y="2770084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25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585488" y="3443701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25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812491" y="4138185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04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169329" y="4719126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244837" y="5369615"/>
                <a:ext cx="697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latin typeface="Arial" pitchFamily="34" charset="0"/>
                    <a:cs typeface="Arial" pitchFamily="34" charset="0"/>
                  </a:rPr>
                  <a:t>45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3508469" y="2770084"/>
                <a:ext cx="817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3658226" y="4094803"/>
                <a:ext cx="817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3956010" y="5346755"/>
                <a:ext cx="817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5367715" y="601713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45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29437" y="6642696"/>
              <a:ext cx="8171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94719" y="668469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05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94718" y="7323140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05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594719" y="7952016"/>
              <a:ext cx="8171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25984" y="792373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0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87">
            <a:off x="2602194" y="3238146"/>
            <a:ext cx="7866666" cy="39513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73080" y="5402415"/>
            <a:ext cx="6450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Vậy: 75 455 : 5 = 15 091</a:t>
            </a:r>
            <a:endParaRPr lang="en-US" sz="4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3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8292522" cy="102743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61493" y="266700"/>
            <a:ext cx="8640275" cy="1219200"/>
            <a:chOff x="609600" y="266700"/>
            <a:chExt cx="11544300" cy="1219200"/>
          </a:xfrm>
        </p:grpSpPr>
        <p:sp>
          <p:nvSpPr>
            <p:cNvPr id="4" name="Rounded Rectangle 3"/>
            <p:cNvSpPr/>
            <p:nvPr/>
          </p:nvSpPr>
          <p:spPr>
            <a:xfrm>
              <a:off x="609600" y="266700"/>
              <a:ext cx="113157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62000" y="419100"/>
              <a:ext cx="113919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1333500"/>
            <a:ext cx="4370756" cy="1905000"/>
            <a:chOff x="304800" y="1333500"/>
            <a:chExt cx="4370756" cy="1905000"/>
          </a:xfrm>
        </p:grpSpPr>
        <p:pic>
          <p:nvPicPr>
            <p:cNvPr id="6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333500"/>
              <a:ext cx="4370756" cy="1905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66511" y="2286000"/>
              <a:ext cx="32576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1. TÍNH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22" y="3581400"/>
            <a:ext cx="12685889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0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20" y="110075"/>
            <a:ext cx="597113" cy="799817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20" y="820570"/>
            <a:ext cx="649496" cy="869982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9"/>
            <a:ext cx="2062460" cy="27626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61493" y="266700"/>
            <a:ext cx="8640275" cy="1219200"/>
            <a:chOff x="609600" y="266700"/>
            <a:chExt cx="11544300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266700"/>
              <a:ext cx="113157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2000" y="419100"/>
              <a:ext cx="113919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2032290" y="6103440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603734" y="48859"/>
            <a:ext cx="2684266" cy="2941661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1122964" y="2345659"/>
            <a:ext cx="4058636" cy="570144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275364" y="2498059"/>
            <a:ext cx="4058636" cy="57816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866836" y="2898460"/>
            <a:ext cx="3086164" cy="5322505"/>
            <a:chOff x="1866836" y="3109318"/>
            <a:chExt cx="3086164" cy="532250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333920" y="3937000"/>
              <a:ext cx="1619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866836" y="3109318"/>
              <a:ext cx="22268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327     3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66836" y="387131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66836" y="4637157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02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05238" y="534504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86253" y="611448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05238" y="6909850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08801" y="766238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866836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205238" y="7625939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550754" y="4163418"/>
              <a:ext cx="11272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109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800285" y="2345659"/>
            <a:ext cx="4058636" cy="570144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5952685" y="2498059"/>
            <a:ext cx="4058636" cy="57881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6514919" y="2957190"/>
            <a:ext cx="3086164" cy="5322505"/>
            <a:chOff x="1866836" y="3109318"/>
            <a:chExt cx="3086164" cy="5322505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333920" y="3937000"/>
              <a:ext cx="1619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866836" y="3109318"/>
              <a:ext cx="22268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327     3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66836" y="387131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866836" y="4637157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02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05238" y="534504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86253" y="611448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05238" y="6909850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08801" y="766238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66836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205238" y="7625939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3550754" y="4163418"/>
              <a:ext cx="11272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109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10601099" y="2345659"/>
            <a:ext cx="4058636" cy="570144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0753499" y="2498059"/>
            <a:ext cx="4058636" cy="57881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1277600" y="2963715"/>
            <a:ext cx="3086164" cy="5322505"/>
            <a:chOff x="1866836" y="3109318"/>
            <a:chExt cx="3086164" cy="5322505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3333920" y="3109318"/>
              <a:ext cx="0" cy="1881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333920" y="3937000"/>
              <a:ext cx="1619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866836" y="3109318"/>
              <a:ext cx="22268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327     3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66836" y="3871318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66836" y="4637157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02</a:t>
              </a:r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05238" y="534504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86253" y="6114484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05238" y="6909850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27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508801" y="766238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1866836" y="4637157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205238" y="7625939"/>
              <a:ext cx="725938" cy="36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550754" y="4163418"/>
              <a:ext cx="11272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latin typeface="Arial" pitchFamily="34" charset="0"/>
                  <a:cs typeface="Arial" pitchFamily="34" charset="0"/>
                </a:rPr>
                <a:t>109</a:t>
              </a:r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" name="Picture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406545" y="7480337"/>
            <a:ext cx="5683521" cy="3005162"/>
          </a:xfrm>
          <a:prstGeom prst="rect">
            <a:avLst/>
          </a:prstGeom>
        </p:spPr>
      </p:pic>
      <p:cxnSp>
        <p:nvCxnSpPr>
          <p:cNvPr id="107" name="Straight Connector 106"/>
          <p:cNvCxnSpPr/>
          <p:nvPr/>
        </p:nvCxnSpPr>
        <p:spPr>
          <a:xfrm>
            <a:off x="2116263" y="5900023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764346" y="5958753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1443054" y="5896421"/>
            <a:ext cx="725938" cy="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94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76" grpId="0" animBg="1"/>
      <p:bldP spid="77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799</Words>
  <Application>Microsoft Office PowerPoint</Application>
  <PresentationFormat>Custom</PresentationFormat>
  <Paragraphs>231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HDLAPTOP</cp:lastModifiedBy>
  <cp:revision>24</cp:revision>
  <dcterms:created xsi:type="dcterms:W3CDTF">2006-08-16T00:00:00Z</dcterms:created>
  <dcterms:modified xsi:type="dcterms:W3CDTF">2022-12-07T08:37:58Z</dcterms:modified>
  <dc:identifier>DAFTkQqkopE</dc:identifier>
</cp:coreProperties>
</file>