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63" r:id="rId3"/>
    <p:sldId id="260" r:id="rId4"/>
    <p:sldId id="258" r:id="rId5"/>
    <p:sldId id="280" r:id="rId6"/>
    <p:sldId id="281" r:id="rId7"/>
    <p:sldId id="261" r:id="rId8"/>
    <p:sldId id="265" r:id="rId9"/>
    <p:sldId id="264" r:id="rId10"/>
    <p:sldId id="266" r:id="rId11"/>
    <p:sldId id="279" r:id="rId12"/>
    <p:sldId id="270" r:id="rId13"/>
    <p:sldId id="275" r:id="rId14"/>
    <p:sldId id="276" r:id="rId15"/>
    <p:sldId id="282" r:id="rId16"/>
    <p:sldId id="288" r:id="rId17"/>
    <p:sldId id="283" r:id="rId18"/>
    <p:sldId id="289" r:id="rId19"/>
    <p:sldId id="284" r:id="rId20"/>
    <p:sldId id="290" r:id="rId21"/>
    <p:sldId id="291" r:id="rId22"/>
    <p:sldId id="286" r:id="rId23"/>
    <p:sldId id="285" r:id="rId24"/>
    <p:sldId id="292" r:id="rId25"/>
  </p:sldIdLst>
  <p:sldSz cx="12192000" cy="6858000"/>
  <p:notesSz cx="6858000" cy="9144000"/>
  <p:defaultTextStyle>
    <a:defPPr rtl="0"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5" autoAdjust="0"/>
    <p:restoredTop sz="95017" autoAdjust="0"/>
  </p:normalViewPr>
  <p:slideViewPr>
    <p:cSldViewPr snapToGrid="0">
      <p:cViewPr>
        <p:scale>
          <a:sx n="52" d="100"/>
          <a:sy n="52" d="100"/>
        </p:scale>
        <p:origin x="-1002" y="-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D59FF2A-EA53-452F-AF40-9973DCED501E}" type="datetime1">
              <a:rPr lang="vi-VN" smtClean="0">
                <a:latin typeface="Arial" panose="020B0604020202020204" pitchFamily="34" charset="0"/>
                <a:cs typeface="Arial" panose="020B0604020202020204" pitchFamily="34" charset="0"/>
              </a:rPr>
              <a:t>05/12/2022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ỗ dành sẵn cho Số hiệu Bản chiế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‹#›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2CBA400-0C6E-4F46-ACCF-3ED97E152F1D}" type="datetime1">
              <a:rPr lang="vi-VN" smtClean="0"/>
              <a:pPr/>
              <a:t>05/12/2022</a:t>
            </a:fld>
            <a:endParaRPr lang="vi-VN" dirty="0"/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dirty="0"/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bốn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năm</a:t>
            </a:r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7" name="Chỗ dành sẵn cho Số hiệu Bả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C8DC57A8-AE18-4654-B6AF-04B3577165BE}" type="slidenum">
              <a:rPr lang="vi-VN" smtClean="0"/>
              <a:pPr algn="r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80037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57914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60934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9578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95781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20613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7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6636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8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03321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9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597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05/12/2022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05/12/2022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05/12/2022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05/12/2022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05/12/2022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05/12/2022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05/12/2022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05/12/2022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05/12/2022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05/12/2022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05/12/2022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05/12/2022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05/12/2022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17" Type="http://schemas.openxmlformats.org/officeDocument/2006/relationships/image" Target="../media/image9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45.png"/><Relationship Id="rId17" Type="http://schemas.openxmlformats.org/officeDocument/2006/relationships/image" Target="../media/image16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svg"/><Relationship Id="rId5" Type="http://schemas.openxmlformats.org/officeDocument/2006/relationships/image" Target="../media/image44.png"/><Relationship Id="rId4" Type="http://schemas.openxmlformats.org/officeDocument/2006/relationships/image" Target="../media/image1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4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11.xml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8.svg"/><Relationship Id="rId3" Type="http://schemas.openxmlformats.org/officeDocument/2006/relationships/image" Target="../media/image48.png"/><Relationship Id="rId21" Type="http://schemas.openxmlformats.org/officeDocument/2006/relationships/image" Target="../media/image52.png"/><Relationship Id="rId2" Type="http://schemas.openxmlformats.org/officeDocument/2006/relationships/image" Target="../media/image25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5" Type="http://schemas.openxmlformats.org/officeDocument/2006/relationships/image" Target="../media/image14.svg"/><Relationship Id="rId19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8.svg"/><Relationship Id="rId3" Type="http://schemas.openxmlformats.org/officeDocument/2006/relationships/image" Target="../media/image49.png"/><Relationship Id="rId2" Type="http://schemas.openxmlformats.org/officeDocument/2006/relationships/image" Target="../media/image25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25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2" Type="http://schemas.openxmlformats.org/officeDocument/2006/relationships/image" Target="../media/image32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0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3.png"/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11" Type="http://schemas.openxmlformats.org/officeDocument/2006/relationships/image" Target="../media/image12.png"/><Relationship Id="rId5" Type="http://schemas.openxmlformats.org/officeDocument/2006/relationships/image" Target="../media/image33.svg"/><Relationship Id="rId10" Type="http://schemas.openxmlformats.org/officeDocument/2006/relationships/image" Target="../media/image38.sv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12" Type="http://schemas.openxmlformats.org/officeDocument/2006/relationships/image" Target="../media/image32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0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12" Type="http://schemas.openxmlformats.org/officeDocument/2006/relationships/image" Target="../media/image32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0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11" Type="http://schemas.openxmlformats.org/officeDocument/2006/relationships/image" Target="../media/image64.png"/><Relationship Id="rId5" Type="http://schemas.openxmlformats.org/officeDocument/2006/relationships/image" Target="../media/image33.svg"/><Relationship Id="rId15" Type="http://schemas.openxmlformats.org/officeDocument/2006/relationships/image" Target="../media/image18.svg"/><Relationship Id="rId10" Type="http://schemas.openxmlformats.org/officeDocument/2006/relationships/image" Target="../media/image38.sv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6" Type="http://schemas.openxmlformats.org/officeDocument/2006/relationships/image" Target="../media/image5.svg"/><Relationship Id="rId15" Type="http://schemas.openxmlformats.org/officeDocument/2006/relationships/image" Target="../media/image25.png"/><Relationship Id="rId10" Type="http://schemas.openxmlformats.org/officeDocument/2006/relationships/image" Target="../media/image18.svg"/><Relationship Id="rId4" Type="http://schemas.openxmlformats.org/officeDocument/2006/relationships/image" Target="../media/image20.png"/><Relationship Id="rId9" Type="http://schemas.openxmlformats.org/officeDocument/2006/relationships/image" Target="../media/image13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15" Type="http://schemas.openxmlformats.org/officeDocument/2006/relationships/image" Target="../media/image11.svg"/><Relationship Id="rId10" Type="http://schemas.openxmlformats.org/officeDocument/2006/relationships/image" Target="../media/image18.svg"/><Relationship Id="rId4" Type="http://schemas.openxmlformats.org/officeDocument/2006/relationships/image" Target="../media/image20.png"/><Relationship Id="rId9" Type="http://schemas.openxmlformats.org/officeDocument/2006/relationships/image" Target="../media/image13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10" Type="http://schemas.openxmlformats.org/officeDocument/2006/relationships/image" Target="../media/image18.svg"/><Relationship Id="rId4" Type="http://schemas.openxmlformats.org/officeDocument/2006/relationships/image" Target="../media/image20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9" Type="http://schemas.openxmlformats.org/officeDocument/2006/relationships/image" Target="../media/image18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0.sv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4.gif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15" Type="http://schemas.openxmlformats.org/officeDocument/2006/relationships/image" Target="../media/image77.sv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êu đề 1">
            <a:extLst>
              <a:ext uri="{FF2B5EF4-FFF2-40B4-BE49-F238E27FC236}">
                <a16:creationId xmlns:a16="http://schemas.microsoft.com/office/drawing/2014/main" xmlns="" id="{ACD7109E-82A4-9B51-0DED-4F9C2D7C3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264" y="2254217"/>
            <a:ext cx="8165592" cy="1828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48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CHÀO MỪNG CÁC CON ĐẾN VỚI BÀI HỌC MỚI!</a:t>
            </a:r>
            <a:endParaRPr lang="en-US" altLang="vi-VN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D8C77916-FC55-1434-379B-A0683FF2CB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942" y="0"/>
            <a:ext cx="1450019" cy="1847158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573443" y="58973"/>
            <a:ext cx="1862397" cy="130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0517" y="270748"/>
            <a:ext cx="6827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itchFamily="34" charset="0"/>
                <a:cs typeface="Arial" pitchFamily="34" charset="0"/>
              </a:rPr>
              <a:t>2. Luyện tập kỹ năng tính toán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699" y="1085659"/>
            <a:ext cx="5341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latin typeface="Arial" pitchFamily="34" charset="0"/>
                <a:cs typeface="Arial" pitchFamily="34" charset="0"/>
              </a:rPr>
              <a:t>T</a:t>
            </a:r>
            <a:r>
              <a:rPr lang="en-US" sz="3600" smtClean="0">
                <a:latin typeface="Arial" pitchFamily="34" charset="0"/>
                <a:cs typeface="Arial" pitchFamily="34" charset="0"/>
              </a:rPr>
              <a:t>hực </a:t>
            </a:r>
            <a:r>
              <a:rPr lang="en-US" sz="3600">
                <a:latin typeface="Arial" pitchFamily="34" charset="0"/>
                <a:cs typeface="Arial" pitchFamily="34" charset="0"/>
              </a:rPr>
              <a:t>hiện trên </a:t>
            </a:r>
            <a:r>
              <a:rPr lang="en-US" sz="3600">
                <a:latin typeface="Arial" pitchFamily="34" charset="0"/>
                <a:cs typeface="Arial" pitchFamily="34" charset="0"/>
              </a:rPr>
              <a:t>bảng </a:t>
            </a:r>
            <a:r>
              <a:rPr lang="en-US" sz="3600" smtClean="0">
                <a:latin typeface="Arial" pitchFamily="34" charset="0"/>
                <a:cs typeface="Arial" pitchFamily="34" charset="0"/>
              </a:rPr>
              <a:t>con: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5188" y="1993392"/>
            <a:ext cx="9399661" cy="48646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96180" y="2776202"/>
            <a:ext cx="4865434" cy="2136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>
                <a:latin typeface="Arial" pitchFamily="34" charset="0"/>
                <a:cs typeface="Arial" pitchFamily="34" charset="0"/>
              </a:rPr>
              <a:t>4884 : 4 = </a:t>
            </a:r>
            <a:r>
              <a:rPr lang="en-US" sz="3600" b="1">
                <a:latin typeface="Arial" pitchFamily="34" charset="0"/>
                <a:cs typeface="Arial" pitchFamily="34" charset="0"/>
              </a:rPr>
              <a:t>?                 </a:t>
            </a:r>
            <a:endParaRPr lang="en-US" sz="3600" b="1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600" b="1" smtClean="0">
                <a:latin typeface="Arial" pitchFamily="34" charset="0"/>
                <a:cs typeface="Arial" pitchFamily="34" charset="0"/>
              </a:rPr>
              <a:t>6007 </a:t>
            </a:r>
            <a:r>
              <a:rPr lang="en-US" sz="3600" b="1">
                <a:latin typeface="Arial" pitchFamily="34" charset="0"/>
                <a:cs typeface="Arial" pitchFamily="34" charset="0"/>
              </a:rPr>
              <a:t>: 6 = ?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9"/>
              </a:ext>
            </a:extLst>
          </a:blip>
          <a:srcRect/>
          <a:stretch>
            <a:fillRect/>
          </a:stretch>
        </p:blipFill>
        <p:spPr>
          <a:xfrm>
            <a:off x="5795018" y="2776202"/>
            <a:ext cx="2995691" cy="23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713363FE-78DA-3422-5DBA-7961B42A7F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745948" y="5163011"/>
            <a:ext cx="1602535" cy="1694989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F317D09B-C82F-159B-1AC4-924F20DB7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6125" y="6010505"/>
            <a:ext cx="1587571" cy="7208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1348" y="0"/>
            <a:ext cx="10315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>
                <a:latin typeface="Arial" pitchFamily="34" charset="0"/>
                <a:cs typeface="Arial" pitchFamily="34" charset="0"/>
              </a:rPr>
              <a:t>4884 : 4 = </a:t>
            </a:r>
            <a:r>
              <a:rPr lang="en-US" sz="3600" b="1">
                <a:latin typeface="Arial" pitchFamily="34" charset="0"/>
                <a:cs typeface="Arial" pitchFamily="34" charset="0"/>
              </a:rPr>
              <a:t>?                 </a:t>
            </a:r>
            <a:r>
              <a:rPr lang="en-US" sz="3600" b="1" smtClean="0">
                <a:latin typeface="Arial" pitchFamily="34" charset="0"/>
                <a:cs typeface="Arial" pitchFamily="34" charset="0"/>
              </a:rPr>
              <a:t>                      6007 </a:t>
            </a:r>
            <a:r>
              <a:rPr lang="en-US" sz="3600" b="1">
                <a:latin typeface="Arial" pitchFamily="34" charset="0"/>
                <a:cs typeface="Arial" pitchFamily="34" charset="0"/>
              </a:rPr>
              <a:t>: 6 = 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49367" y="1159388"/>
            <a:ext cx="2598607" cy="5335300"/>
            <a:chOff x="949367" y="1159388"/>
            <a:chExt cx="2598607" cy="5335300"/>
          </a:xfrm>
        </p:grpSpPr>
        <p:sp>
          <p:nvSpPr>
            <p:cNvPr id="6" name="TextBox 5"/>
            <p:cNvSpPr txBox="1"/>
            <p:nvPr/>
          </p:nvSpPr>
          <p:spPr>
            <a:xfrm>
              <a:off x="958638" y="1159388"/>
              <a:ext cx="19800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4884    4</a:t>
              </a:r>
              <a:endParaRPr lang="en-US" sz="36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337386" y="1174015"/>
              <a:ext cx="0" cy="13539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337386" y="1805719"/>
              <a:ext cx="101684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958638" y="1732768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4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9367" y="234171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08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03091" y="279698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8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9019" y="3436217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08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56718" y="393624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8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61752" y="4574863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04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83442" y="522119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4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83442" y="5848357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49367" y="2343827"/>
              <a:ext cx="5123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205903" y="3436217"/>
              <a:ext cx="5123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427249" y="4560745"/>
              <a:ext cx="5855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11253" y="5824911"/>
              <a:ext cx="5855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2337386" y="1881682"/>
              <a:ext cx="1210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1221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8404578" y="1086437"/>
            <a:ext cx="2758214" cy="5335300"/>
            <a:chOff x="8404578" y="1086437"/>
            <a:chExt cx="2758214" cy="5335300"/>
          </a:xfrm>
        </p:grpSpPr>
        <p:sp>
          <p:nvSpPr>
            <p:cNvPr id="23" name="TextBox 22"/>
            <p:cNvSpPr txBox="1"/>
            <p:nvPr/>
          </p:nvSpPr>
          <p:spPr>
            <a:xfrm>
              <a:off x="8413849" y="1086437"/>
              <a:ext cx="19800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6007    6</a:t>
              </a:r>
              <a:endParaRPr lang="en-US" sz="36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9792597" y="1101064"/>
              <a:ext cx="0" cy="13539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792597" y="1732768"/>
              <a:ext cx="101684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413849" y="1659817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6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04578" y="2268764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00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658302" y="2724038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654230" y="3363266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00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911929" y="3863293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866175" y="4501912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07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87865" y="5148243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6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087865" y="5775406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8404578" y="2270876"/>
              <a:ext cx="5123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661114" y="3363266"/>
              <a:ext cx="5123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882460" y="4487794"/>
              <a:ext cx="5855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015676" y="5751960"/>
              <a:ext cx="5855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9952204" y="1778063"/>
              <a:ext cx="1210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1001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938667" y="2218280"/>
            <a:ext cx="5411110" cy="3880291"/>
            <a:chOff x="2938667" y="2218280"/>
            <a:chExt cx="5411110" cy="3880291"/>
          </a:xfrm>
        </p:grpSpPr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938667" y="2218280"/>
              <a:ext cx="5411110" cy="388029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255383" y="4572537"/>
              <a:ext cx="48670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6007 : 6 = 1001 (dư 1)</a:t>
              </a:r>
              <a:endParaRPr lang="en-US" sz="3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3705" y="3051296"/>
              <a:ext cx="34291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4884 : 4 = 1221</a:t>
              </a:r>
              <a:endParaRPr lang="en-US" sz="3600" b="1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765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B1B45B28-FE88-D663-8848-83C1DCA6E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0603946" y="4932499"/>
            <a:ext cx="1588054" cy="1925501"/>
          </a:xfrm>
          <a:prstGeom prst="rect">
            <a:avLst/>
          </a:prstGeom>
        </p:spPr>
      </p:pic>
      <p:sp>
        <p:nvSpPr>
          <p:cNvPr id="18" name="Plaque 17"/>
          <p:cNvSpPr/>
          <p:nvPr/>
        </p:nvSpPr>
        <p:spPr>
          <a:xfrm>
            <a:off x="2696632" y="0"/>
            <a:ext cx="6729984" cy="716368"/>
          </a:xfrm>
          <a:prstGeom prst="plaqu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THỰC HÀNH – LUYỆN TẬP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4267" y="901681"/>
            <a:ext cx="8185286" cy="983397"/>
            <a:chOff x="129142" y="1115567"/>
            <a:chExt cx="8185286" cy="983397"/>
          </a:xfrm>
        </p:grpSpPr>
        <p:sp>
          <p:nvSpPr>
            <p:cNvPr id="2" name="Snip Single Corner Rectangle 1"/>
            <p:cNvSpPr/>
            <p:nvPr/>
          </p:nvSpPr>
          <p:spPr>
            <a:xfrm>
              <a:off x="129142" y="1115567"/>
              <a:ext cx="8185286" cy="983397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025253" y="1287206"/>
              <a:ext cx="72891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latin typeface="Arial" pitchFamily="34" charset="0"/>
                  <a:cs typeface="Arial" pitchFamily="34" charset="0"/>
                </a:rPr>
                <a:t>Tính rồi viết kết quả của phép tính.</a:t>
              </a:r>
            </a:p>
          </p:txBody>
        </p:sp>
      </p:grpSp>
      <p:pic>
        <p:nvPicPr>
          <p:cNvPr id="2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70570" y="1018475"/>
            <a:ext cx="749808" cy="749808"/>
          </a:xfrm>
          <a:prstGeom prst="rect">
            <a:avLst/>
          </a:prstGeom>
        </p:spPr>
      </p:pic>
      <p:pic>
        <p:nvPicPr>
          <p:cNvPr id="51" name="Picture 1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28280" y="2139696"/>
            <a:ext cx="12409256" cy="479476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144782" y="2675115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4 862     2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3651546" y="2689742"/>
            <a:ext cx="0" cy="13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651546" y="3321445"/>
            <a:ext cx="13461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731708" y="3366741"/>
            <a:ext cx="149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2 431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30805" y="2720410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9 639    3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8609553" y="2735037"/>
            <a:ext cx="0" cy="13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609553" y="3366741"/>
            <a:ext cx="1209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609553" y="3480422"/>
            <a:ext cx="149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3 213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997710" y="4030548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48 488   4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6595914" y="4045175"/>
            <a:ext cx="0" cy="13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595914" y="4676879"/>
            <a:ext cx="15078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663762" y="4755123"/>
            <a:ext cx="1897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12 122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2" grpId="0"/>
      <p:bldP spid="55" grpId="0"/>
      <p:bldP spid="56" grpId="0"/>
      <p:bldP spid="59" grpId="0"/>
      <p:bldP spid="60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1175" y="0"/>
            <a:ext cx="1167582" cy="1116834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84690" y="5490183"/>
            <a:ext cx="1640887" cy="141321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295701" y="133438"/>
            <a:ext cx="10107287" cy="817970"/>
            <a:chOff x="129141" y="1115568"/>
            <a:chExt cx="10107287" cy="817970"/>
          </a:xfrm>
        </p:grpSpPr>
        <p:sp>
          <p:nvSpPr>
            <p:cNvPr id="23" name="Snip Single Corner Rectangle 22"/>
            <p:cNvSpPr/>
            <p:nvPr/>
          </p:nvSpPr>
          <p:spPr>
            <a:xfrm>
              <a:off x="129141" y="1115568"/>
              <a:ext cx="10107287" cy="817970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82343" y="1201386"/>
              <a:ext cx="92111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>
                  <a:latin typeface="Arial" pitchFamily="34" charset="0"/>
                  <a:cs typeface="Arial" pitchFamily="34" charset="0"/>
                </a:rPr>
                <a:t>Tính rồi nêu thương và số dư của phép chia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395285" y="179131"/>
            <a:ext cx="726583" cy="726583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858243" y="673460"/>
            <a:ext cx="1278434" cy="129491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32616" y="1655463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425     2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673620" y="1655463"/>
            <a:ext cx="0" cy="13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73620" y="2287166"/>
            <a:ext cx="7107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889453" y="1119389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55558   5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7387501" y="1115754"/>
            <a:ext cx="0" cy="13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387501" y="1747457"/>
            <a:ext cx="10610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2029012" y="3458108"/>
            <a:ext cx="3509653" cy="1849624"/>
            <a:chOff x="1116407" y="3623755"/>
            <a:chExt cx="3509653" cy="1849624"/>
          </a:xfrm>
        </p:grpSpPr>
        <p:pic>
          <p:nvPicPr>
            <p:cNvPr id="41" name="Picture 1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6407" y="3623755"/>
              <a:ext cx="3509653" cy="18496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20542" y="3753358"/>
              <a:ext cx="270138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425 : 2 = 212 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(dư 1)</a:t>
              </a:r>
              <a:endPara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918040" y="3565614"/>
            <a:ext cx="3907537" cy="1847872"/>
            <a:chOff x="5704909" y="3623756"/>
            <a:chExt cx="5153334" cy="875092"/>
          </a:xfrm>
        </p:grpSpPr>
        <p:pic>
          <p:nvPicPr>
            <p:cNvPr id="42" name="Picture 1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704909" y="3623756"/>
              <a:ext cx="5153334" cy="87509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365021" y="3709089"/>
              <a:ext cx="3930526" cy="743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55558 : 5 = 11111 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(dư 3)</a:t>
              </a:r>
              <a:endPara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32616" y="22824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32616" y="282215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02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21431" y="3971015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96098" y="336583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62968" y="448309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2968" y="510773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1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565238" y="2822156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57859" y="3964627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82166" y="5101348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673620" y="2394670"/>
            <a:ext cx="149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212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455993" y="1834367"/>
            <a:ext cx="149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11111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889361" y="163609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921693" y="2173331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177992" y="325320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185175" y="271701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434473" y="375656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428962" y="430431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5928982" y="2157532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215960" y="3253209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353232" y="4294180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711157" y="481150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6777775" y="5430901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729558" y="5424247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08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33967" y="579968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6896110" y="6424551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109254" y="637411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78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48" grpId="0"/>
      <p:bldP spid="49" grpId="0"/>
      <p:bldP spid="50" grpId="0"/>
      <p:bldP spid="51" grpId="0"/>
      <p:bldP spid="52" grpId="0"/>
      <p:bldP spid="53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9" grpId="0"/>
      <p:bldP spid="71" grpId="0"/>
      <p:bldP spid="72" grpId="0"/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1175" y="0"/>
            <a:ext cx="1167582" cy="11168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95701" y="133438"/>
            <a:ext cx="10505203" cy="817970"/>
            <a:chOff x="129141" y="1115568"/>
            <a:chExt cx="10505203" cy="817970"/>
          </a:xfrm>
        </p:grpSpPr>
        <p:sp>
          <p:nvSpPr>
            <p:cNvPr id="11" name="Snip Single Corner Rectangle 10"/>
            <p:cNvSpPr/>
            <p:nvPr/>
          </p:nvSpPr>
          <p:spPr>
            <a:xfrm>
              <a:off x="129141" y="1115568"/>
              <a:ext cx="10505203" cy="817970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82343" y="1201386"/>
              <a:ext cx="96520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>
                  <a:latin typeface="Arial" pitchFamily="34" charset="0"/>
                  <a:cs typeface="Arial" pitchFamily="34" charset="0"/>
                </a:rPr>
                <a:t>Thực hiện các phép chia rồi thử lại (theo mẫu)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395285" y="179131"/>
            <a:ext cx="726583" cy="72658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913566" y="804425"/>
            <a:ext cx="1278434" cy="129491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887781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070848" y="2450592"/>
            <a:ext cx="2919984" cy="822960"/>
            <a:chOff x="9070848" y="2450592"/>
            <a:chExt cx="2919984" cy="822960"/>
          </a:xfrm>
        </p:grpSpPr>
        <p:sp>
          <p:nvSpPr>
            <p:cNvPr id="3" name="Rounded Rectangle 2"/>
            <p:cNvSpPr/>
            <p:nvPr/>
          </p:nvSpPr>
          <p:spPr>
            <a:xfrm>
              <a:off x="9070848" y="2450592"/>
              <a:ext cx="2919984" cy="8229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657847" y="2538906"/>
              <a:ext cx="185178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4247 </a:t>
              </a:r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3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070848" y="3665220"/>
            <a:ext cx="2919984" cy="822960"/>
            <a:chOff x="9070848" y="3665220"/>
            <a:chExt cx="2919984" cy="822960"/>
          </a:xfrm>
        </p:grpSpPr>
        <p:sp>
          <p:nvSpPr>
            <p:cNvPr id="18" name="Rounded Rectangle 17"/>
            <p:cNvSpPr/>
            <p:nvPr/>
          </p:nvSpPr>
          <p:spPr>
            <a:xfrm>
              <a:off x="9070848" y="3665220"/>
              <a:ext cx="2919984" cy="8229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552489" y="3753534"/>
              <a:ext cx="185178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8446 : 4</a:t>
              </a:r>
              <a:endPara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86011" y="102489"/>
            <a:ext cx="4315968" cy="822960"/>
            <a:chOff x="9070848" y="2450592"/>
            <a:chExt cx="2919984" cy="822960"/>
          </a:xfrm>
        </p:grpSpPr>
        <p:sp>
          <p:nvSpPr>
            <p:cNvPr id="3" name="Rounded Rectangle 2"/>
            <p:cNvSpPr/>
            <p:nvPr/>
          </p:nvSpPr>
          <p:spPr>
            <a:xfrm>
              <a:off x="9070848" y="2450592"/>
              <a:ext cx="2919984" cy="8229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657847" y="2538906"/>
              <a:ext cx="20944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4247 </a:t>
              </a:r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3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 = …..</a:t>
              </a:r>
              <a:endPara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20953" y="100065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4247   2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25917" y="1020030"/>
            <a:ext cx="0" cy="13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25917" y="1651733"/>
            <a:ext cx="7107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0066" y="154039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913" y="2186723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02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728" y="3335582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8395" y="273040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5265" y="384766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15265" y="445405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07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17535" y="2186723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3453" y="3329194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26347" y="4465915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25917" y="1759237"/>
            <a:ext cx="149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2123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71746" y="510038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513079" y="5746716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71746" y="573508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1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2875373" y="3170030"/>
            <a:ext cx="1265195" cy="959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664682" y="1456407"/>
            <a:ext cx="187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Thử lại: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48313" y="4129972"/>
            <a:ext cx="2743687" cy="2435022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4677920" y="2327145"/>
            <a:ext cx="2112416" cy="27263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4791939" y="2432589"/>
            <a:ext cx="1985159" cy="2215992"/>
            <a:chOff x="4791939" y="2432589"/>
            <a:chExt cx="1985159" cy="2215992"/>
          </a:xfrm>
        </p:grpSpPr>
        <p:sp>
          <p:nvSpPr>
            <p:cNvPr id="39" name="TextBox 38"/>
            <p:cNvSpPr txBox="1"/>
            <p:nvPr/>
          </p:nvSpPr>
          <p:spPr>
            <a:xfrm>
              <a:off x="5133168" y="2432589"/>
              <a:ext cx="1595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2123   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929853" y="3224652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5226077" y="3870983"/>
              <a:ext cx="1144922" cy="0"/>
            </a:xfrm>
            <a:prstGeom prst="line">
              <a:avLst/>
            </a:prstGeom>
            <a:ln w="3810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791939" y="2877643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x</a:t>
              </a:r>
              <a:endParaRPr lang="en-US" sz="32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81789" y="4002250"/>
              <a:ext cx="1595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4246   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7311490" y="2286821"/>
            <a:ext cx="2112416" cy="27263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7370121" y="2523699"/>
            <a:ext cx="2028674" cy="2146038"/>
            <a:chOff x="7370121" y="2523699"/>
            <a:chExt cx="2028674" cy="2146038"/>
          </a:xfrm>
        </p:grpSpPr>
        <p:sp>
          <p:nvSpPr>
            <p:cNvPr id="47" name="TextBox 46"/>
            <p:cNvSpPr txBox="1"/>
            <p:nvPr/>
          </p:nvSpPr>
          <p:spPr>
            <a:xfrm>
              <a:off x="7746408" y="2523699"/>
              <a:ext cx="1595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4246</a:t>
              </a:r>
              <a:r>
                <a:rPr lang="en-US" sz="3600" smtClean="0">
                  <a:latin typeface="Arial" pitchFamily="34" charset="0"/>
                  <a:cs typeface="Arial" pitchFamily="34" charset="0"/>
                </a:rPr>
                <a:t>   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529340" y="3245767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7795237" y="3892139"/>
              <a:ext cx="1144922" cy="0"/>
            </a:xfrm>
            <a:prstGeom prst="line">
              <a:avLst/>
            </a:prstGeom>
            <a:ln w="3810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7803486" y="4023406"/>
              <a:ext cx="1595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4247   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370121" y="2985681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+</a:t>
              </a:r>
              <a:endParaRPr lang="en-US" sz="32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472792" y="5335236"/>
            <a:ext cx="4951114" cy="822960"/>
            <a:chOff x="9070848" y="2450592"/>
            <a:chExt cx="3349694" cy="822960"/>
          </a:xfrm>
        </p:grpSpPr>
        <p:sp>
          <p:nvSpPr>
            <p:cNvPr id="54" name="Rounded Rectangle 53"/>
            <p:cNvSpPr/>
            <p:nvPr/>
          </p:nvSpPr>
          <p:spPr>
            <a:xfrm>
              <a:off x="9070848" y="2450592"/>
              <a:ext cx="3349694" cy="82296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179787" y="2501235"/>
              <a:ext cx="32407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4247 </a:t>
              </a:r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3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 = 2123 (dư 1)</a:t>
              </a:r>
              <a:endPara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729215" y="70813"/>
            <a:ext cx="2445547" cy="17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05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7" grpId="0"/>
      <p:bldP spid="18" grpId="0"/>
      <p:bldP spid="20" grpId="0"/>
      <p:bldP spid="22" grpId="0" animBg="1"/>
      <p:bldP spid="23" grpId="0"/>
      <p:bldP spid="36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86011" y="102489"/>
            <a:ext cx="4315968" cy="822960"/>
            <a:chOff x="9070848" y="2450592"/>
            <a:chExt cx="2919984" cy="822960"/>
          </a:xfrm>
        </p:grpSpPr>
        <p:sp>
          <p:nvSpPr>
            <p:cNvPr id="3" name="Rounded Rectangle 2"/>
            <p:cNvSpPr/>
            <p:nvPr/>
          </p:nvSpPr>
          <p:spPr>
            <a:xfrm>
              <a:off x="9070848" y="2450592"/>
              <a:ext cx="2919984" cy="8229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483630" y="2538905"/>
              <a:ext cx="21811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8 446 : 4 = …..</a:t>
              </a:r>
              <a:endPara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45851" y="100065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8446   4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25917" y="1020030"/>
            <a:ext cx="0" cy="13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25917" y="1651733"/>
            <a:ext cx="7107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0066" y="154039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8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913" y="2186723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728" y="3335582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8395" y="273040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5265" y="384766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15265" y="445405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06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17535" y="2186723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3453" y="3329194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26347" y="4465915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25917" y="1759237"/>
            <a:ext cx="149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2111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71746" y="510038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513079" y="5746716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71746" y="573508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2875373" y="3170030"/>
            <a:ext cx="1265195" cy="959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664682" y="1456407"/>
            <a:ext cx="187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Thử lại: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48313" y="4129972"/>
            <a:ext cx="2743687" cy="2435022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4677920" y="2327145"/>
            <a:ext cx="2112416" cy="27263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4791939" y="2432589"/>
            <a:ext cx="1985159" cy="2215992"/>
            <a:chOff x="4791939" y="2432589"/>
            <a:chExt cx="1985159" cy="2215992"/>
          </a:xfrm>
        </p:grpSpPr>
        <p:sp>
          <p:nvSpPr>
            <p:cNvPr id="39" name="TextBox 38"/>
            <p:cNvSpPr txBox="1"/>
            <p:nvPr/>
          </p:nvSpPr>
          <p:spPr>
            <a:xfrm>
              <a:off x="5133168" y="2432589"/>
              <a:ext cx="1526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2111   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929853" y="3224652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5226077" y="3870983"/>
              <a:ext cx="1144922" cy="0"/>
            </a:xfrm>
            <a:prstGeom prst="line">
              <a:avLst/>
            </a:prstGeom>
            <a:ln w="3810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791939" y="2877643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x</a:t>
              </a:r>
              <a:endParaRPr lang="en-US" sz="32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81789" y="4002250"/>
              <a:ext cx="1595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8444   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7311490" y="2286821"/>
            <a:ext cx="2112416" cy="27263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7370121" y="2523699"/>
            <a:ext cx="2028674" cy="2146038"/>
            <a:chOff x="7370121" y="2523699"/>
            <a:chExt cx="2028674" cy="2146038"/>
          </a:xfrm>
        </p:grpSpPr>
        <p:sp>
          <p:nvSpPr>
            <p:cNvPr id="47" name="TextBox 46"/>
            <p:cNvSpPr txBox="1"/>
            <p:nvPr/>
          </p:nvSpPr>
          <p:spPr>
            <a:xfrm>
              <a:off x="7746408" y="2523699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8444</a:t>
              </a:r>
              <a:r>
                <a:rPr lang="en-US" sz="3600" smtClean="0">
                  <a:latin typeface="Arial" pitchFamily="34" charset="0"/>
                  <a:cs typeface="Arial" pitchFamily="34" charset="0"/>
                </a:rPr>
                <a:t> 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529340" y="3245767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7795237" y="3892139"/>
              <a:ext cx="1144922" cy="0"/>
            </a:xfrm>
            <a:prstGeom prst="line">
              <a:avLst/>
            </a:prstGeom>
            <a:ln w="3810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7803486" y="4023406"/>
              <a:ext cx="1595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8446   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370121" y="2985681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+</a:t>
              </a:r>
              <a:endParaRPr lang="en-US" sz="32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472792" y="5335236"/>
            <a:ext cx="4951114" cy="822960"/>
            <a:chOff x="9070848" y="2450592"/>
            <a:chExt cx="3349694" cy="822960"/>
          </a:xfrm>
        </p:grpSpPr>
        <p:sp>
          <p:nvSpPr>
            <p:cNvPr id="54" name="Rounded Rectangle 53"/>
            <p:cNvSpPr/>
            <p:nvPr/>
          </p:nvSpPr>
          <p:spPr>
            <a:xfrm>
              <a:off x="9070848" y="2450592"/>
              <a:ext cx="3349694" cy="82296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179787" y="2501235"/>
              <a:ext cx="31944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8446 </a:t>
              </a:r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3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 = 2111 (dư 2)</a:t>
              </a:r>
              <a:endPara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729215" y="70813"/>
            <a:ext cx="2445547" cy="17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3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7" grpId="0"/>
      <p:bldP spid="18" grpId="0"/>
      <p:bldP spid="20" grpId="0"/>
      <p:bldP spid="22" grpId="0" animBg="1"/>
      <p:bldP spid="23" grpId="0"/>
      <p:bldP spid="36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1175" y="151985"/>
            <a:ext cx="947287" cy="9061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16408" y="137724"/>
            <a:ext cx="10684496" cy="1674336"/>
            <a:chOff x="-50151" y="1105886"/>
            <a:chExt cx="10684496" cy="715241"/>
          </a:xfrm>
        </p:grpSpPr>
        <p:sp>
          <p:nvSpPr>
            <p:cNvPr id="4" name="Snip Single Corner Rectangle 3"/>
            <p:cNvSpPr/>
            <p:nvPr/>
          </p:nvSpPr>
          <p:spPr>
            <a:xfrm>
              <a:off x="-50151" y="1115568"/>
              <a:ext cx="10684496" cy="705559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82344" y="1105886"/>
              <a:ext cx="9375481" cy="705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>
                  <a:latin typeface="Arial" pitchFamily="34" charset="0"/>
                  <a:cs typeface="Arial" pitchFamily="34" charset="0"/>
                </a:rPr>
                <a:t>Có 930 g đỗ xanh, chia đều vào 3 túi. Hỏi mỗi túi như thế cân nặng bao nhiêu gam?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79" y="2049844"/>
            <a:ext cx="5668440" cy="4808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407063" y="1547983"/>
            <a:ext cx="556573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3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36643" y="2526368"/>
            <a:ext cx="5286615" cy="4167041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368818">
            <a:off x="10865246" y="31686"/>
            <a:ext cx="1318276" cy="1335271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299383" y="538801"/>
            <a:ext cx="849519" cy="84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09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793490"/>
            <a:ext cx="4809464" cy="38679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147539" y="2322574"/>
            <a:ext cx="2377440" cy="941833"/>
            <a:chOff x="5449824" y="3264407"/>
            <a:chExt cx="2560320" cy="941833"/>
          </a:xfrm>
        </p:grpSpPr>
        <p:sp>
          <p:nvSpPr>
            <p:cNvPr id="7" name="Cloud 6"/>
            <p:cNvSpPr/>
            <p:nvPr/>
          </p:nvSpPr>
          <p:spPr>
            <a:xfrm rot="155596">
              <a:off x="5449824" y="3264407"/>
              <a:ext cx="2560320" cy="941833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24690" y="3412157"/>
              <a:ext cx="1210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Giải:</a:t>
              </a:r>
              <a:endPara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757872" y="3332407"/>
            <a:ext cx="74554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Mỗi túi đỗ đen cân nặng số gam là: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1230 </a:t>
            </a:r>
            <a:r>
              <a:rPr lang="en-US" sz="36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5 = 246 </a:t>
            </a:r>
            <a:r>
              <a:rPr lang="en-US" sz="36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60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gam)</a:t>
            </a:r>
            <a:endParaRPr lang="en-US" sz="360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 Đáp </a:t>
            </a:r>
            <a:r>
              <a:rPr lang="en-US" sz="36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số: 246 gam</a:t>
            </a: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1175" y="151985"/>
            <a:ext cx="947287" cy="90611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16408" y="137724"/>
            <a:ext cx="10684496" cy="1674336"/>
            <a:chOff x="-50151" y="1105886"/>
            <a:chExt cx="10684496" cy="715241"/>
          </a:xfrm>
        </p:grpSpPr>
        <p:sp>
          <p:nvSpPr>
            <p:cNvPr id="19" name="Snip Single Corner Rectangle 18"/>
            <p:cNvSpPr/>
            <p:nvPr/>
          </p:nvSpPr>
          <p:spPr>
            <a:xfrm>
              <a:off x="-50151" y="1115568"/>
              <a:ext cx="10684496" cy="705559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82344" y="1105886"/>
              <a:ext cx="9375481" cy="705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>
                  <a:latin typeface="Arial" pitchFamily="34" charset="0"/>
                  <a:cs typeface="Arial" pitchFamily="34" charset="0"/>
                </a:rPr>
                <a:t>Có 930 g đỗ xanh, chia đều vào 3 túi. Hỏi mỗi túi như thế cân nặng bao nhiêu gam?</a:t>
              </a:r>
            </a:p>
          </p:txBody>
        </p:sp>
      </p:grpSp>
      <p:pic>
        <p:nvPicPr>
          <p:cNvPr id="21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368818">
            <a:off x="10865246" y="31686"/>
            <a:ext cx="1318276" cy="1335271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299383" y="538801"/>
            <a:ext cx="849519" cy="84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5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2660761" y="347472"/>
            <a:ext cx="6729984" cy="873384"/>
          </a:xfrm>
          <a:prstGeom prst="plaqu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VẬN DỤNG – CỦNG CỐ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nip Single Corner Rectangle 2"/>
          <p:cNvSpPr/>
          <p:nvPr/>
        </p:nvSpPr>
        <p:spPr>
          <a:xfrm>
            <a:off x="896112" y="1615362"/>
            <a:ext cx="8714089" cy="713232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15568" y="161536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Câu 1</a:t>
            </a:r>
            <a:r>
              <a:rPr lang="en-US" sz="360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Chọn phép tính có kết quả đúng: </a:t>
            </a:r>
            <a:endParaRPr lang="en-US" sz="360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lowchart: Delay 4"/>
          <p:cNvSpPr/>
          <p:nvPr/>
        </p:nvSpPr>
        <p:spPr>
          <a:xfrm flipH="1">
            <a:off x="676656" y="2866644"/>
            <a:ext cx="804672" cy="86868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A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9080" y="2866644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456 : 2 = 227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Delay 6"/>
          <p:cNvSpPr/>
          <p:nvPr/>
        </p:nvSpPr>
        <p:spPr>
          <a:xfrm flipH="1">
            <a:off x="676656" y="4171188"/>
            <a:ext cx="804672" cy="862584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B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9080" y="4165092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456 : 2 = 228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lowchart: Delay 9"/>
          <p:cNvSpPr/>
          <p:nvPr/>
        </p:nvSpPr>
        <p:spPr>
          <a:xfrm flipH="1">
            <a:off x="6277637" y="2866644"/>
            <a:ext cx="804672" cy="86868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C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0061" y="2866644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456 : 2 = 226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lowchart: Delay 11"/>
          <p:cNvSpPr/>
          <p:nvPr/>
        </p:nvSpPr>
        <p:spPr>
          <a:xfrm flipH="1">
            <a:off x="6277637" y="4171188"/>
            <a:ext cx="804672" cy="862584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D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10061" y="4165092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456 : 2 = 229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571086" y="-234848"/>
            <a:ext cx="1620914" cy="1624976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99183" y="5354309"/>
            <a:ext cx="1509897" cy="16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05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3078822" y="2108505"/>
            <a:ext cx="8503435" cy="1828800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en-US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CHIA CHO SỐ CÓ MỘT CHỮ SỐ TRONG PHẠM VI 100 000 </a:t>
            </a:r>
            <a:endParaRPr lang="vi-VN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98C16D4A-FF4C-8360-0AF0-C11296AA09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50066" y="4192293"/>
            <a:ext cx="2290830" cy="242415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87F4FB19-AEC3-634A-BF07-2F6EDBAF1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104454" y="278538"/>
            <a:ext cx="1473248" cy="141699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7765EC4B-AB74-4FD0-3CF4-169AF141F4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41283" y="3740130"/>
            <a:ext cx="2771455" cy="272988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32C02A4B-D3C4-0735-083F-CBDE778900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034455" y="241547"/>
            <a:ext cx="1496207" cy="1535287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BF6EF53E-F198-2FC3-9F0D-62BEE732A4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4288" y="5404080"/>
            <a:ext cx="1523155" cy="145392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BAE11A38-B576-EC33-4B10-B9A2B2573D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4135" y="547371"/>
            <a:ext cx="423194" cy="461819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78E381FF-A802-D20D-4328-A8C2D3F58F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05722">
            <a:off x="7698166" y="5859699"/>
            <a:ext cx="962819" cy="54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2660761" y="347472"/>
            <a:ext cx="6729984" cy="873384"/>
          </a:xfrm>
          <a:prstGeom prst="plaqu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VẬN DỤNG – CỦNG CỐ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nip Single Corner Rectangle 2"/>
          <p:cNvSpPr/>
          <p:nvPr/>
        </p:nvSpPr>
        <p:spPr>
          <a:xfrm>
            <a:off x="896113" y="1615362"/>
            <a:ext cx="7995944" cy="713232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05841" y="1682263"/>
            <a:ext cx="7776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Câu 2</a:t>
            </a:r>
            <a:r>
              <a:rPr lang="en-US" sz="360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Phép tính nào sau đây là sai?</a:t>
            </a:r>
            <a:endParaRPr lang="en-US" sz="360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lowchart: Delay 4"/>
          <p:cNvSpPr/>
          <p:nvPr/>
        </p:nvSpPr>
        <p:spPr>
          <a:xfrm flipH="1">
            <a:off x="676656" y="2866644"/>
            <a:ext cx="804672" cy="86868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A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9080" y="2866644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264 : 2 = 132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Delay 6"/>
          <p:cNvSpPr/>
          <p:nvPr/>
        </p:nvSpPr>
        <p:spPr>
          <a:xfrm flipH="1">
            <a:off x="676656" y="4171188"/>
            <a:ext cx="804672" cy="862584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B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9080" y="4165092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4446 : 2 = 2223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lowchart: Delay 9"/>
          <p:cNvSpPr/>
          <p:nvPr/>
        </p:nvSpPr>
        <p:spPr>
          <a:xfrm flipH="1">
            <a:off x="6277637" y="2866644"/>
            <a:ext cx="804672" cy="86868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C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0061" y="2866644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646 : 3 = 218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lowchart: Delay 11"/>
          <p:cNvSpPr/>
          <p:nvPr/>
        </p:nvSpPr>
        <p:spPr>
          <a:xfrm flipH="1">
            <a:off x="6277637" y="4171188"/>
            <a:ext cx="804672" cy="862584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D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10061" y="4165092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6669 : 3 = 2223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571086" y="-234848"/>
            <a:ext cx="1620914" cy="1624976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99183" y="5354309"/>
            <a:ext cx="1509897" cy="16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63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2660761" y="347472"/>
            <a:ext cx="6729984" cy="873384"/>
          </a:xfrm>
          <a:prstGeom prst="plaqu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VẬN DỤNG – CỦNG CỐ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nip Single Corner Rectangle 2"/>
          <p:cNvSpPr/>
          <p:nvPr/>
        </p:nvSpPr>
        <p:spPr>
          <a:xfrm>
            <a:off x="896112" y="1615362"/>
            <a:ext cx="10485431" cy="713232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15568" y="1682263"/>
            <a:ext cx="10071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Câu 3</a:t>
            </a:r>
            <a:r>
              <a:rPr lang="en-US" sz="360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Kết quả đúng của phép tính 8864 : 2 = …</a:t>
            </a:r>
            <a:endParaRPr lang="en-US" sz="360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lowchart: Delay 4"/>
          <p:cNvSpPr/>
          <p:nvPr/>
        </p:nvSpPr>
        <p:spPr>
          <a:xfrm flipH="1">
            <a:off x="676656" y="2866644"/>
            <a:ext cx="804672" cy="86868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A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9080" y="2866644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4411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Delay 6"/>
          <p:cNvSpPr/>
          <p:nvPr/>
        </p:nvSpPr>
        <p:spPr>
          <a:xfrm flipH="1">
            <a:off x="676656" y="4171188"/>
            <a:ext cx="804672" cy="862584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B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9080" y="4165092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4431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lowchart: Delay 9"/>
          <p:cNvSpPr/>
          <p:nvPr/>
        </p:nvSpPr>
        <p:spPr>
          <a:xfrm flipH="1">
            <a:off x="6277637" y="2866644"/>
            <a:ext cx="804672" cy="86868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C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0061" y="2866644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4421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lowchart: Delay 11"/>
          <p:cNvSpPr/>
          <p:nvPr/>
        </p:nvSpPr>
        <p:spPr>
          <a:xfrm flipH="1">
            <a:off x="6277637" y="4171188"/>
            <a:ext cx="804672" cy="862584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D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10061" y="4165092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4432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571086" y="-234848"/>
            <a:ext cx="1620914" cy="1624976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99183" y="5354309"/>
            <a:ext cx="1509897" cy="16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63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2660761" y="219456"/>
            <a:ext cx="6729984" cy="873384"/>
          </a:xfrm>
          <a:prstGeom prst="plaqu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VẬN DỤNG – CỦNG CỐ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2336" y="1398620"/>
            <a:ext cx="5477113" cy="5459380"/>
            <a:chOff x="402336" y="1398620"/>
            <a:chExt cx="5477113" cy="54593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02336" y="1398620"/>
              <a:ext cx="5477113" cy="545938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481329" y="1806663"/>
              <a:ext cx="4023360" cy="2482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Buổi học </a:t>
              </a:r>
              <a:r>
                <a:rPr lang="en-US" sz="360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hôm </a:t>
              </a:r>
              <a:endParaRPr lang="en-US" sz="360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60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nay </a:t>
              </a:r>
              <a:r>
                <a:rPr lang="en-US" sz="360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các em biết thêm điều gì mới?</a:t>
              </a:r>
              <a:endParaRPr lang="en-US" sz="360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03685" y="1432249"/>
            <a:ext cx="5538379" cy="5392121"/>
            <a:chOff x="6403685" y="1432249"/>
            <a:chExt cx="5538379" cy="53921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403685" y="1432249"/>
              <a:ext cx="5538379" cy="53921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725864" y="2249760"/>
              <a:ext cx="3777287" cy="1651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Khi đặt tính chia cần lưu </a:t>
              </a:r>
              <a:r>
                <a:rPr lang="en-US" sz="360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ý </a:t>
              </a:r>
              <a:r>
                <a:rPr lang="en-US" sz="36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gì?</a:t>
              </a:r>
              <a:endParaRPr lang="en-US" sz="36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405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2843641" y="512064"/>
            <a:ext cx="6729984" cy="873384"/>
          </a:xfrm>
          <a:prstGeom prst="plaqu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HƯỚNG DẪN VỀ NHÀ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9184" y="1792224"/>
            <a:ext cx="5632704" cy="3986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8744" y="1892790"/>
            <a:ext cx="50535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Ô</a:t>
            </a:r>
            <a:r>
              <a:rPr lang="en-US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lại cách đặt tính rồi tính và tự nêu ví dụ về phép chia có nhiều chữ số với số có một chữ số trong phạm vi </a:t>
            </a:r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en-US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000.</a:t>
            </a:r>
            <a:endParaRPr lang="en-US" sz="3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63496" y="1792224"/>
            <a:ext cx="5459111" cy="3986784"/>
            <a:chOff x="6263496" y="1792224"/>
            <a:chExt cx="5459111" cy="3986784"/>
          </a:xfrm>
        </p:grpSpPr>
        <p:sp>
          <p:nvSpPr>
            <p:cNvPr id="5" name="Rounded Rectangle 4"/>
            <p:cNvSpPr/>
            <p:nvPr/>
          </p:nvSpPr>
          <p:spPr>
            <a:xfrm>
              <a:off x="6263496" y="1792224"/>
              <a:ext cx="5459111" cy="398678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14015" y="2212831"/>
              <a:ext cx="4758071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Vận </a:t>
              </a:r>
              <a:r>
                <a:rPr lang="en-US" sz="3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dụng kiến thức đã học để tìm thêm các tình huống thực tế liên quan đến </a:t>
              </a:r>
              <a:r>
                <a:rPr lang="en-US" sz="3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phép </a:t>
              </a:r>
              <a:r>
                <a:rPr lang="en-US" sz="32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chia. </a:t>
              </a:r>
              <a:endPara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309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841078" y="2090217"/>
            <a:ext cx="8503435" cy="1828800"/>
          </a:xfrm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en-US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CẢM ƠN CÁC EM ĐÃ QUAN TÂM VÀ THEO DÕI!</a:t>
            </a:r>
            <a:endParaRPr lang="vi-V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98C16D4A-FF4C-8360-0AF0-C11296AA09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50066" y="3714935"/>
            <a:ext cx="2741934" cy="2901518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87F4FB19-AEC3-634A-BF07-2F6EDBAF1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104454" y="278538"/>
            <a:ext cx="1473248" cy="141699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7765EC4B-AB74-4FD0-3CF4-169AF141F4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70851" y="3633927"/>
            <a:ext cx="2771455" cy="272988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32C02A4B-D3C4-0735-083F-CBDE778900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034455" y="241547"/>
            <a:ext cx="1496207" cy="1535287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BF6EF53E-F198-2FC3-9F0D-62BEE732A4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4288" y="5404080"/>
            <a:ext cx="1523155" cy="145392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AF862A24-699D-AD5D-D0ED-4B11135247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602958" y="4205796"/>
            <a:ext cx="265337" cy="289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69E9EAF-FED9-2B94-3E1E-D077A3EBF0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09901" y="4264440"/>
            <a:ext cx="423194" cy="461819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8025EC0A-49D9-E684-F9E1-772630B294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699295" y="375087"/>
            <a:ext cx="423194" cy="461819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BAE11A38-B576-EC33-4B10-B9A2B2573D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4135" y="547371"/>
            <a:ext cx="423194" cy="461819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78E381FF-A802-D20D-4328-A8C2D3F58F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05722">
            <a:off x="7698166" y="5859699"/>
            <a:ext cx="962819" cy="54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54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B2153DB9-DD1C-31E1-CA04-8F415D99B3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4782" y="147735"/>
            <a:ext cx="1587183" cy="1349106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270DF6DF-71D0-DC87-1267-55CD38D4D450}"/>
              </a:ext>
            </a:extLst>
          </p:cNvPr>
          <p:cNvSpPr txBox="1"/>
          <p:nvPr/>
        </p:nvSpPr>
        <p:spPr>
          <a:xfrm>
            <a:off x="2501166" y="524949"/>
            <a:ext cx="7018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“TRUYỀN ĐIỆN”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7">
            <a:extLst>
              <a:ext uri="{FF2B5EF4-FFF2-40B4-BE49-F238E27FC236}">
                <a16:creationId xmlns:a16="http://schemas.microsoft.com/office/drawing/2014/main" xmlns="" id="{F76C391D-CAE9-DD3C-2EAB-03372C93E6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79696" y="1829002"/>
            <a:ext cx="3168269" cy="5028998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xmlns="" id="{A3B83703-1608-3013-1E35-0BA2209B17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9678" y="37302"/>
            <a:ext cx="2765636" cy="2350791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xmlns="" id="{BD61BB8F-0D69-EFEB-3D10-A82C5EC1E2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8150" y="4711944"/>
            <a:ext cx="1876163" cy="2061718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xmlns="" id="{D04060F6-92F3-5774-5909-20955E5BBA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90978" y="5493139"/>
            <a:ext cx="1242024" cy="1364861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xmlns="" id="{EB22BD46-419A-D723-8D17-7FAC92CA4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2184577">
            <a:off x="9404926" y="5721130"/>
            <a:ext cx="1397079" cy="88143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61965" y="1387164"/>
            <a:ext cx="8096670" cy="786384"/>
            <a:chOff x="2065045" y="1387164"/>
            <a:chExt cx="8096670" cy="786384"/>
          </a:xfrm>
        </p:grpSpPr>
        <p:sp>
          <p:nvSpPr>
            <p:cNvPr id="2" name="Snip Single Corner Rectangle 1"/>
            <p:cNvSpPr/>
            <p:nvPr/>
          </p:nvSpPr>
          <p:spPr>
            <a:xfrm>
              <a:off x="2065045" y="1387164"/>
              <a:ext cx="8096670" cy="786384"/>
            </a:xfrm>
            <a:prstGeom prst="snip1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181645" y="1426413"/>
              <a:ext cx="798007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3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ìm  </a:t>
              </a:r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thương và số dư trong phép chia</a:t>
              </a:r>
              <a:endPara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98448" y="2542032"/>
            <a:ext cx="3968496" cy="8412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450848" y="2542032"/>
            <a:ext cx="3968496" cy="84124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880602" y="3870696"/>
            <a:ext cx="3968496" cy="8412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033002" y="3870696"/>
            <a:ext cx="3968496" cy="84124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4368026" y="5322179"/>
            <a:ext cx="3968496" cy="8412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4520426" y="5322179"/>
            <a:ext cx="3968496" cy="84124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10">
            <a:extLst>
              <a:ext uri="{FF2B5EF4-FFF2-40B4-BE49-F238E27FC236}">
                <a16:creationId xmlns:a16="http://schemas.microsoft.com/office/drawing/2014/main" xmlns="" id="{EB22BD46-419A-D723-8D17-7FAC92CA4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2184577">
            <a:off x="3046123" y="5650770"/>
            <a:ext cx="1397079" cy="8814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6790" y="2663796"/>
            <a:ext cx="1633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: 2 = 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510532" y="4020333"/>
            <a:ext cx="1633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 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864850" y="5419637"/>
            <a:ext cx="1890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 </a:t>
            </a:r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 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7903" y="2639489"/>
            <a:ext cx="187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 (dư 1)</a:t>
            </a:r>
            <a:endParaRPr lang="en-US" sz="3600" b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70779" y="3968154"/>
            <a:ext cx="187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 (dư 2)</a:t>
            </a:r>
            <a:endParaRPr lang="en-US" sz="3600" b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70499" y="5401720"/>
            <a:ext cx="187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 (dư 1)</a:t>
            </a:r>
            <a:endParaRPr lang="en-US" sz="3600" b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25" grpId="0" animBg="1"/>
      <p:bldP spid="29" grpId="0" animBg="1"/>
      <p:bldP spid="33" grpId="0" animBg="1"/>
      <p:bldP spid="34" grpId="0" animBg="1"/>
      <p:bldP spid="35" grpId="0" animBg="1"/>
      <p:bldP spid="6" grpId="0"/>
      <p:bldP spid="39" grpId="0"/>
      <p:bldP spid="40" grpId="0"/>
      <p:bldP spid="7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8F54180D-BFC5-AD2A-CEF5-FDC66D655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1627632"/>
            <a:ext cx="2670048" cy="5230368"/>
          </a:xfrm>
          <a:prstGeom prst="rect">
            <a:avLst/>
          </a:prstGeom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xmlns="" id="{B89C6D46-AC0B-16DC-24EB-B6A57CDC4FD5}"/>
              </a:ext>
            </a:extLst>
          </p:cNvPr>
          <p:cNvSpPr/>
          <p:nvPr/>
        </p:nvSpPr>
        <p:spPr>
          <a:xfrm>
            <a:off x="1505101" y="219280"/>
            <a:ext cx="5764065" cy="1159663"/>
          </a:xfrm>
          <a:prstGeom prst="cloud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58F444C1-3690-17EB-3231-462231B32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719107" y="26308"/>
            <a:ext cx="2472893" cy="2497872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3C33BA2E-6D40-6B2E-AD1F-5A7786B7AD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9097" y="121181"/>
            <a:ext cx="1159287" cy="1130305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xmlns="" id="{B90F1590-BDD0-B63A-0BAC-9203E0D50F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05722">
            <a:off x="9237698" y="-117236"/>
            <a:ext cx="962819" cy="542680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xmlns="" id="{43F0C996-6F72-DA95-2195-0FBFDCDAC3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30569">
            <a:off x="302305" y="1428364"/>
            <a:ext cx="712118" cy="894212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412480" y="2978201"/>
            <a:ext cx="3779520" cy="3879799"/>
          </a:xfrm>
          <a:prstGeom prst="rect">
            <a:avLst/>
          </a:prstGeom>
        </p:spPr>
      </p:pic>
      <p:sp>
        <p:nvSpPr>
          <p:cNvPr id="5" name="Plaque 4"/>
          <p:cNvSpPr/>
          <p:nvPr/>
        </p:nvSpPr>
        <p:spPr>
          <a:xfrm>
            <a:off x="2801545" y="1905752"/>
            <a:ext cx="2395088" cy="812866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24 : 2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Plaque 24"/>
          <p:cNvSpPr/>
          <p:nvPr/>
        </p:nvSpPr>
        <p:spPr>
          <a:xfrm>
            <a:off x="6245785" y="1905752"/>
            <a:ext cx="2395088" cy="812866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85 : 2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Plaque 25"/>
          <p:cNvSpPr/>
          <p:nvPr/>
        </p:nvSpPr>
        <p:spPr>
          <a:xfrm>
            <a:off x="2801545" y="3449742"/>
            <a:ext cx="2395088" cy="812866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963 : 3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Plaque 26"/>
          <p:cNvSpPr/>
          <p:nvPr/>
        </p:nvSpPr>
        <p:spPr>
          <a:xfrm>
            <a:off x="6245785" y="3429950"/>
            <a:ext cx="2395088" cy="812866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847 : 4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7305">
            <a:off x="4666590" y="1978345"/>
            <a:ext cx="2014493" cy="2040463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826534" y="4634375"/>
            <a:ext cx="1121198" cy="1334760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988973" y="5301755"/>
            <a:ext cx="1121198" cy="133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8F54180D-BFC5-AD2A-CEF5-FDC66D655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1627632"/>
            <a:ext cx="2670048" cy="5230368"/>
          </a:xfrm>
          <a:prstGeom prst="rect">
            <a:avLst/>
          </a:prstGeom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xmlns="" id="{B89C6D46-AC0B-16DC-24EB-B6A57CDC4FD5}"/>
              </a:ext>
            </a:extLst>
          </p:cNvPr>
          <p:cNvSpPr/>
          <p:nvPr/>
        </p:nvSpPr>
        <p:spPr>
          <a:xfrm>
            <a:off x="1505101" y="219280"/>
            <a:ext cx="5764065" cy="1159663"/>
          </a:xfrm>
          <a:prstGeom prst="cloud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58F444C1-3690-17EB-3231-462231B32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719107" y="26308"/>
            <a:ext cx="2472893" cy="2497872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3C33BA2E-6D40-6B2E-AD1F-5A7786B7AD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9097" y="121181"/>
            <a:ext cx="1159287" cy="1130305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xmlns="" id="{B90F1590-BDD0-B63A-0BAC-9203E0D50F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05722">
            <a:off x="9237698" y="-117236"/>
            <a:ext cx="962819" cy="542680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xmlns="" id="{43F0C996-6F72-DA95-2195-0FBFDCDAC3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30569">
            <a:off x="302305" y="1428364"/>
            <a:ext cx="712118" cy="894212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10954" y="44183"/>
            <a:ext cx="820150" cy="976369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110352" y="711563"/>
            <a:ext cx="769498" cy="9160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82113" y="1877849"/>
            <a:ext cx="194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 24     2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170765" y="1795935"/>
            <a:ext cx="10186" cy="16803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180951" y="2651758"/>
            <a:ext cx="94416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23939" y="296061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1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01591" y="250676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53034" y="296061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93923" y="3183577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04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39452" y="1804697"/>
            <a:ext cx="194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 85     2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8117331" y="1722783"/>
            <a:ext cx="10186" cy="17534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127517" y="2578606"/>
            <a:ext cx="94416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270505" y="288746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4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23393" y="245102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8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599600" y="288746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69808" y="447623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1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615547" y="5924113"/>
            <a:ext cx="994681" cy="875320"/>
          </a:xfrm>
          <a:prstGeom prst="rect">
            <a:avLst/>
          </a:prstGeom>
        </p:spPr>
      </p:pic>
      <p:pic>
        <p:nvPicPr>
          <p:cNvPr id="45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3582155" y="5924113"/>
            <a:ext cx="1291452" cy="87532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692886" y="382990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4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92886" y="451281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332755" y="3178506"/>
            <a:ext cx="6976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436405" y="4476239"/>
            <a:ext cx="6976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315725" y="3153095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05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72206" y="382184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4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7313327" y="4433377"/>
            <a:ext cx="6976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220994" y="3097359"/>
            <a:ext cx="6976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2983703" y="5226762"/>
            <a:ext cx="2806860" cy="675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" pitchFamily="34" charset="0"/>
                <a:cs typeface="Arial" pitchFamily="34" charset="0"/>
              </a:rPr>
              <a:t>24 : 2 = 12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603731" y="5177432"/>
            <a:ext cx="3991737" cy="675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" pitchFamily="34" charset="0"/>
                <a:cs typeface="Arial" pitchFamily="34" charset="0"/>
              </a:rPr>
              <a:t>85 : 2 = 42 (dư 1)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195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1" grpId="0"/>
      <p:bldP spid="32" grpId="0"/>
      <p:bldP spid="33" grpId="0"/>
      <p:bldP spid="37" grpId="0"/>
      <p:bldP spid="40" grpId="0"/>
      <p:bldP spid="41" grpId="0"/>
      <p:bldP spid="42" grpId="0"/>
      <p:bldP spid="43" grpId="0"/>
      <p:bldP spid="46" grpId="0"/>
      <p:bldP spid="47" grpId="0"/>
      <p:bldP spid="51" grpId="0"/>
      <p:bldP spid="52" grpId="0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8F54180D-BFC5-AD2A-CEF5-FDC66D655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1627632"/>
            <a:ext cx="2670048" cy="5230368"/>
          </a:xfrm>
          <a:prstGeom prst="rect">
            <a:avLst/>
          </a:prstGeom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xmlns="" id="{B89C6D46-AC0B-16DC-24EB-B6A57CDC4FD5}"/>
              </a:ext>
            </a:extLst>
          </p:cNvPr>
          <p:cNvSpPr/>
          <p:nvPr/>
        </p:nvSpPr>
        <p:spPr>
          <a:xfrm>
            <a:off x="1505101" y="219280"/>
            <a:ext cx="5764065" cy="1159663"/>
          </a:xfrm>
          <a:prstGeom prst="cloud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58F444C1-3690-17EB-3231-462231B32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719107" y="26308"/>
            <a:ext cx="2472893" cy="2497872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3C33BA2E-6D40-6B2E-AD1F-5A7786B7AD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9097" y="121181"/>
            <a:ext cx="1159287" cy="1130305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xmlns="" id="{B90F1590-BDD0-B63A-0BAC-9203E0D50F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05722">
            <a:off x="9237698" y="-117236"/>
            <a:ext cx="962819" cy="542680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xmlns="" id="{43F0C996-6F72-DA95-2195-0FBFDCDAC3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30569">
            <a:off x="302305" y="1428364"/>
            <a:ext cx="712118" cy="894212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10954" y="44183"/>
            <a:ext cx="820150" cy="976369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110352" y="711563"/>
            <a:ext cx="769498" cy="9160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4101" y="1709546"/>
            <a:ext cx="194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963     3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170765" y="1627632"/>
            <a:ext cx="10186" cy="21517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180951" y="2483455"/>
            <a:ext cx="94416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11888" y="265295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3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06149" y="235587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9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96324" y="26404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48833" y="296358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06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73499" y="6013041"/>
            <a:ext cx="3276777" cy="675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" pitchFamily="34" charset="0"/>
                <a:cs typeface="Arial" pitchFamily="34" charset="0"/>
              </a:rPr>
              <a:t>963 : 3 = 321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27897" y="1430142"/>
            <a:ext cx="237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 847    4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8117331" y="1372331"/>
            <a:ext cx="10186" cy="21517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127517" y="2228154"/>
            <a:ext cx="94416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270505" y="253701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58801" y="212017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8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599600" y="253700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1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58801" y="2758442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04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193683" y="6001080"/>
            <a:ext cx="4454691" cy="675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" pitchFamily="34" charset="0"/>
                <a:cs typeface="Arial" pitchFamily="34" charset="0"/>
              </a:rPr>
              <a:t>847 : 4 = 211 (dư 3)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354962" y="353379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6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83518" y="4096511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03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51189" y="474284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3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639999" y="535846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3054513" y="2923407"/>
            <a:ext cx="6976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223714" y="4096511"/>
            <a:ext cx="6976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354962" y="5385567"/>
            <a:ext cx="6976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776238" y="264042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1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316256" y="340477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4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07614" y="405110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07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64095" y="469585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4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407613" y="5321758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03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067548" y="2725224"/>
            <a:ext cx="817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128269" y="4051104"/>
            <a:ext cx="817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453385" y="5300734"/>
            <a:ext cx="65185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8865619" y="252418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1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648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2" grpId="0"/>
      <p:bldP spid="31" grpId="0"/>
      <p:bldP spid="32" grpId="0"/>
      <p:bldP spid="33" grpId="0"/>
      <p:bldP spid="14" grpId="0" animBg="1"/>
      <p:bldP spid="37" grpId="0"/>
      <p:bldP spid="40" grpId="0"/>
      <p:bldP spid="41" grpId="0"/>
      <p:bldP spid="42" grpId="0"/>
      <p:bldP spid="43" grpId="0"/>
      <p:bldP spid="36" grpId="0" animBg="1"/>
      <p:bldP spid="46" grpId="0"/>
      <p:bldP spid="47" grpId="0"/>
      <p:bldP spid="48" grpId="0"/>
      <p:bldP spid="49" grpId="0"/>
      <p:bldP spid="53" grpId="0"/>
      <p:bldP spid="54" grpId="0"/>
      <p:bldP spid="55" grpId="0"/>
      <p:bldP spid="56" grpId="0"/>
      <p:bldP spid="57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xmlns="" id="{8022EF3F-E286-919B-0AFA-2B31A4D72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853911"/>
            <a:ext cx="1576459" cy="99316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AD9BF36D-75F1-D383-4B5E-E936FCA7E5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88" r="1888"/>
          <a:stretch>
            <a:fillRect/>
          </a:stretch>
        </p:blipFill>
        <p:spPr>
          <a:xfrm>
            <a:off x="9207877" y="969595"/>
            <a:ext cx="2783737" cy="1569461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xmlns="" id="{664C9413-9D40-BAC1-31E0-AC1F75E019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367119">
            <a:off x="5994980" y="5527694"/>
            <a:ext cx="2117683" cy="1323552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453441" y="-54865"/>
            <a:ext cx="1861261" cy="18776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2609" y="0"/>
            <a:ext cx="97748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latin typeface="Arial" pitchFamily="34" charset="0"/>
                <a:cs typeface="Arial" pitchFamily="34" charset="0"/>
              </a:rPr>
              <a:t>2. Quan </a:t>
            </a:r>
            <a:r>
              <a:rPr lang="en-US" sz="3600" b="1">
                <a:latin typeface="Arial" pitchFamily="34" charset="0"/>
                <a:cs typeface="Arial" pitchFamily="34" charset="0"/>
              </a:rPr>
              <a:t>sát tranh, nêu phép tính tìm số quả dưa được cung cấp cho mỗi </a:t>
            </a:r>
            <a:r>
              <a:rPr lang="en-US" sz="3600" b="1">
                <a:latin typeface="Arial" pitchFamily="34" charset="0"/>
                <a:cs typeface="Arial" pitchFamily="34" charset="0"/>
              </a:rPr>
              <a:t>siêu </a:t>
            </a:r>
            <a:r>
              <a:rPr lang="en-US" sz="3600" b="1" smtClean="0">
                <a:latin typeface="Arial" pitchFamily="34" charset="0"/>
                <a:cs typeface="Arial" pitchFamily="34" charset="0"/>
              </a:rPr>
              <a:t>thị.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5" y="1678528"/>
            <a:ext cx="7370063" cy="4011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680960" y="1842251"/>
            <a:ext cx="4310654" cy="2510293"/>
            <a:chOff x="7680960" y="1842251"/>
            <a:chExt cx="4310654" cy="2510293"/>
          </a:xfrm>
        </p:grpSpPr>
        <p:sp>
          <p:nvSpPr>
            <p:cNvPr id="3" name="Rounded Rectangle 2"/>
            <p:cNvSpPr/>
            <p:nvPr/>
          </p:nvSpPr>
          <p:spPr>
            <a:xfrm>
              <a:off x="7680960" y="1842251"/>
              <a:ext cx="4310654" cy="251029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852039" y="1988856"/>
              <a:ext cx="3968496" cy="2217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>
                  <a:latin typeface="Arial" pitchFamily="34" charset="0"/>
                  <a:cs typeface="Arial" pitchFamily="34" charset="0"/>
                </a:rPr>
                <a:t>Nêu phép tính tìm số quả dưa được cung cấp cho mỗi siêu thị. </a:t>
              </a:r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900416" y="4517136"/>
            <a:ext cx="3871742" cy="1544318"/>
            <a:chOff x="7900416" y="4517136"/>
            <a:chExt cx="3871742" cy="1544318"/>
          </a:xfrm>
        </p:grpSpPr>
        <p:sp>
          <p:nvSpPr>
            <p:cNvPr id="6" name="Cloud 5"/>
            <p:cNvSpPr/>
            <p:nvPr/>
          </p:nvSpPr>
          <p:spPr>
            <a:xfrm>
              <a:off x="7900416" y="4517136"/>
              <a:ext cx="3871742" cy="1544318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833448" y="4966129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3 963 : 3</a:t>
              </a:r>
              <a:endPara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F4548E3E-68F9-4BB5-920F-0E892F19DB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159" y="-58488"/>
            <a:ext cx="1431158" cy="89089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CC241572-ECB9-7B2C-2F58-CC7CA50E99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61850" y="81438"/>
            <a:ext cx="1530149" cy="146119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1E0DBC45-667E-BBF8-4AB3-CF7D6E668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353773">
            <a:off x="233934" y="5330600"/>
            <a:ext cx="2566766" cy="17314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5B222B97-486D-28A5-FD7E-465EB2D4E0A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064845" y="5896070"/>
            <a:ext cx="2127154" cy="1015716"/>
          </a:xfrm>
          <a:prstGeom prst="rect">
            <a:avLst/>
          </a:prstGeom>
        </p:spPr>
      </p:pic>
      <p:sp>
        <p:nvSpPr>
          <p:cNvPr id="2" name="Plaque 1"/>
          <p:cNvSpPr/>
          <p:nvPr/>
        </p:nvSpPr>
        <p:spPr>
          <a:xfrm>
            <a:off x="2706624" y="194599"/>
            <a:ext cx="6729984" cy="716368"/>
          </a:xfrm>
          <a:prstGeom prst="plaqu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HÌNH THÀNH KIẾN THỨC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159" y="1073168"/>
            <a:ext cx="10976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itchFamily="34" charset="0"/>
                <a:cs typeface="Arial" pitchFamily="34" charset="0"/>
              </a:rPr>
              <a:t>1. Chia số có nhiều chữ số cho số có một chữ số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01738" y="1927605"/>
            <a:ext cx="6766560" cy="3562786"/>
            <a:chOff x="2190920" y="1927605"/>
            <a:chExt cx="6766560" cy="3562786"/>
          </a:xfrm>
        </p:grpSpPr>
        <p:sp>
          <p:nvSpPr>
            <p:cNvPr id="24" name="Explosion 1 23"/>
            <p:cNvSpPr/>
            <p:nvPr/>
          </p:nvSpPr>
          <p:spPr>
            <a:xfrm>
              <a:off x="2190920" y="1927605"/>
              <a:ext cx="6766560" cy="3562786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971" y="3252545"/>
              <a:ext cx="391645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ính </a:t>
              </a:r>
              <a:r>
                <a:rPr lang="en-US" sz="36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3 936 : 3 = ?</a:t>
              </a:r>
              <a:endPara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11"/>
              </a:ext>
            </a:extLst>
          </a:blip>
          <a:srcRect/>
          <a:stretch>
            <a:fillRect/>
          </a:stretch>
        </p:blipFill>
        <p:spPr>
          <a:xfrm>
            <a:off x="7103332" y="3280445"/>
            <a:ext cx="2961513" cy="36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95D1E4A7-1277-33E6-D5A0-8234E2F2F0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21516" y="433811"/>
            <a:ext cx="2161183" cy="148041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04221D7B-C327-FCD4-0813-4E791E94E0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3364" y="6302288"/>
            <a:ext cx="543588" cy="55571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xmlns="" id="{01AD8C7F-F2AB-033D-1AB5-D4EC00B1AC5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302108" y="1375999"/>
            <a:ext cx="697973" cy="71354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17856" y="110646"/>
            <a:ext cx="10976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itchFamily="34" charset="0"/>
                <a:cs typeface="Arial" pitchFamily="34" charset="0"/>
              </a:rPr>
              <a:t>1. Chia số có nhiều chữ số cho số có một chữ số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558" y="1159389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3936     3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39306" y="1174016"/>
            <a:ext cx="0" cy="13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839306" y="1805720"/>
            <a:ext cx="10168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0558" y="173276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51287" y="234171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09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5011" y="279699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9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00939" y="3436218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03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58638" y="393624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3672" y="457486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06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185362" y="522119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6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85362" y="584835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451287" y="2343828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707823" y="3436218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929169" y="4560746"/>
            <a:ext cx="5855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113173" y="5824912"/>
            <a:ext cx="5855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189965" y="1656117"/>
            <a:ext cx="0" cy="1780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921012" y="1656117"/>
            <a:ext cx="0" cy="799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1433565" y="1697823"/>
            <a:ext cx="0" cy="28629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877474" y="191998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098047" y="191210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380149" y="19150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635576" y="19150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484666" y="790056"/>
            <a:ext cx="75041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2800" b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Lần 1</a:t>
            </a:r>
            <a:r>
              <a:rPr lang="nl-NL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3 chia 3 được 1 viết 1. </a:t>
            </a:r>
            <a:endParaRPr lang="en-US" sz="280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280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nhân 3 bằng 3, 3 trừ 3 bằng 0. </a:t>
            </a:r>
          </a:p>
        </p:txBody>
      </p:sp>
      <p:sp>
        <p:nvSpPr>
          <p:cNvPr id="88" name="Rectangle 87"/>
          <p:cNvSpPr/>
          <p:nvPr/>
        </p:nvSpPr>
        <p:spPr>
          <a:xfrm>
            <a:off x="3484666" y="2243147"/>
            <a:ext cx="8400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2800" b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Lần 2</a:t>
            </a:r>
            <a:r>
              <a:rPr lang="nl-NL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Hạ 9, 9 chia 3 được 3, viết 3</a:t>
            </a:r>
            <a:endParaRPr lang="en-US" sz="280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nl-NL" sz="280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nl-NL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nhân 3 bằng 9, 9 trừ 9 bằng 0</a:t>
            </a:r>
            <a:r>
              <a:rPr lang="nl-NL" sz="2800" i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80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484666" y="3680166"/>
            <a:ext cx="86305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2800" b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Lần 3</a:t>
            </a:r>
            <a:r>
              <a:rPr lang="nl-NL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Hạ 3, 3 chia 3 được 1, viết 1. </a:t>
            </a:r>
            <a:endParaRPr lang="en-US" sz="280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1 nhân 3 bằng 3, 3 trừ 3 bằng 0</a:t>
            </a:r>
            <a:r>
              <a:rPr lang="nl-NL" sz="2800" i="1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n-US" sz="28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484666" y="5099616"/>
            <a:ext cx="78960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2800" b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Lần 4</a:t>
            </a:r>
            <a:r>
              <a:rPr lang="nl-NL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Hạ 6, 6 chia 3 được 2, viết 2. </a:t>
            </a:r>
            <a:endParaRPr lang="en-US" sz="280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2 nhân 3 bằng 6, 6 trừ 6 bằng 0</a:t>
            </a:r>
            <a:r>
              <a:rPr lang="nl-NL" sz="280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n-US" sz="280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/>
      <p:bldP spid="15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82" grpId="0"/>
      <p:bldP spid="83" grpId="0"/>
      <p:bldP spid="84" grpId="0"/>
      <p:bldP spid="85" grpId="0"/>
      <p:bldP spid="87" grpId="0"/>
      <p:bldP spid="88" grpId="0"/>
      <p:bldP spid="89" grpId="0"/>
      <p:bldP spid="90" grpId="0"/>
    </p:bldLst>
  </p:timing>
</p:sld>
</file>

<file path=ppt/theme/theme1.xml><?xml version="1.0" encoding="utf-8"?>
<a:theme xmlns:a="http://schemas.openxmlformats.org/drawingml/2006/main" name="Minh họa Thiên nhiê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2659_TF03431377" id="{2C514971-1104-44BE-8A82-52E651B19D0B}" vid="{C4421EC6-96FF-4A5E-B3D4-F2DC0555C665}"/>
    </a:ext>
  </a:extLst>
</a:theme>
</file>

<file path=ppt/theme/theme2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mau-5</Template>
  <TotalTime>1500</TotalTime>
  <Words>894</Words>
  <Application>Microsoft Office PowerPoint</Application>
  <PresentationFormat>Custom</PresentationFormat>
  <Paragraphs>245</Paragraphs>
  <Slides>24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Minh họa Thiên nhiên 16x9</vt:lpstr>
      <vt:lpstr>CHÀO MỪNG CÁC CON ĐẾN VỚI BÀI HỌC MỚI!</vt:lpstr>
      <vt:lpstr>CHIA CHO SỐ CÓ MỘT CHỮ SỐ TRONG PHẠM VI 100 000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ĐÃ QUAN TÂM VÀ THEO DÕI!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 NGÀY HÔM NAY</dc:title>
  <dc:creator>Lê Thảo</dc:creator>
  <cp:lastModifiedBy>HDLAPTOP</cp:lastModifiedBy>
  <cp:revision>34</cp:revision>
  <dcterms:created xsi:type="dcterms:W3CDTF">2022-07-27T02:19:42Z</dcterms:created>
  <dcterms:modified xsi:type="dcterms:W3CDTF">2022-12-06T03:39:28Z</dcterms:modified>
</cp:coreProperties>
</file>