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0" r:id="rId3"/>
    <p:sldId id="258" r:id="rId4"/>
    <p:sldId id="257" r:id="rId5"/>
    <p:sldId id="266" r:id="rId6"/>
    <p:sldId id="259" r:id="rId7"/>
    <p:sldId id="264" r:id="rId8"/>
    <p:sldId id="268" r:id="rId9"/>
    <p:sldId id="269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HP001 5 hàng" panose="020B0603050302020204" pitchFamily="34" charset="0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32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3.svg"/><Relationship Id="rId3" Type="http://schemas.openxmlformats.org/officeDocument/2006/relationships/image" Target="../media/image10.svg"/><Relationship Id="rId7" Type="http://schemas.openxmlformats.org/officeDocument/2006/relationships/image" Target="../media/image2.sv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6.svg"/><Relationship Id="rId5" Type="http://schemas.openxmlformats.org/officeDocument/2006/relationships/image" Target="../media/image17.svg"/><Relationship Id="rId10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image" Target="../media/image4.sv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5" Type="http://schemas.openxmlformats.org/officeDocument/2006/relationships/image" Target="../media/image6.svg"/><Relationship Id="rId10" Type="http://schemas.openxmlformats.org/officeDocument/2006/relationships/image" Target="../media/image8.png"/><Relationship Id="rId9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3.svg"/><Relationship Id="rId5" Type="http://schemas.openxmlformats.org/officeDocument/2006/relationships/image" Target="../media/image10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2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image" Target="../media/image6.sv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7.svg"/><Relationship Id="rId3" Type="http://schemas.openxmlformats.org/officeDocument/2006/relationships/image" Target="../media/image6.svg"/><Relationship Id="rId7" Type="http://schemas.openxmlformats.org/officeDocument/2006/relationships/image" Target="../media/image45.svg"/><Relationship Id="rId12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sv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2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2.png"/><Relationship Id="rId5" Type="http://schemas.openxmlformats.org/officeDocument/2006/relationships/image" Target="../media/image6.svg"/><Relationship Id="rId10" Type="http://schemas.openxmlformats.org/officeDocument/2006/relationships/image" Target="../media/image17.sv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7.svg"/><Relationship Id="rId3" Type="http://schemas.openxmlformats.org/officeDocument/2006/relationships/image" Target="../media/image6.svg"/><Relationship Id="rId7" Type="http://schemas.openxmlformats.org/officeDocument/2006/relationships/image" Target="../media/image45.svg"/><Relationship Id="rId12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sv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3" Type="http://schemas.openxmlformats.org/officeDocument/2006/relationships/image" Target="../media/image33.svg"/><Relationship Id="rId12" Type="http://schemas.openxmlformats.org/officeDocument/2006/relationships/image" Target="../media/image15.svg"/><Relationship Id="rId7" Type="http://schemas.openxmlformats.org/officeDocument/2006/relationships/image" Target="../media/image155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microsoft.com/office/2007/relationships/hdphoto" Target="../media/hdphoto2.wdp"/><Relationship Id="rId5" Type="http://schemas.openxmlformats.org/officeDocument/2006/relationships/image" Target="../media/image4.sv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2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png"/><Relationship Id="rId6" Type="http://schemas.openxmlformats.org/officeDocument/2006/relationships/image" Target="../media/image8.svg"/><Relationship Id="rId5" Type="http://schemas.openxmlformats.org/officeDocument/2006/relationships/image" Target="../media/image15.png"/><Relationship Id="rId10" Type="http://schemas.openxmlformats.org/officeDocument/2006/relationships/image" Target="../media/image15.svg"/><Relationship Id="rId4" Type="http://schemas.openxmlformats.org/officeDocument/2006/relationships/image" Target="../media/image6.sv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74914" y="-1313840"/>
            <a:ext cx="5968771" cy="59314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676400" y="6134100"/>
            <a:ext cx="5968771" cy="59314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0889" y="4765894"/>
            <a:ext cx="2062606" cy="18254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49514" b="36801"/>
          <a:stretch>
            <a:fillRect/>
          </a:stretch>
        </p:blipFill>
        <p:spPr>
          <a:xfrm rot="3245373">
            <a:off x="1196996" y="150667"/>
            <a:ext cx="790129" cy="8189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1935022" y="1396769"/>
            <a:ext cx="440801" cy="4568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31286" y="2729119"/>
            <a:ext cx="994825" cy="10269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589953" y="6591300"/>
            <a:ext cx="4375249" cy="4407302"/>
          </a:xfrm>
          <a:prstGeom prst="rect">
            <a:avLst/>
          </a:prstGeom>
        </p:spPr>
      </p:pic>
      <p:sp>
        <p:nvSpPr>
          <p:cNvPr id="12" name="TextBox 3"/>
          <p:cNvSpPr txBox="1"/>
          <p:nvPr/>
        </p:nvSpPr>
        <p:spPr>
          <a:xfrm>
            <a:off x="2514600" y="2552700"/>
            <a:ext cx="12877800" cy="5193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sz="75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</a:t>
            </a:r>
            <a:r>
              <a:rPr lang="vi-VN" sz="75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 CÁC EM </a:t>
            </a:r>
            <a:endParaRPr lang="en-US" sz="7500" b="1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50000"/>
              </a:lnSpc>
            </a:pPr>
            <a:r>
              <a:rPr lang="vi-VN" sz="75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BÀI HỌC</a:t>
            </a:r>
            <a:r>
              <a:rPr lang="en-US" sz="75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ctr">
              <a:lnSpc>
                <a:spcPct val="150000"/>
              </a:lnSpc>
            </a:pPr>
            <a:r>
              <a:rPr lang="en-US" sz="75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HÔM NAY</a:t>
            </a:r>
            <a:r>
              <a:rPr lang="vi-VN" sz="75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75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000" y="287789"/>
            <a:ext cx="2857500" cy="28784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73006" y="6717023"/>
            <a:ext cx="5403413" cy="57559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18437" y="-888933"/>
            <a:ext cx="4481726" cy="44537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97157" y="3847051"/>
            <a:ext cx="1262143" cy="11169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2295130" y="7923253"/>
            <a:ext cx="1176363" cy="121927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074632" y="7304666"/>
            <a:ext cx="3425532" cy="32927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14200982" y="581469"/>
            <a:ext cx="1459668" cy="15129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86000" y="3086100"/>
            <a:ext cx="1361511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  <a:endParaRPr lang="en-US" sz="7500" b="1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lang="en-US" sz="75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</a:t>
            </a:r>
            <a:r>
              <a:rPr lang="en-US" sz="75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 BÀI GIẢNG!</a:t>
            </a:r>
            <a:endParaRPr lang="en-US" sz="7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3094160" y="-1044805"/>
            <a:ext cx="3483176" cy="5447996"/>
            <a:chOff x="0" y="0"/>
            <a:chExt cx="2354580" cy="38005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3800525"/>
            </a:xfrm>
            <a:custGeom>
              <a:avLst/>
              <a:gdLst/>
              <a:ahLst/>
              <a:cxnLst/>
              <a:rect l="l" t="t" r="r" b="b"/>
              <a:pathLst>
                <a:path w="2353310" h="3800525">
                  <a:moveTo>
                    <a:pt x="784860" y="3733215"/>
                  </a:moveTo>
                  <a:cubicBezTo>
                    <a:pt x="905510" y="3773855"/>
                    <a:pt x="1042670" y="3800525"/>
                    <a:pt x="1177290" y="3800525"/>
                  </a:cubicBezTo>
                  <a:cubicBezTo>
                    <a:pt x="1311910" y="3800525"/>
                    <a:pt x="1441450" y="3777665"/>
                    <a:pt x="1560830" y="3737025"/>
                  </a:cubicBezTo>
                  <a:cubicBezTo>
                    <a:pt x="1563370" y="3735755"/>
                    <a:pt x="1565910" y="3735755"/>
                    <a:pt x="1568450" y="3734485"/>
                  </a:cubicBezTo>
                  <a:cubicBezTo>
                    <a:pt x="2016760" y="3571925"/>
                    <a:pt x="2346960" y="3142665"/>
                    <a:pt x="2353310" y="263814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636162"/>
                  </a:lnTo>
                  <a:cubicBezTo>
                    <a:pt x="6350" y="3145205"/>
                    <a:pt x="331470" y="3574465"/>
                    <a:pt x="784860" y="3733215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36366" b="40745"/>
          <a:stretch>
            <a:fillRect/>
          </a:stretch>
        </p:blipFill>
        <p:spPr>
          <a:xfrm rot="707888" flipH="1">
            <a:off x="15308975" y="6697156"/>
            <a:ext cx="4579225" cy="45423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81300" y="2462512"/>
            <a:ext cx="12649200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toàn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Cậu</a:t>
            </a:r>
            <a:r>
              <a:rPr lang="en-US" sz="45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sz="45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5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mẩu</a:t>
            </a:r>
            <a:r>
              <a:rPr lang="en-US" sz="45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san </a:t>
            </a:r>
            <a:r>
              <a:rPr lang="en-US" sz="4500" b="1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hô</a:t>
            </a:r>
            <a:endParaRPr lang="fr-FR" sz="450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0" y="647700"/>
            <a:ext cx="6858000" cy="1447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3952946"/>
            <a:ext cx="16535400" cy="5286062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Giọng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5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thong </a:t>
            </a:r>
            <a:r>
              <a:rPr lang="vi-VN" sz="45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thả, đoạn đầu vui tươi, đoạn giữa hào hứng, đoạn cuối trầm. </a:t>
            </a:r>
            <a:endParaRPr lang="en-US" sz="4500" dirty="0" smtClean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5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Giọng </a:t>
            </a:r>
            <a:r>
              <a:rPr lang="vi-VN" sz="45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chị Hai thể hiện mong muốn thiết </a:t>
            </a:r>
            <a:r>
              <a:rPr lang="vi-VN" sz="45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tha</a:t>
            </a:r>
            <a:r>
              <a:rPr lang="en-US" sz="45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685800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vi-VN" sz="45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hấn </a:t>
            </a:r>
            <a:r>
              <a:rPr lang="vi-VN" sz="45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mạnh ở những từ gợi tả, từ ngữ chỉ hoạt động cảm xúc suy nghĩ của nhân vật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158038" y="8765702"/>
            <a:ext cx="1360324" cy="14099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554200" y="580596"/>
            <a:ext cx="2785082" cy="1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4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15956" y="2165056"/>
            <a:ext cx="12476444" cy="5956888"/>
            <a:chOff x="0" y="0"/>
            <a:chExt cx="4081635" cy="20383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81635" cy="2038326"/>
            </a:xfrm>
            <a:custGeom>
              <a:avLst/>
              <a:gdLst/>
              <a:ahLst/>
              <a:cxnLst/>
              <a:rect l="l" t="t" r="r" b="b"/>
              <a:pathLst>
                <a:path w="4081635" h="2038326">
                  <a:moveTo>
                    <a:pt x="3957175" y="2038325"/>
                  </a:moveTo>
                  <a:lnTo>
                    <a:pt x="124460" y="2038325"/>
                  </a:lnTo>
                  <a:cubicBezTo>
                    <a:pt x="55880" y="2038325"/>
                    <a:pt x="0" y="1982445"/>
                    <a:pt x="0" y="19138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57175" y="0"/>
                  </a:lnTo>
                  <a:cubicBezTo>
                    <a:pt x="4025755" y="0"/>
                    <a:pt x="4081635" y="55880"/>
                    <a:pt x="4081635" y="124460"/>
                  </a:cubicBezTo>
                  <a:lnTo>
                    <a:pt x="4081635" y="1913866"/>
                  </a:lnTo>
                  <a:cubicBezTo>
                    <a:pt x="4081635" y="1982445"/>
                    <a:pt x="4025755" y="2038326"/>
                    <a:pt x="3957175" y="2038326"/>
                  </a:cubicBezTo>
                  <a:close/>
                </a:path>
              </a:pathLst>
            </a:custGeom>
            <a:solidFill>
              <a:srgbClr val="EFA3B6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6366" b="40745"/>
          <a:stretch>
            <a:fillRect/>
          </a:stretch>
        </p:blipFill>
        <p:spPr>
          <a:xfrm>
            <a:off x="0" y="7501478"/>
            <a:ext cx="2915116" cy="289163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563601" y="919178"/>
            <a:ext cx="2513040" cy="25314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365336" y="6296941"/>
            <a:ext cx="2893965" cy="35136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91092">
            <a:off x="13322089" y="7681393"/>
            <a:ext cx="1030702" cy="103070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93860">
            <a:off x="492357" y="425697"/>
            <a:ext cx="1579560" cy="157956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6366" b="40745"/>
          <a:stretch>
            <a:fillRect/>
          </a:stretch>
        </p:blipFill>
        <p:spPr>
          <a:xfrm flipH="1" flipV="1">
            <a:off x="15372884" y="0"/>
            <a:ext cx="2915116" cy="2891638"/>
          </a:xfrm>
          <a:prstGeom prst="rect">
            <a:avLst/>
          </a:prstGeom>
        </p:spPr>
      </p:pic>
      <p:sp>
        <p:nvSpPr>
          <p:cNvPr id="13" name="TextBox 4"/>
          <p:cNvSpPr txBox="1"/>
          <p:nvPr/>
        </p:nvSpPr>
        <p:spPr>
          <a:xfrm>
            <a:off x="3255968" y="2830709"/>
            <a:ext cx="11694821" cy="3150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3032"/>
              </a:lnSpc>
            </a:pPr>
            <a:r>
              <a:rPr lang="vi-VN" sz="8000" b="1" spc="271" dirty="0">
                <a:solidFill>
                  <a:srgbClr val="FFFF00"/>
                </a:solidFill>
                <a:cs typeface="Arial" panose="020B0604020202020204" pitchFamily="34" charset="0"/>
              </a:rPr>
              <a:t>BÀI 1: CẬU BÉ VÀ MẨU SAN </a:t>
            </a:r>
            <a:r>
              <a:rPr lang="vi-VN" sz="8000" b="1" spc="271" dirty="0" smtClean="0">
                <a:solidFill>
                  <a:srgbClr val="FFFF00"/>
                </a:solidFill>
                <a:cs typeface="Arial" panose="020B0604020202020204" pitchFamily="34" charset="0"/>
              </a:rPr>
              <a:t>HÔ</a:t>
            </a:r>
            <a:endParaRPr lang="en-US" sz="8000" b="1" u="none" spc="27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4744699" y="6667500"/>
            <a:ext cx="8717360" cy="874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19"/>
              </a:lnSpc>
              <a:spcBef>
                <a:spcPct val="0"/>
              </a:spcBef>
            </a:pPr>
            <a:r>
              <a:rPr lang="vi-VN" sz="7000" b="1" spc="240" dirty="0" smtClean="0">
                <a:solidFill>
                  <a:schemeClr val="bg1"/>
                </a:solidFill>
              </a:rPr>
              <a:t>Tiết </a:t>
            </a:r>
            <a:r>
              <a:rPr lang="en-US" sz="7000" b="1" spc="24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7000" b="1" u="none" spc="24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93215" y="3146767"/>
            <a:ext cx="13182600" cy="4223116"/>
          </a:xfrm>
          <a:prstGeom prst="rect">
            <a:avLst/>
          </a:prstGeom>
          <a:solidFill>
            <a:srgbClr val="EFA3B6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49514" b="36801"/>
          <a:stretch>
            <a:fillRect/>
          </a:stretch>
        </p:blipFill>
        <p:spPr>
          <a:xfrm rot="3245373">
            <a:off x="795052" y="777886"/>
            <a:ext cx="1602844" cy="16613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2447195" y="1146241"/>
            <a:ext cx="584208" cy="60551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150054" y="7031542"/>
            <a:ext cx="3730486" cy="35859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932223" flipH="1" flipV="1">
            <a:off x="15551196" y="-49590"/>
            <a:ext cx="3416209" cy="17721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38C00F-E8A5-4110-A1AA-8DBFC98EA542}"/>
              </a:ext>
            </a:extLst>
          </p:cNvPr>
          <p:cNvSpPr txBox="1"/>
          <p:nvPr/>
        </p:nvSpPr>
        <p:spPr>
          <a:xfrm>
            <a:off x="4876554" y="1383149"/>
            <a:ext cx="10591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70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75114" y="3563385"/>
            <a:ext cx="143295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0" indent="-1143000">
              <a:lnSpc>
                <a:spcPct val="200000"/>
              </a:lnSpc>
              <a:spcBef>
                <a:spcPct val="0"/>
              </a:spcBef>
              <a:buFontTx/>
              <a:buAutoNum type="arabicPeriod"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4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lvl="0" indent="-1143000">
              <a:lnSpc>
                <a:spcPct val="200000"/>
              </a:lnSpc>
              <a:spcBef>
                <a:spcPct val="0"/>
              </a:spcBef>
              <a:buFontTx/>
              <a:buAutoNum type="arabicPeriod"/>
            </a:pP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endParaRPr lang="en-US" sz="4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106400" y="6667500"/>
            <a:ext cx="4419600" cy="3220255"/>
            <a:chOff x="647083" y="4370338"/>
            <a:chExt cx="5241371" cy="4039766"/>
          </a:xfrm>
        </p:grpSpPr>
        <p:grpSp>
          <p:nvGrpSpPr>
            <p:cNvPr id="11" name="Group 6"/>
            <p:cNvGrpSpPr/>
            <p:nvPr/>
          </p:nvGrpSpPr>
          <p:grpSpPr>
            <a:xfrm>
              <a:off x="647083" y="7069802"/>
              <a:ext cx="5241371" cy="1340302"/>
              <a:chOff x="0" y="0"/>
              <a:chExt cx="6350000" cy="6350000"/>
            </a:xfrm>
          </p:grpSpPr>
          <p:sp>
            <p:nvSpPr>
              <p:cNvPr id="1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9A3EF"/>
              </a:solidFill>
            </p:spPr>
          </p:sp>
        </p:grpSp>
        <p:grpSp>
          <p:nvGrpSpPr>
            <p:cNvPr id="14" name="Group 13"/>
            <p:cNvGrpSpPr/>
            <p:nvPr/>
          </p:nvGrpSpPr>
          <p:grpSpPr>
            <a:xfrm>
              <a:off x="717718" y="4370338"/>
              <a:ext cx="5170654" cy="3496369"/>
              <a:chOff x="11267705" y="3865853"/>
              <a:chExt cx="5170654" cy="3496369"/>
            </a:xfrm>
          </p:grpSpPr>
          <p:pic>
            <p:nvPicPr>
              <p:cNvPr id="15" name="Picture 2"/>
              <p:cNvPicPr>
                <a:picLocks noChangeAspect="1"/>
              </p:cNvPicPr>
              <p:nvPr/>
            </p:nvPicPr>
            <p:blipFill rotWithShape="1">
              <a:blip r:embed="rId12"/>
              <a:srcRect t="31482"/>
              <a:stretch/>
            </p:blipFill>
            <p:spPr>
              <a:xfrm>
                <a:off x="11267705" y="3865853"/>
                <a:ext cx="2330282" cy="3496369"/>
              </a:xfrm>
              <a:prstGeom prst="rect">
                <a:avLst/>
              </a:prstGeom>
            </p:spPr>
          </p:pic>
          <p:pic>
            <p:nvPicPr>
              <p:cNvPr id="16" name="Picture 6"/>
              <p:cNvPicPr>
                <a:picLocks noChangeAspect="1"/>
              </p:cNvPicPr>
              <p:nvPr/>
            </p:nvPicPr>
            <p:blipFill rotWithShape="1">
              <a:blip r:embed="rId13"/>
              <a:srcRect t="30236"/>
              <a:stretch/>
            </p:blipFill>
            <p:spPr>
              <a:xfrm>
                <a:off x="13521787" y="4018978"/>
                <a:ext cx="2916572" cy="3238267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376670" y="-10192055"/>
            <a:ext cx="2575540" cy="26700481"/>
            <a:chOff x="0" y="0"/>
            <a:chExt cx="2354580" cy="38005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3800525"/>
            </a:xfrm>
            <a:custGeom>
              <a:avLst/>
              <a:gdLst/>
              <a:ahLst/>
              <a:cxnLst/>
              <a:rect l="l" t="t" r="r" b="b"/>
              <a:pathLst>
                <a:path w="2353310" h="3800525">
                  <a:moveTo>
                    <a:pt x="784860" y="3733215"/>
                  </a:moveTo>
                  <a:cubicBezTo>
                    <a:pt x="905510" y="3773855"/>
                    <a:pt x="1042670" y="3800525"/>
                    <a:pt x="1177290" y="3800525"/>
                  </a:cubicBezTo>
                  <a:cubicBezTo>
                    <a:pt x="1311910" y="3800525"/>
                    <a:pt x="1441450" y="3777665"/>
                    <a:pt x="1560830" y="3737025"/>
                  </a:cubicBezTo>
                  <a:cubicBezTo>
                    <a:pt x="1563370" y="3735755"/>
                    <a:pt x="1565910" y="3735755"/>
                    <a:pt x="1568450" y="3734485"/>
                  </a:cubicBezTo>
                  <a:cubicBezTo>
                    <a:pt x="2016760" y="3571925"/>
                    <a:pt x="2346960" y="3142665"/>
                    <a:pt x="2353310" y="263814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636162"/>
                  </a:lnTo>
                  <a:cubicBezTo>
                    <a:pt x="6350" y="3145205"/>
                    <a:pt x="331470" y="3574465"/>
                    <a:pt x="784860" y="3733215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4370157">
            <a:off x="773868" y="7847546"/>
            <a:ext cx="1684995" cy="17464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2661104" y="8996561"/>
            <a:ext cx="1011850" cy="10487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73402" y="552754"/>
            <a:ext cx="1384812" cy="14294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932223" flipH="1" flipV="1">
            <a:off x="14434377" y="8268875"/>
            <a:ext cx="4485734" cy="232697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38399" y="2477690"/>
            <a:ext cx="13306031" cy="1205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5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5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5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5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5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5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9587985">
            <a:off x="587665" y="357097"/>
            <a:ext cx="2057400" cy="182079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149574" y="5448300"/>
            <a:ext cx="5128026" cy="4419600"/>
            <a:chOff x="1204491" y="3978768"/>
            <a:chExt cx="5139013" cy="4171538"/>
          </a:xfrm>
        </p:grpSpPr>
        <p:grpSp>
          <p:nvGrpSpPr>
            <p:cNvPr id="19" name="Group 6"/>
            <p:cNvGrpSpPr/>
            <p:nvPr/>
          </p:nvGrpSpPr>
          <p:grpSpPr>
            <a:xfrm>
              <a:off x="1205963" y="7032036"/>
              <a:ext cx="5137541" cy="1118270"/>
              <a:chOff x="0" y="0"/>
              <a:chExt cx="6350000" cy="6350000"/>
            </a:xfrm>
          </p:grpSpPr>
          <p:sp>
            <p:nvSpPr>
              <p:cNvPr id="21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9A3EF"/>
              </a:solidFill>
            </p:spPr>
          </p:sp>
        </p:grpSp>
        <p:pic>
          <p:nvPicPr>
            <p:cNvPr id="20" name="Picture 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204491" y="3978768"/>
              <a:ext cx="4961278" cy="3635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9245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3437190" y="-982410"/>
            <a:ext cx="3483176" cy="5447996"/>
            <a:chOff x="0" y="0"/>
            <a:chExt cx="2354580" cy="38005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3800525"/>
            </a:xfrm>
            <a:custGeom>
              <a:avLst/>
              <a:gdLst/>
              <a:ahLst/>
              <a:cxnLst/>
              <a:rect l="l" t="t" r="r" b="b"/>
              <a:pathLst>
                <a:path w="2353310" h="3800525">
                  <a:moveTo>
                    <a:pt x="784860" y="3733215"/>
                  </a:moveTo>
                  <a:cubicBezTo>
                    <a:pt x="905510" y="3773855"/>
                    <a:pt x="1042670" y="3800525"/>
                    <a:pt x="1177290" y="3800525"/>
                  </a:cubicBezTo>
                  <a:cubicBezTo>
                    <a:pt x="1311910" y="3800525"/>
                    <a:pt x="1441450" y="3777665"/>
                    <a:pt x="1560830" y="3737025"/>
                  </a:cubicBezTo>
                  <a:cubicBezTo>
                    <a:pt x="1563370" y="3735755"/>
                    <a:pt x="1565910" y="3735755"/>
                    <a:pt x="1568450" y="3734485"/>
                  </a:cubicBezTo>
                  <a:cubicBezTo>
                    <a:pt x="2016760" y="3571925"/>
                    <a:pt x="2346960" y="3142665"/>
                    <a:pt x="2353310" y="263814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636162"/>
                  </a:lnTo>
                  <a:cubicBezTo>
                    <a:pt x="6350" y="3145205"/>
                    <a:pt x="331470" y="3574465"/>
                    <a:pt x="784860" y="3733215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437461" y="8824232"/>
            <a:ext cx="1181872" cy="12249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764000" y="219493"/>
            <a:ext cx="1418008" cy="12549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36366" b="40745"/>
          <a:stretch>
            <a:fillRect/>
          </a:stretch>
        </p:blipFill>
        <p:spPr>
          <a:xfrm flipH="1">
            <a:off x="15460834" y="6987128"/>
            <a:ext cx="4579225" cy="45423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05000" y="266700"/>
            <a:ext cx="14401800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5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đọc </a:t>
            </a:r>
            <a:r>
              <a:rPr lang="vi-VN" sz="45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ở nhà hoặc thư viện lớp thư viện trường một truyện về thiên </a:t>
            </a:r>
            <a:r>
              <a:rPr lang="vi-VN" sz="45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nhiên</a:t>
            </a:r>
            <a:r>
              <a:rPr lang="en-US" sz="45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685800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8499" y="3987721"/>
            <a:ext cx="11080501" cy="60325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479646" y="-10374746"/>
            <a:ext cx="2064789" cy="26700481"/>
            <a:chOff x="0" y="0"/>
            <a:chExt cx="2354580" cy="38005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3800525"/>
            </a:xfrm>
            <a:custGeom>
              <a:avLst/>
              <a:gdLst/>
              <a:ahLst/>
              <a:cxnLst/>
              <a:rect l="l" t="t" r="r" b="b"/>
              <a:pathLst>
                <a:path w="2353310" h="3800525">
                  <a:moveTo>
                    <a:pt x="784860" y="3733215"/>
                  </a:moveTo>
                  <a:cubicBezTo>
                    <a:pt x="905510" y="3773855"/>
                    <a:pt x="1042670" y="3800525"/>
                    <a:pt x="1177290" y="3800525"/>
                  </a:cubicBezTo>
                  <a:cubicBezTo>
                    <a:pt x="1311910" y="3800525"/>
                    <a:pt x="1441450" y="3777665"/>
                    <a:pt x="1560830" y="3737025"/>
                  </a:cubicBezTo>
                  <a:cubicBezTo>
                    <a:pt x="1563370" y="3735755"/>
                    <a:pt x="1565910" y="3735755"/>
                    <a:pt x="1568450" y="3734485"/>
                  </a:cubicBezTo>
                  <a:cubicBezTo>
                    <a:pt x="2016760" y="3571925"/>
                    <a:pt x="2346960" y="3142665"/>
                    <a:pt x="2353310" y="263814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636162"/>
                  </a:lnTo>
                  <a:cubicBezTo>
                    <a:pt x="6350" y="3145205"/>
                    <a:pt x="331470" y="3574465"/>
                    <a:pt x="784860" y="3733215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4370157">
            <a:off x="773868" y="7847546"/>
            <a:ext cx="1684995" cy="17464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2661104" y="8996561"/>
            <a:ext cx="1011850" cy="10487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73402" y="552754"/>
            <a:ext cx="1384812" cy="14294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932223" flipH="1" flipV="1">
            <a:off x="14434377" y="8268875"/>
            <a:ext cx="4485734" cy="232697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00" y="2319113"/>
            <a:ext cx="13991829" cy="1205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n-US" sz="5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5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5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5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5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5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5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5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endParaRPr lang="en-US" sz="5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9587985">
            <a:off x="587665" y="357097"/>
            <a:ext cx="2057400" cy="182079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149574" y="5448300"/>
            <a:ext cx="5128026" cy="4419600"/>
            <a:chOff x="1204491" y="3978768"/>
            <a:chExt cx="5139013" cy="4171538"/>
          </a:xfrm>
        </p:grpSpPr>
        <p:grpSp>
          <p:nvGrpSpPr>
            <p:cNvPr id="19" name="Group 6"/>
            <p:cNvGrpSpPr/>
            <p:nvPr/>
          </p:nvGrpSpPr>
          <p:grpSpPr>
            <a:xfrm>
              <a:off x="1205963" y="7032036"/>
              <a:ext cx="5137541" cy="1118270"/>
              <a:chOff x="0" y="0"/>
              <a:chExt cx="6350000" cy="6350000"/>
            </a:xfrm>
          </p:grpSpPr>
          <p:sp>
            <p:nvSpPr>
              <p:cNvPr id="21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9A3EF"/>
              </a:solidFill>
            </p:spPr>
          </p:sp>
        </p:grpSp>
        <p:pic>
          <p:nvPicPr>
            <p:cNvPr id="20" name="Picture 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204491" y="3978768"/>
              <a:ext cx="4961278" cy="363526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7990" y="2060803"/>
            <a:ext cx="16660994" cy="4911497"/>
            <a:chOff x="0" y="0"/>
            <a:chExt cx="8477691" cy="4965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77691" cy="4965700"/>
            </a:xfrm>
            <a:custGeom>
              <a:avLst/>
              <a:gdLst/>
              <a:ahLst/>
              <a:cxnLst/>
              <a:rect l="l" t="t" r="r" b="b"/>
              <a:pathLst>
                <a:path w="8477691" h="4965700">
                  <a:moveTo>
                    <a:pt x="8477691" y="0"/>
                  </a:moveTo>
                  <a:lnTo>
                    <a:pt x="8477691" y="4965700"/>
                  </a:lnTo>
                  <a:lnTo>
                    <a:pt x="896620" y="4965700"/>
                  </a:lnTo>
                  <a:lnTo>
                    <a:pt x="896620" y="3385820"/>
                  </a:lnTo>
                  <a:lnTo>
                    <a:pt x="0" y="2487930"/>
                  </a:lnTo>
                  <a:lnTo>
                    <a:pt x="896620" y="1591310"/>
                  </a:lnTo>
                  <a:lnTo>
                    <a:pt x="896620" y="0"/>
                  </a:lnTo>
                  <a:lnTo>
                    <a:pt x="8477691" y="0"/>
                  </a:lnTo>
                  <a:close/>
                </a:path>
              </a:pathLst>
            </a:custGeom>
            <a:solidFill>
              <a:srgbClr val="EFA3B6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5962" y="8953500"/>
            <a:ext cx="1104475" cy="11044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4592" y="307163"/>
            <a:ext cx="1418008" cy="12549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91092">
            <a:off x="16250921" y="1343241"/>
            <a:ext cx="1435123" cy="143512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744228" y="2374500"/>
            <a:ext cx="1358112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500" dirty="0" err="1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5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5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500" dirty="0" smtClean="0">
                <a:solidFill>
                  <a:prstClr val="whit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500" dirty="0" smtClean="0">
                <a:solidFill>
                  <a:prstClr val="whit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kể </a:t>
            </a:r>
            <a:r>
              <a:rPr lang="vi-VN" sz="4500" dirty="0">
                <a:solidFill>
                  <a:prstClr val="whit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lại 1 đoạn truyện mà em </a:t>
            </a:r>
            <a:r>
              <a:rPr lang="vi-VN" sz="4500" dirty="0" smtClean="0">
                <a:solidFill>
                  <a:prstClr val="whit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en-US" sz="4500" dirty="0" smtClean="0">
                <a:solidFill>
                  <a:prstClr val="whit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5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5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5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nghe</a:t>
            </a:r>
            <a:r>
              <a:rPr lang="en-US" sz="45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4500" dirty="0">
              <a:solidFill>
                <a:prstClr val="whit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vi-VN" sz="4500" dirty="0" smtClean="0">
                <a:solidFill>
                  <a:prstClr val="whit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hia </a:t>
            </a:r>
            <a:r>
              <a:rPr lang="vi-VN" sz="4500" dirty="0">
                <a:solidFill>
                  <a:prstClr val="whit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sẻ Phiếu đọc sách cho bạn hoặc dán vào Góc sáng tạo</a:t>
            </a:r>
            <a:endParaRPr lang="vi-VN" sz="4500" dirty="0">
              <a:solidFill>
                <a:prstClr val="white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7" name="Picture 10"/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9482933" flipH="1" flipV="1">
            <a:off x="6329121" y="8800694"/>
            <a:ext cx="2321135" cy="1289718"/>
          </a:xfrm>
          <a:prstGeom prst="rect">
            <a:avLst/>
          </a:prstGeom>
        </p:spPr>
      </p:pic>
      <p:grpSp>
        <p:nvGrpSpPr>
          <p:cNvPr id="19" name="Group 6"/>
          <p:cNvGrpSpPr/>
          <p:nvPr/>
        </p:nvGrpSpPr>
        <p:grpSpPr>
          <a:xfrm>
            <a:off x="11794801" y="8947101"/>
            <a:ext cx="4733650" cy="838730"/>
            <a:chOff x="0" y="0"/>
            <a:chExt cx="6350000" cy="6350000"/>
          </a:xfrm>
        </p:grpSpPr>
        <p:sp>
          <p:nvSpPr>
            <p:cNvPr id="22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23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935584" y="6331626"/>
            <a:ext cx="4487310" cy="319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3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8541904" y="8663744"/>
            <a:ext cx="1305385" cy="13529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691237" y="8621507"/>
            <a:ext cx="3730486" cy="35859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932223" flipH="1" flipV="1">
            <a:off x="15551196" y="-49590"/>
            <a:ext cx="3416209" cy="1772158"/>
          </a:xfrm>
          <a:prstGeom prst="rect">
            <a:avLst/>
          </a:prstGeom>
        </p:spPr>
      </p:pic>
      <p:grpSp>
        <p:nvGrpSpPr>
          <p:cNvPr id="10" name="Group 2"/>
          <p:cNvGrpSpPr/>
          <p:nvPr/>
        </p:nvGrpSpPr>
        <p:grpSpPr>
          <a:xfrm rot="16200000">
            <a:off x="-784017" y="-3747530"/>
            <a:ext cx="4643494" cy="7495059"/>
            <a:chOff x="0" y="0"/>
            <a:chExt cx="2354580" cy="3800525"/>
          </a:xfrm>
        </p:grpSpPr>
        <p:sp>
          <p:nvSpPr>
            <p:cNvPr id="11" name="Freeform 3"/>
            <p:cNvSpPr/>
            <p:nvPr/>
          </p:nvSpPr>
          <p:spPr>
            <a:xfrm>
              <a:off x="0" y="0"/>
              <a:ext cx="2353310" cy="3800525"/>
            </a:xfrm>
            <a:custGeom>
              <a:avLst/>
              <a:gdLst/>
              <a:ahLst/>
              <a:cxnLst/>
              <a:rect l="l" t="t" r="r" b="b"/>
              <a:pathLst>
                <a:path w="2353310" h="3800525">
                  <a:moveTo>
                    <a:pt x="784860" y="3733215"/>
                  </a:moveTo>
                  <a:cubicBezTo>
                    <a:pt x="905510" y="3773855"/>
                    <a:pt x="1042670" y="3800525"/>
                    <a:pt x="1177290" y="3800525"/>
                  </a:cubicBezTo>
                  <a:cubicBezTo>
                    <a:pt x="1311910" y="3800525"/>
                    <a:pt x="1441450" y="3777665"/>
                    <a:pt x="1560830" y="3737025"/>
                  </a:cubicBezTo>
                  <a:cubicBezTo>
                    <a:pt x="1563370" y="3735755"/>
                    <a:pt x="1565910" y="3735755"/>
                    <a:pt x="1568450" y="3734485"/>
                  </a:cubicBezTo>
                  <a:cubicBezTo>
                    <a:pt x="2016760" y="3571925"/>
                    <a:pt x="2346960" y="3142665"/>
                    <a:pt x="2353310" y="263814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636162"/>
                  </a:lnTo>
                  <a:cubicBezTo>
                    <a:pt x="6350" y="3145205"/>
                    <a:pt x="331470" y="3574465"/>
                    <a:pt x="784860" y="3733215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grpSp>
        <p:nvGrpSpPr>
          <p:cNvPr id="14" name="Group 13"/>
          <p:cNvGrpSpPr/>
          <p:nvPr/>
        </p:nvGrpSpPr>
        <p:grpSpPr>
          <a:xfrm>
            <a:off x="685800" y="4014564"/>
            <a:ext cx="8077200" cy="4572000"/>
            <a:chOff x="301913" y="3300636"/>
            <a:chExt cx="8077200" cy="4572000"/>
          </a:xfrm>
        </p:grpSpPr>
        <p:sp>
          <p:nvSpPr>
            <p:cNvPr id="15" name="Rounded Rectangle 14"/>
            <p:cNvSpPr/>
            <p:nvPr/>
          </p:nvSpPr>
          <p:spPr>
            <a:xfrm>
              <a:off x="301913" y="3300636"/>
              <a:ext cx="8077200" cy="45720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88043" y="3511801"/>
              <a:ext cx="7062573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vi-VN" sz="45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Đọc </a:t>
              </a:r>
              <a:r>
                <a:rPr lang="vi-VN" sz="4500" dirty="0">
                  <a:solidFill>
                    <a:prstClr val="black"/>
                  </a:solidFill>
                  <a:cs typeface="Arial" panose="020B0604020202020204" pitchFamily="34" charset="0"/>
                </a:rPr>
                <a:t>lại bài </a:t>
              </a:r>
              <a:r>
                <a:rPr lang="vi-VN" sz="4500" b="1" i="1" dirty="0">
                  <a:solidFill>
                    <a:prstClr val="black"/>
                  </a:solidFill>
                  <a:cs typeface="Arial" panose="020B0604020202020204" pitchFamily="34" charset="0"/>
                </a:rPr>
                <a:t>Cậu bé và mẩu san hô</a:t>
              </a:r>
              <a:r>
                <a:rPr lang="vi-VN" sz="4500" dirty="0">
                  <a:solidFill>
                    <a:prstClr val="black"/>
                  </a:solidFill>
                  <a:cs typeface="Arial" panose="020B0604020202020204" pitchFamily="34" charset="0"/>
                </a:rPr>
                <a:t> cho người thân nghe và hiểu nội </a:t>
              </a:r>
              <a:r>
                <a:rPr lang="vi-VN" sz="45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dung</a:t>
              </a:r>
              <a:r>
                <a:rPr lang="en-US" sz="45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        </a:t>
              </a:r>
              <a:r>
                <a:rPr lang="vi-VN" sz="45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vi-VN" sz="4500" dirty="0">
                  <a:solidFill>
                    <a:prstClr val="black"/>
                  </a:solidFill>
                  <a:cs typeface="Arial" panose="020B0604020202020204" pitchFamily="34" charset="0"/>
                </a:rPr>
                <a:t>ý nghĩa</a:t>
              </a:r>
              <a:endParaRPr lang="vi-VN" sz="45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448800" y="3938364"/>
            <a:ext cx="8107680" cy="4572000"/>
            <a:chOff x="9601200" y="3009900"/>
            <a:chExt cx="6019800" cy="4572000"/>
          </a:xfrm>
        </p:grpSpPr>
        <p:sp>
          <p:nvSpPr>
            <p:cNvPr id="18" name="Rounded Rectangle 17"/>
            <p:cNvSpPr/>
            <p:nvPr/>
          </p:nvSpPr>
          <p:spPr>
            <a:xfrm>
              <a:off x="9601200" y="3009900"/>
              <a:ext cx="6019800" cy="457200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923690" y="3673465"/>
              <a:ext cx="5374820" cy="32085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sz="36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5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4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5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5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4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5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4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5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en-US" sz="4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dung </a:t>
              </a:r>
            </a:p>
            <a:p>
              <a:pPr lvl="0" algn="ctr">
                <a:lnSpc>
                  <a:spcPct val="150000"/>
                </a:lnSpc>
              </a:pPr>
              <a:r>
                <a:rPr lang="en-US" sz="4500" b="1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4500" b="1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– </a:t>
              </a:r>
              <a:r>
                <a:rPr lang="en-US" sz="4500" b="1" i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4500" b="1" i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500" b="1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4500" b="1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500" b="1" i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500" b="1" i="1" dirty="0" err="1" smtClean="0">
                  <a:solidFill>
                    <a:prstClr val="black"/>
                  </a:solidFill>
                  <a:latin typeface="HP001 5 hàng" panose="020B0603050302020204" pitchFamily="34" charset="0"/>
                  <a:cs typeface="Arial" panose="020B0604020202020204" pitchFamily="34" charset="0"/>
                </a:rPr>
                <a:t>Z,f</a:t>
              </a:r>
              <a:r>
                <a:rPr lang="en-US" sz="4500" b="1" i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500" b="1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4500" b="1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500" b="1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kiểu</a:t>
              </a:r>
              <a:r>
                <a:rPr lang="en-US" sz="4500" b="1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  <a:r>
                <a:rPr lang="en-US" sz="4500" b="1" i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45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638C00F-E8A5-4110-A1AA-8DBFC98EA542}"/>
              </a:ext>
            </a:extLst>
          </p:cNvPr>
          <p:cNvSpPr txBox="1"/>
          <p:nvPr/>
        </p:nvSpPr>
        <p:spPr>
          <a:xfrm>
            <a:off x="4495800" y="2057325"/>
            <a:ext cx="10439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7000" dirty="0">
              <a:solidFill>
                <a:srgbClr val="FF0000"/>
              </a:solidFill>
            </a:endParaRPr>
          </a:p>
        </p:txBody>
      </p:sp>
      <p:pic>
        <p:nvPicPr>
          <p:cNvPr id="21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49514" b="36801"/>
          <a:stretch>
            <a:fillRect/>
          </a:stretch>
        </p:blipFill>
        <p:spPr>
          <a:xfrm rot="3245373">
            <a:off x="1203630" y="807616"/>
            <a:ext cx="1602844" cy="1661308"/>
          </a:xfrm>
          <a:prstGeom prst="rect">
            <a:avLst/>
          </a:prstGeom>
        </p:spPr>
      </p:pic>
      <p:pic>
        <p:nvPicPr>
          <p:cNvPr id="22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28006" y="8401105"/>
            <a:ext cx="1287848" cy="132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4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225</Words>
  <Application>Microsoft Office PowerPoint</Application>
  <PresentationFormat>Custom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Times New Roman</vt:lpstr>
      <vt:lpstr>Calibri</vt:lpstr>
      <vt:lpstr>HP001 5 hàng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Psychology and Development Presentation</dc:title>
  <dc:creator>Hà Ngân</dc:creator>
  <cp:lastModifiedBy>Admin</cp:lastModifiedBy>
  <cp:revision>19</cp:revision>
  <dcterms:created xsi:type="dcterms:W3CDTF">2006-08-16T00:00:00Z</dcterms:created>
  <dcterms:modified xsi:type="dcterms:W3CDTF">2022-12-26T04:10:46Z</dcterms:modified>
  <dc:identifier>DAFNljVx6H0</dc:identifier>
</cp:coreProperties>
</file>