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wmf" ContentType="image/x-wmf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5.wmf"/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5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2.wmf"/><Relationship Id="rId10" Type="http://schemas.openxmlformats.org/officeDocument/2006/relationships/vmlDrawing" Target="../drawings/vmlDrawing1.vml"/><Relationship Id="rId1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tags" Target="../tags/tag1.xml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7.wmf"/><Relationship Id="rId1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8.wmf"/><Relationship Id="rId1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9.wmf"/><Relationship Id="rId1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5.vml"/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10.wmf"/><Relationship Id="rId1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tags" Target="../tags/tag2.xml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4630" y="2816149"/>
            <a:ext cx="7539785" cy="21228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effectLst/>
                <a:latin typeface="UTM Avo" panose="02040603050506020204" pitchFamily="18" charset="0"/>
              </a:rPr>
              <a:t>Đêm giao thừa ý nghĩa</a:t>
            </a:r>
            <a:endParaRPr lang="en-US" sz="6600" b="1" cap="none" spc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B050"/>
              </a:solidFill>
              <a:effectLst/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7172" y="1390465"/>
            <a:ext cx="78202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VNI-Avo" pitchFamily="2" charset="0"/>
              </a:rPr>
              <a:t>Chuû ñeà 23: </a:t>
            </a:r>
            <a:r>
              <a:rPr lang="en-US" sz="4800" smtClean="0">
                <a:solidFill>
                  <a:srgbClr val="FF0000"/>
                </a:solidFill>
                <a:latin typeface="UTM Avo" panose="02040603050506020204" pitchFamily="18" charset="0"/>
              </a:rPr>
              <a:t>Tết quê em</a:t>
            </a:r>
            <a:endParaRPr lang="en-US" sz="480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10-Point Star 5"/>
          <p:cNvSpPr/>
          <p:nvPr/>
        </p:nvSpPr>
        <p:spPr>
          <a:xfrm>
            <a:off x="1817172" y="2816123"/>
            <a:ext cx="1397454" cy="1580606"/>
          </a:xfrm>
          <a:prstGeom prst="star10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0-Point Star 6"/>
          <p:cNvSpPr/>
          <p:nvPr/>
        </p:nvSpPr>
        <p:spPr>
          <a:xfrm rot="935911">
            <a:off x="1824434" y="2856935"/>
            <a:ext cx="1390547" cy="1449977"/>
          </a:xfrm>
          <a:prstGeom prst="star10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06097" y="3057785"/>
            <a:ext cx="1181917" cy="109728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VNI-Avo" pitchFamily="2" charset="0"/>
              </a:rPr>
              <a:t>baøi4</a:t>
            </a:r>
            <a:endParaRPr lang="en-US" sz="2800">
              <a:solidFill>
                <a:schemeClr val="tx1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/>
          <p:nvPr/>
        </p:nvGraphicFramePr>
        <p:xfrm>
          <a:off x="0" y="0"/>
          <a:ext cx="3933190" cy="3338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2800350" imgH="2828925" progId="Paint.Picture">
                  <p:embed/>
                </p:oleObj>
              </mc:Choice>
              <mc:Fallback>
                <p:oleObj name="" r:id="rId1" imgW="2800350" imgH="2828925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3933190" cy="3338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/>
          <p:nvPr/>
        </p:nvGraphicFramePr>
        <p:xfrm>
          <a:off x="3933190" y="0"/>
          <a:ext cx="4342130" cy="3339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3" imgW="3057525" imgH="2200275" progId="Paint.Picture">
                  <p:embed/>
                </p:oleObj>
              </mc:Choice>
              <mc:Fallback>
                <p:oleObj name="" r:id="rId3" imgW="3057525" imgH="2200275" progId="Paint.Picture">
                  <p:embed/>
                  <p:pic>
                    <p:nvPicPr>
                      <p:cNvPr id="0" name="Picture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33190" y="0"/>
                        <a:ext cx="4342130" cy="3339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/>
          <p:nvPr/>
        </p:nvGraphicFramePr>
        <p:xfrm>
          <a:off x="3910965" y="3337560"/>
          <a:ext cx="4125595" cy="352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5" imgW="2562225" imgH="2343150" progId="Paint.Picture">
                  <p:embed/>
                </p:oleObj>
              </mc:Choice>
              <mc:Fallback>
                <p:oleObj name="" r:id="rId5" imgW="2562225" imgH="2343150" progId="Paint.Picture">
                  <p:embed/>
                  <p:pic>
                    <p:nvPicPr>
                      <p:cNvPr id="0" name="Picture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10965" y="3337560"/>
                        <a:ext cx="4125595" cy="3520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/>
          <p:nvPr/>
        </p:nvGraphicFramePr>
        <p:xfrm>
          <a:off x="8051800" y="3339465"/>
          <a:ext cx="4106545" cy="3519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7" imgW="2990850" imgH="2762250" progId="Paint.Picture">
                  <p:embed/>
                </p:oleObj>
              </mc:Choice>
              <mc:Fallback>
                <p:oleObj name="" r:id="rId7" imgW="2990850" imgH="2762250" progId="Paint.Picture">
                  <p:embed/>
                  <p:pic>
                    <p:nvPicPr>
                      <p:cNvPr id="0" name="Picture 1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51800" y="3339465"/>
                        <a:ext cx="4106545" cy="3519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Đêm giao thừa ý nghĩa - Meaningful New Year's Eve _ Tiếng Việt 1, tập 2 _ Chân trời sáng tạo">
            <a:hlinkClick r:id="" action="ppaction://media"/>
          </p:cNvPr>
          <p:cNvPicPr>
            <a:picLocks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Text Box 10"/>
          <p:cNvSpPr txBox="1"/>
          <p:nvPr/>
        </p:nvSpPr>
        <p:spPr>
          <a:xfrm>
            <a:off x="323850" y="5223510"/>
            <a:ext cx="680402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>
                <a:latin typeface="UTM Avo" panose="02040603050506020204" pitchFamily="18" charset="0"/>
                <a:cs typeface="UTM Avo" panose="02040603050506020204" pitchFamily="18" charset="0"/>
              </a:rPr>
              <a:t>Cô giáo yêu cầu các bạn kể về điều gì?</a:t>
            </a:r>
            <a:endParaRPr lang="en-US" sz="3200" b="1"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  <p:sp>
        <p:nvSpPr>
          <p:cNvPr id="12" name="Rectangles 11"/>
          <p:cNvSpPr/>
          <p:nvPr/>
        </p:nvSpPr>
        <p:spPr>
          <a:xfrm>
            <a:off x="6926580" y="1514475"/>
            <a:ext cx="5096510" cy="31172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 b="1">
                <a:solidFill>
                  <a:schemeClr val="tx1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Trả lời:</a:t>
            </a:r>
            <a:endParaRPr lang="en-US" sz="3200" b="1">
              <a:solidFill>
                <a:schemeClr val="tx1"/>
              </a:solidFill>
              <a:latin typeface="UTM Avo" panose="02040603050506020204" pitchFamily="18" charset="0"/>
              <a:cs typeface="UTM Avo" panose="02040603050506020204" pitchFamily="18" charset="0"/>
            </a:endParaRPr>
          </a:p>
          <a:p>
            <a:pPr algn="just"/>
            <a:r>
              <a:rPr lang="en-US" sz="3200" b="1">
                <a:solidFill>
                  <a:schemeClr val="tx1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     Cô giáo yêu cầu các bạn kể về đêm giao thừa vừa qua của các bạn.</a:t>
            </a:r>
            <a:endParaRPr lang="en-US" sz="3200" b="1">
              <a:solidFill>
                <a:schemeClr val="tx1"/>
              </a:solidFill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  <p:graphicFrame>
        <p:nvGraphicFramePr>
          <p:cNvPr id="3" name="Content Placeholder 2"/>
          <p:cNvGraphicFramePr/>
          <p:nvPr>
            <p:ph idx="1"/>
          </p:nvPr>
        </p:nvGraphicFramePr>
        <p:xfrm>
          <a:off x="461010" y="482600"/>
          <a:ext cx="6127115" cy="4586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" imgW="4038600" imgH="2962275" progId="Paint.Picture">
                  <p:embed/>
                </p:oleObj>
              </mc:Choice>
              <mc:Fallback>
                <p:oleObj name="" r:id="rId1" imgW="4038600" imgH="2962275" progId="Paint.Picture">
                  <p:embed/>
                  <p:pic>
                    <p:nvPicPr>
                      <p:cNvPr id="0" name="Picture 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1010" y="482600"/>
                        <a:ext cx="6127115" cy="4586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Text Box 10"/>
          <p:cNvSpPr txBox="1"/>
          <p:nvPr/>
        </p:nvSpPr>
        <p:spPr>
          <a:xfrm>
            <a:off x="610870" y="5443220"/>
            <a:ext cx="49428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latin typeface="UTM Avo" panose="02040603050506020204" pitchFamily="18" charset="0"/>
                <a:cs typeface="UTM Avo" panose="02040603050506020204" pitchFamily="18" charset="0"/>
              </a:rPr>
              <a:t>Bạn Hải kể về điều gì?</a:t>
            </a:r>
            <a:endParaRPr lang="en-US" sz="3200" b="1"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  <p:sp>
        <p:nvSpPr>
          <p:cNvPr id="12" name="Rectangles 11"/>
          <p:cNvSpPr/>
          <p:nvPr/>
        </p:nvSpPr>
        <p:spPr>
          <a:xfrm>
            <a:off x="6789420" y="1408430"/>
            <a:ext cx="5112385" cy="32188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27305" algn="ctr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tx1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Trả lời:</a:t>
            </a:r>
            <a:endParaRPr lang="en-US" sz="3200" b="1">
              <a:solidFill>
                <a:schemeClr val="tx1"/>
              </a:solidFill>
              <a:latin typeface="UTM Avo" panose="02040603050506020204" pitchFamily="18" charset="0"/>
              <a:cs typeface="UTM Avo" panose="02040603050506020204" pitchFamily="18" charset="0"/>
            </a:endParaRPr>
          </a:p>
          <a:p>
            <a:pPr marL="27305" algn="just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tx1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 Bạn Hải kể chuyện mình cùng bố mẹ đi xem pháo hoa.</a:t>
            </a:r>
            <a:endParaRPr lang="en-US" sz="3200" b="1">
              <a:solidFill>
                <a:schemeClr val="tx1"/>
              </a:solidFill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  <p:graphicFrame>
        <p:nvGraphicFramePr>
          <p:cNvPr id="3" name="Content Placeholder 2"/>
          <p:cNvGraphicFramePr/>
          <p:nvPr>
            <p:ph idx="1"/>
          </p:nvPr>
        </p:nvGraphicFramePr>
        <p:xfrm>
          <a:off x="102235" y="857885"/>
          <a:ext cx="6593840" cy="4585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4505325" imgH="2762250" progId="Paint.Picture">
                  <p:embed/>
                </p:oleObj>
              </mc:Choice>
              <mc:Fallback>
                <p:oleObj name="" r:id="rId1" imgW="4505325" imgH="276225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2235" y="857885"/>
                        <a:ext cx="6593840" cy="4585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Text Box 10"/>
          <p:cNvSpPr txBox="1"/>
          <p:nvPr/>
        </p:nvSpPr>
        <p:spPr>
          <a:xfrm>
            <a:off x="641985" y="5752465"/>
            <a:ext cx="49428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latin typeface="UTM Avo" panose="02040603050506020204" pitchFamily="18" charset="0"/>
                <a:cs typeface="UTM Avo" panose="02040603050506020204" pitchFamily="18" charset="0"/>
              </a:rPr>
              <a:t>Bạn An kể về điều gì?</a:t>
            </a:r>
            <a:endParaRPr lang="en-US" sz="3200" b="1"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  <p:sp>
        <p:nvSpPr>
          <p:cNvPr id="12" name="Rectangles 11"/>
          <p:cNvSpPr/>
          <p:nvPr/>
        </p:nvSpPr>
        <p:spPr>
          <a:xfrm>
            <a:off x="6789420" y="1664970"/>
            <a:ext cx="5112385" cy="35280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27305" algn="ctr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tx1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Trả lời:</a:t>
            </a:r>
            <a:endParaRPr lang="en-US" sz="3200" b="1">
              <a:solidFill>
                <a:schemeClr val="tx1"/>
              </a:solidFill>
              <a:latin typeface="UTM Avo" panose="02040603050506020204" pitchFamily="18" charset="0"/>
              <a:cs typeface="UTM Avo" panose="02040603050506020204" pitchFamily="18" charset="0"/>
            </a:endParaRPr>
          </a:p>
          <a:p>
            <a:pPr marL="27305" algn="just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tx1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  Bạn An kể chuyện mình cùng bố mẹ đi tặng quà cho các bạn nhỏ có hoàn cảnh khó khăn trong xóm.</a:t>
            </a:r>
            <a:endParaRPr lang="en-US" sz="3200" b="1">
              <a:solidFill>
                <a:schemeClr val="tx1"/>
              </a:solidFill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  <p:graphicFrame>
        <p:nvGraphicFramePr>
          <p:cNvPr id="3" name="Content Placeholder 2"/>
          <p:cNvGraphicFramePr/>
          <p:nvPr>
            <p:ph idx="1"/>
          </p:nvPr>
        </p:nvGraphicFramePr>
        <p:xfrm>
          <a:off x="107950" y="1151890"/>
          <a:ext cx="6529705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4210050" imgH="2790825" progId="Paint.Picture">
                  <p:embed/>
                </p:oleObj>
              </mc:Choice>
              <mc:Fallback>
                <p:oleObj name="" r:id="rId1" imgW="4210050" imgH="2790825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7950" y="1151890"/>
                        <a:ext cx="6529705" cy="460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Text Box 10"/>
          <p:cNvSpPr txBox="1"/>
          <p:nvPr/>
        </p:nvSpPr>
        <p:spPr>
          <a:xfrm>
            <a:off x="461645" y="5226685"/>
            <a:ext cx="61468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>
                <a:latin typeface="UTM Avo" panose="02040603050506020204" pitchFamily="18" charset="0"/>
                <a:cs typeface="UTM Avo" panose="02040603050506020204" pitchFamily="18" charset="0"/>
              </a:rPr>
              <a:t>Câu chuyện của ai có ý nghĩa nhất ?</a:t>
            </a:r>
            <a:endParaRPr lang="en-US" sz="3200" b="1"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  <p:sp>
        <p:nvSpPr>
          <p:cNvPr id="12" name="Rectangles 11"/>
          <p:cNvSpPr/>
          <p:nvPr/>
        </p:nvSpPr>
        <p:spPr>
          <a:xfrm>
            <a:off x="6835775" y="1510665"/>
            <a:ext cx="5112385" cy="35280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27305" algn="ctr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tx1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Trả lời:</a:t>
            </a:r>
            <a:endParaRPr lang="en-US" sz="3200" b="1">
              <a:solidFill>
                <a:schemeClr val="tx1"/>
              </a:solidFill>
              <a:latin typeface="UTM Avo" panose="02040603050506020204" pitchFamily="18" charset="0"/>
              <a:cs typeface="UTM Avo" panose="02040603050506020204" pitchFamily="18" charset="0"/>
            </a:endParaRPr>
          </a:p>
          <a:p>
            <a:pPr marL="27305" algn="just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tx1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   Câu chuyện của bạn An có ý nghĩa nhất. Vì bạn ấy đã biết chia sẻ với những người khó khăn.</a:t>
            </a:r>
            <a:endParaRPr lang="en-US" sz="3200" b="1">
              <a:solidFill>
                <a:schemeClr val="tx1"/>
              </a:solidFill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  <p:graphicFrame>
        <p:nvGraphicFramePr>
          <p:cNvPr id="3" name="Content Placeholder 2"/>
          <p:cNvGraphicFramePr/>
          <p:nvPr>
            <p:ph idx="1"/>
          </p:nvPr>
        </p:nvGraphicFramePr>
        <p:xfrm>
          <a:off x="154305" y="302260"/>
          <a:ext cx="6318885" cy="4736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3781425" imgH="2895600" progId="Paint.Picture">
                  <p:embed/>
                </p:oleObj>
              </mc:Choice>
              <mc:Fallback>
                <p:oleObj name="" r:id="rId1" imgW="3781425" imgH="289560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4305" y="302260"/>
                        <a:ext cx="6318885" cy="4736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Đêm giao thừa ý nghĩa - Meaningful New Year's Eve _ Tiếng Việt 1, tập 2 _ Chân trời sáng tạo">
            <a:hlinkClick r:id="" action="ppaction://media"/>
          </p:cNvPr>
          <p:cNvPicPr>
            <a:picLocks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MEDIACOVER_FLAG" val="1"/>
  <p:tag name="KSO_WM_UNIT_MEDIACOVER_BTN_STATE" val="1"/>
</p:tagLst>
</file>

<file path=ppt/tags/tag2.xml><?xml version="1.0" encoding="utf-8"?>
<p:tagLst xmlns:p="http://schemas.openxmlformats.org/presentationml/2006/main">
  <p:tag name="KSO_WM_MEDIACOVER_FLAG" val="1"/>
  <p:tag name="KSO_WM_UNIT_MEDIACOVER_BTN_STATE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509</Words>
  <Application>WPS Presentation</Application>
  <PresentationFormat>Widescreen</PresentationFormat>
  <Paragraphs>26</Paragraphs>
  <Slides>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8</vt:i4>
      </vt:variant>
      <vt:variant>
        <vt:lpstr>幻灯片标题</vt:lpstr>
      </vt:variant>
      <vt:variant>
        <vt:i4>8</vt:i4>
      </vt:variant>
    </vt:vector>
  </HeadingPairs>
  <TitlesOfParts>
    <vt:vector size="26" baseType="lpstr">
      <vt:lpstr>Arial</vt:lpstr>
      <vt:lpstr>SimSun</vt:lpstr>
      <vt:lpstr>Wingdings</vt:lpstr>
      <vt:lpstr>UTM Avo</vt:lpstr>
      <vt:lpstr>VNI-Avo</vt:lpstr>
      <vt:lpstr>Calibri</vt:lpstr>
      <vt:lpstr>Microsoft YaHei</vt:lpstr>
      <vt:lpstr>Arial Unicode MS</vt:lpstr>
      <vt:lpstr>Calibri Light</vt:lpstr>
      <vt:lpstr>Office Theme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hp</cp:lastModifiedBy>
  <cp:revision>2</cp:revision>
  <dcterms:created xsi:type="dcterms:W3CDTF">2022-03-10T16:10:00Z</dcterms:created>
  <dcterms:modified xsi:type="dcterms:W3CDTF">2023-02-27T01:42:40Z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844CC8B4B199468DA5DCDEE171475BEE</vt:lpwstr>
  </property>
  <property fmtid="{D5CDD505-2E9C-101B-9397-08002B2CF9AE}" pid="3" name="KSOProductBuildVer">
    <vt:lpwstr>1033-11.2.0.11486</vt:lpwstr>
  </property>
</Properties>
</file>