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9.jpg" ContentType="image/gif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8"/>
  </p:notesMasterIdLst>
  <p:sldIdLst>
    <p:sldId id="309" r:id="rId5"/>
    <p:sldId id="298" r:id="rId6"/>
    <p:sldId id="288" r:id="rId7"/>
    <p:sldId id="257" r:id="rId8"/>
    <p:sldId id="323" r:id="rId9"/>
    <p:sldId id="328" r:id="rId10"/>
    <p:sldId id="275" r:id="rId11"/>
    <p:sldId id="272" r:id="rId12"/>
    <p:sldId id="299" r:id="rId13"/>
    <p:sldId id="300" r:id="rId14"/>
    <p:sldId id="302" r:id="rId15"/>
    <p:sldId id="290" r:id="rId16"/>
    <p:sldId id="291" r:id="rId17"/>
    <p:sldId id="319" r:id="rId18"/>
    <p:sldId id="314" r:id="rId19"/>
    <p:sldId id="325" r:id="rId20"/>
    <p:sldId id="306" r:id="rId21"/>
    <p:sldId id="315" r:id="rId22"/>
    <p:sldId id="327" r:id="rId23"/>
    <p:sldId id="310" r:id="rId24"/>
    <p:sldId id="308" r:id="rId25"/>
    <p:sldId id="320" r:id="rId26"/>
    <p:sldId id="321" r:id="rId27"/>
    <p:sldId id="296" r:id="rId28"/>
    <p:sldId id="311" r:id="rId29"/>
    <p:sldId id="322" r:id="rId30"/>
    <p:sldId id="279" r:id="rId31"/>
    <p:sldId id="278" r:id="rId32"/>
    <p:sldId id="326" r:id="rId33"/>
    <p:sldId id="283" r:id="rId34"/>
    <p:sldId id="317" r:id="rId35"/>
    <p:sldId id="280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B4A12-477D-46CC-88F9-61BB491755DE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33BE6-F047-4007-99CD-8B2E6C4E5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6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30C536-4978-42BB-AD60-A6AF3B7A57B1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33BE6-F047-4007-99CD-8B2E6C4E50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/>
              <a:t>Bấm &amp; sửa kiểu tiêu đề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/>
              <a:t>Bấm &amp; sửa kiểu phụ đề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849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00684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5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17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00089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9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2445894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78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7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5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2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3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34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2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48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3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99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3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61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8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7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79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78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27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38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32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26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6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1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81A0-F9D0-4E4E-8789-690E941C54FD}" type="datetimeFigureOut">
              <a:rPr lang="en-US" smtClean="0"/>
              <a:t>28/10/2021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BCDD-621E-4482-8B62-EA0BD158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9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4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C81A0-F9D0-4E4E-8789-690E941C5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BCDD-621E-4482-8B62-EA0BD15881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2.jpe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gif"/><Relationship Id="rId5" Type="http://schemas.openxmlformats.org/officeDocument/2006/relationships/image" Target="../media/image23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6B01-0E3F-46EF-B86B-35C1190AF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0"/>
            <a:ext cx="5486400" cy="762000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PHƯỚC AN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ĐÀO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32E1C-7374-4A09-BA91-3E4EEEDEE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54102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22045D-A2D6-4486-A944-D1A8EDDF4245}"/>
              </a:ext>
            </a:extLst>
          </p:cNvPr>
          <p:cNvSpPr txBox="1">
            <a:spLocks/>
          </p:cNvSpPr>
          <p:nvPr/>
        </p:nvSpPr>
        <p:spPr>
          <a:xfrm>
            <a:off x="476250" y="2514600"/>
            <a:ext cx="81915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5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TẬP ĐỌC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EC884-B314-4FD0-BD13-27418AEE2635}"/>
              </a:ext>
            </a:extLst>
          </p:cNvPr>
          <p:cNvSpPr txBox="1">
            <a:spLocks/>
          </p:cNvSpPr>
          <p:nvPr/>
        </p:nvSpPr>
        <p:spPr>
          <a:xfrm>
            <a:off x="-91017" y="4267200"/>
            <a:ext cx="92011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TÁC PHẨM CỦA SI-LE VÀ TÊN PHÁT XÍT</a:t>
            </a:r>
          </a:p>
        </p:txBody>
      </p:sp>
      <p:pic>
        <p:nvPicPr>
          <p:cNvPr id="6" name="Picture 8" descr="Bellcoll">
            <a:hlinkClick r:id="" action="ppaction://noaction"/>
            <a:extLst>
              <a:ext uri="{FF2B5EF4-FFF2-40B4-BE49-F238E27FC236}">
                <a16:creationId xmlns:a16="http://schemas.microsoft.com/office/drawing/2014/main" id="{BE54A7F4-40A0-4A87-B882-4E39E810A8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Bellcoll">
            <a:hlinkClick r:id="" action="ppaction://noaction"/>
            <a:extLst>
              <a:ext uri="{FF2B5EF4-FFF2-40B4-BE49-F238E27FC236}">
                <a16:creationId xmlns:a16="http://schemas.microsoft.com/office/drawing/2014/main" id="{EE48D361-137E-4DCF-8468-5A3C645B6E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9C47D-675F-41C3-BBCD-86D2FF40C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2484437"/>
            <a:ext cx="8229600" cy="2392363"/>
          </a:xfrm>
          <a:ln w="57150">
            <a:noFill/>
          </a:ln>
        </p:spPr>
        <p:txBody>
          <a:bodyPr/>
          <a:lstStyle/>
          <a:p>
            <a:pPr marL="0" indent="0">
              <a:buNone/>
            </a:pPr>
            <a:r>
              <a:rPr lang="vi-VN" dirty="0"/>
              <a:t>Trong thời gian nước Pháp bị phát xít Đức chiếm đóng, một lần có tên sĩ quan cao cấp của bọn phát xít  lên một chuyến tàu ở Pa-ri, thủ đô nước Pháp</a:t>
            </a:r>
            <a:r>
              <a:rPr lang="en-US" dirty="0"/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5C440-0DCD-4E32-8036-023DECF906FE}"/>
              </a:ext>
            </a:extLst>
          </p:cNvPr>
          <p:cNvCxnSpPr>
            <a:cxnSpLocks/>
          </p:cNvCxnSpPr>
          <p:nvPr/>
        </p:nvCxnSpPr>
        <p:spPr>
          <a:xfrm flipH="1">
            <a:off x="4343400" y="2971799"/>
            <a:ext cx="152400" cy="609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F7041003-D5AD-49D0-838F-C59C47E5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"/>
            <a:ext cx="5138293" cy="914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VĂN DÀI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998A05-7720-484B-8379-A8F2EE86851C}"/>
              </a:ext>
            </a:extLst>
          </p:cNvPr>
          <p:cNvCxnSpPr>
            <a:cxnSpLocks/>
          </p:cNvCxnSpPr>
          <p:nvPr/>
        </p:nvCxnSpPr>
        <p:spPr>
          <a:xfrm flipH="1">
            <a:off x="3666062" y="3419473"/>
            <a:ext cx="152398" cy="5622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A5C440-0DCD-4E32-8036-023DECF906FE}"/>
              </a:ext>
            </a:extLst>
          </p:cNvPr>
          <p:cNvCxnSpPr>
            <a:cxnSpLocks/>
          </p:cNvCxnSpPr>
          <p:nvPr/>
        </p:nvCxnSpPr>
        <p:spPr>
          <a:xfrm flipH="1">
            <a:off x="4080929" y="3961340"/>
            <a:ext cx="152400" cy="5508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A5C440-0DCD-4E32-8036-023DECF906FE}"/>
              </a:ext>
            </a:extLst>
          </p:cNvPr>
          <p:cNvCxnSpPr>
            <a:cxnSpLocks/>
          </p:cNvCxnSpPr>
          <p:nvPr/>
        </p:nvCxnSpPr>
        <p:spPr>
          <a:xfrm flipH="1">
            <a:off x="4190998" y="3981709"/>
            <a:ext cx="152400" cy="5508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424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235200" y="169382"/>
            <a:ext cx="5138293" cy="914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LẦN 2</a:t>
            </a:r>
          </a:p>
        </p:txBody>
      </p:sp>
      <p:sp>
        <p:nvSpPr>
          <p:cNvPr id="3077" name="Line 2"/>
          <p:cNvSpPr>
            <a:spLocks noChangeShapeType="1"/>
          </p:cNvSpPr>
          <p:nvPr/>
        </p:nvSpPr>
        <p:spPr bwMode="auto">
          <a:xfrm>
            <a:off x="0" y="0"/>
            <a:ext cx="0" cy="4335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0" y="49213"/>
            <a:ext cx="4546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79054" y="2118351"/>
            <a:ext cx="7901781" cy="934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84082" y="3521721"/>
            <a:ext cx="7850318" cy="974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0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5D838D-068F-4B79-9701-AB8315E31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"/>
            <a:ext cx="7846101" cy="6858000"/>
          </a:xfrm>
          <a:prstGeom prst="rect">
            <a:avLst/>
          </a:prstGeom>
        </p:spPr>
      </p:pic>
      <p:pic>
        <p:nvPicPr>
          <p:cNvPr id="1026" name="Picture 2" descr="C:\Users\Admin\Desktop\640px-Friedrich_Schiller_by_Ludovike_Simanowi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68" y="873124"/>
            <a:ext cx="3556000" cy="48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27133" y="5173133"/>
            <a:ext cx="3124200" cy="51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Schiller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(1759 – 1805)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878B9D-9CD5-4104-813F-8762C5553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846101" cy="6858000"/>
          </a:xfrm>
          <a:prstGeom prst="rect">
            <a:avLst/>
          </a:prstGeom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74847" y="1191196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4DC3190-2787-4CA5-949F-23264523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1143000"/>
            <a:ext cx="4267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</a:rPr>
              <a:t>Hít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-le: </a:t>
            </a:r>
            <a:r>
              <a:rPr lang="en-US" sz="3600" b="1" dirty="0">
                <a:latin typeface="Times New Roman" pitchFamily="18" charset="0"/>
              </a:rPr>
              <a:t>(1889- 1945): </a:t>
            </a:r>
            <a:r>
              <a:rPr lang="en-US" sz="3600" b="1" dirty="0" err="1">
                <a:latin typeface="Times New Roman" pitchFamily="18" charset="0"/>
              </a:rPr>
              <a:t>quốc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trưởng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Đức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</a:rPr>
              <a:t> 1934 </a:t>
            </a:r>
            <a:r>
              <a:rPr lang="en-US" sz="3600" b="1" dirty="0" err="1">
                <a:latin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</a:rPr>
              <a:t> 1945, </a:t>
            </a:r>
            <a:r>
              <a:rPr lang="en-US" sz="3600" b="1" dirty="0" err="1">
                <a:latin typeface="Times New Roman" pitchFamily="18" charset="0"/>
              </a:rPr>
              <a:t>kẻ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gây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(1939- 1945).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EA3F78-8DCC-4EC9-935D-43CB2F23D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4" y="838200"/>
            <a:ext cx="4267200" cy="4929188"/>
          </a:xfrm>
          <a:prstGeom prst="rect">
            <a:avLst/>
          </a:prstGeom>
        </p:spPr>
      </p:pic>
      <p:pic>
        <p:nvPicPr>
          <p:cNvPr id="7" name="Picture 6" descr="33">
            <a:extLst>
              <a:ext uri="{FF2B5EF4-FFF2-40B4-BE49-F238E27FC236}">
                <a16:creationId xmlns:a16="http://schemas.microsoft.com/office/drawing/2014/main" id="{268B509C-1983-47E2-A252-D15B367A7A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5626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33">
            <a:extLst>
              <a:ext uri="{FF2B5EF4-FFF2-40B4-BE49-F238E27FC236}">
                <a16:creationId xmlns:a16="http://schemas.microsoft.com/office/drawing/2014/main" id="{B9B09FF6-0FFF-4008-989C-4F5BA5A11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55626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2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3039-032A-4326-8C4F-723EBA41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119" y="2133600"/>
            <a:ext cx="3810000" cy="76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F13039-032A-4326-8C4F-723EBA413C48}"/>
              </a:ext>
            </a:extLst>
          </p:cNvPr>
          <p:cNvSpPr txBox="1">
            <a:spLocks/>
          </p:cNvSpPr>
          <p:nvPr/>
        </p:nvSpPr>
        <p:spPr>
          <a:xfrm>
            <a:off x="535252" y="2819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627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BC425F46-260D-4616-A8D2-00B98C711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70866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Chevro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lần 3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5B0BDC3-9AC2-407E-A151-B7CA4EC4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50292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600" b="1">
                <a:latin typeface="Times New Roman" pitchFamily="18" charset="0"/>
                <a:cs typeface="Times New Roman" pitchFamily="18" charset="0"/>
              </a:rPr>
              <a:t>Đọc toàn bài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736C232-B1E1-4AAF-BEBC-6D8D0DF4D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822960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Đọc to, rõ ràng, ngắt nghỉ đúng dấu câu. Đọc đúng lời các nhân vật để phù hợp với tình tiết của câu chuyện.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5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id="{7B496D73-1BCA-410E-B919-9C426D4E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0ADDB8B-BA5E-4B7A-BBA6-533EB4BA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362200"/>
            <a:ext cx="7391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0ADDB8B-BA5E-4B7A-BBA6-533EB4BA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3352800"/>
            <a:ext cx="740833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>
            <a:extLst>
              <a:ext uri="{FF2B5EF4-FFF2-40B4-BE49-F238E27FC236}">
                <a16:creationId xmlns:a16="http://schemas.microsoft.com/office/drawing/2014/main" id="{835BC080-DBBA-4209-8271-6C7CAA70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"/>
            <a:ext cx="59436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C1E7907-0D21-4268-9EB1-32F775E6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853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Pa-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3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C1E7907-0D21-4268-9EB1-32F775E6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0"/>
            <a:ext cx="853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Pa-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sz="3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821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>
            <a:extLst>
              <a:ext uri="{FF2B5EF4-FFF2-40B4-BE49-F238E27FC236}">
                <a16:creationId xmlns:a16="http://schemas.microsoft.com/office/drawing/2014/main" id="{9A6C48FF-670C-476D-9CD2-CC4D5F8B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065" y="42333"/>
            <a:ext cx="42672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E627829-225F-4A4D-A560-61D838243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32" y="794841"/>
            <a:ext cx="70103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xít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7677" r="9514" b="31314"/>
          <a:stretch/>
        </p:blipFill>
        <p:spPr bwMode="auto">
          <a:xfrm>
            <a:off x="524932" y="1872059"/>
            <a:ext cx="6172200" cy="49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86000" y="3733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0" y="3962400"/>
            <a:ext cx="846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62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9144000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232" y="6068999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/>
              <a:t>Hình ảnh về vụ thảm sát Babi Yan năm 1941. Ảnh: Jewish Press</a:t>
            </a:r>
            <a:endParaRPr lang="vi-VN" dirty="0"/>
          </a:p>
        </p:txBody>
      </p:sp>
      <p:pic>
        <p:nvPicPr>
          <p:cNvPr id="1028" name="Picture 4" descr="C:\Users\Admin\Desktop\02_anh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-84668"/>
            <a:ext cx="9135533" cy="585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9000" y="6077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/>
              <a:t>Lính Đức Quốc xã đốt cháy làng Khatyn. Ảnh: Getty Images</a:t>
            </a:r>
            <a:endParaRPr lang="vi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498D2-0F1D-4BE7-8BC3-238CFB904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-609600"/>
            <a:ext cx="9135533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933" y="607746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/>
              <a:t>Làng Koriukivka sau khi bị đốt cháy. Ảnh tư liệu 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7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2213-F447-495F-BBC1-F12514C7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 ĐIỀU EM CẦN LƯU 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4621-D44E-44CD-BC24-1659F539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Chuẩn bị sách giáo khoa Tiếng Việt lớp 5 tập 1.</a:t>
            </a:r>
          </a:p>
          <a:p>
            <a:pPr>
              <a:lnSpc>
                <a:spcPct val="11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Vở Tiếng Việt, đồ dùng học tập</a:t>
            </a:r>
          </a:p>
          <a:p>
            <a:pPr>
              <a:lnSpc>
                <a:spcPct val="11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Ngồi học ngay ngắn ở nơi đủ ánh sáng.</a:t>
            </a:r>
          </a:p>
          <a:p>
            <a:pPr>
              <a:lnSpc>
                <a:spcPct val="11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Tập trung nghe giảng và thực hiện các nhiệm vụ của bài học.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231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id="{7B496D73-1BCA-410E-B919-9C426D4E4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00ADDB8B-BA5E-4B7A-BBA6-533EB4BA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20463"/>
            <a:ext cx="8382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A1F48-209B-4EE1-A3A7-ABACE55B1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2166"/>
            <a:ext cx="9144000" cy="341947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79814A-2256-4B13-8096-8D4C82B3D81D}"/>
              </a:ext>
            </a:extLst>
          </p:cNvPr>
          <p:cNvCxnSpPr>
            <a:cxnSpLocks/>
          </p:cNvCxnSpPr>
          <p:nvPr/>
        </p:nvCxnSpPr>
        <p:spPr>
          <a:xfrm>
            <a:off x="0" y="51054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CE2F15-621C-4578-BB44-63FEBC6A50E2}"/>
              </a:ext>
            </a:extLst>
          </p:cNvPr>
          <p:cNvCxnSpPr>
            <a:cxnSpLocks/>
          </p:cNvCxnSpPr>
          <p:nvPr/>
        </p:nvCxnSpPr>
        <p:spPr>
          <a:xfrm>
            <a:off x="2590800" y="4114800"/>
            <a:ext cx="600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F745D3-19A7-41E5-BB7F-4FEFB85C344C}"/>
              </a:ext>
            </a:extLst>
          </p:cNvPr>
          <p:cNvCxnSpPr>
            <a:cxnSpLocks/>
          </p:cNvCxnSpPr>
          <p:nvPr/>
        </p:nvCxnSpPr>
        <p:spPr>
          <a:xfrm>
            <a:off x="38100" y="48006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79814A-2256-4B13-8096-8D4C82B3D81D}"/>
              </a:ext>
            </a:extLst>
          </p:cNvPr>
          <p:cNvCxnSpPr>
            <a:cxnSpLocks/>
          </p:cNvCxnSpPr>
          <p:nvPr/>
        </p:nvCxnSpPr>
        <p:spPr>
          <a:xfrm>
            <a:off x="76200" y="44196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ar: 5 Points 6">
            <a:extLst>
              <a:ext uri="{FF2B5EF4-FFF2-40B4-BE49-F238E27FC236}">
                <a16:creationId xmlns:a16="http://schemas.microsoft.com/office/drawing/2014/main" id="{01D88CA5-FB9B-43FD-B2CA-900EE5B662C6}"/>
              </a:ext>
            </a:extLst>
          </p:cNvPr>
          <p:cNvSpPr/>
          <p:nvPr/>
        </p:nvSpPr>
        <p:spPr>
          <a:xfrm>
            <a:off x="8382000" y="6096000"/>
            <a:ext cx="685800" cy="5547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>
            <a:extLst>
              <a:ext uri="{FF2B5EF4-FFF2-40B4-BE49-F238E27FC236}">
                <a16:creationId xmlns:a16="http://schemas.microsoft.com/office/drawing/2014/main" id="{F5C2E000-2695-4F64-9086-B579E538F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28800"/>
            <a:ext cx="6934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Si-le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D378172-D6B5-46EA-9418-75B4018DB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91000"/>
            <a:ext cx="662622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văn Đức Si-le được ông cụ đánh giá là một nhà văn quốc tế.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53B11A4-E6BF-48BE-871D-BBAA9F4D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5959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4AC925-13FC-4E24-9FF3-64E5351B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0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17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7C65-08CC-4614-B4F2-09B6A8EE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106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6849C2CE-3E3B-4F92-9B42-5E68417E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845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Ngẩng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0" y="2919174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5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Si-le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	        -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	         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điềm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105400"/>
            <a:ext cx="6316133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5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5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điềm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500" b="1" dirty="0">
              <a:solidFill>
                <a:srgbClr val="0000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0999" y="4380012"/>
            <a:ext cx="643467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1142999" y="4237564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/>
              <a:t>Ông</a:t>
            </a:r>
            <a:r>
              <a:rPr lang="en-US" sz="2600" b="1" dirty="0"/>
              <a:t> </a:t>
            </a:r>
            <a:r>
              <a:rPr lang="en-US" sz="2600" b="1" dirty="0" err="1"/>
              <a:t>cụ</a:t>
            </a:r>
            <a:r>
              <a:rPr lang="en-US" sz="2600" b="1" dirty="0"/>
              <a:t> </a:t>
            </a:r>
            <a:r>
              <a:rPr lang="en-US" sz="2600" b="1" dirty="0" err="1"/>
              <a:t>cư</a:t>
            </a:r>
            <a:r>
              <a:rPr lang="en-US" sz="2600" b="1" dirty="0"/>
              <a:t> </a:t>
            </a:r>
            <a:r>
              <a:rPr lang="en-US" sz="2600" b="1" dirty="0" err="1"/>
              <a:t>xử</a:t>
            </a:r>
            <a:r>
              <a:rPr lang="en-US" sz="2600" b="1" dirty="0"/>
              <a:t> </a:t>
            </a:r>
            <a:r>
              <a:rPr lang="en-US" sz="2600" b="1" dirty="0" err="1"/>
              <a:t>rất</a:t>
            </a:r>
            <a:r>
              <a:rPr lang="en-US" sz="2600" b="1" dirty="0"/>
              <a:t> </a:t>
            </a:r>
            <a:r>
              <a:rPr lang="en-US" sz="2600" b="1" dirty="0" err="1"/>
              <a:t>thông</a:t>
            </a:r>
            <a:r>
              <a:rPr lang="en-US" sz="2600" b="1" dirty="0"/>
              <a:t> minh, </a:t>
            </a:r>
            <a:r>
              <a:rPr lang="en-US" sz="2600" b="1" dirty="0" err="1"/>
              <a:t>điềm</a:t>
            </a:r>
            <a:r>
              <a:rPr lang="en-US" sz="2600" b="1" dirty="0"/>
              <a:t> </a:t>
            </a:r>
            <a:r>
              <a:rPr lang="en-US" sz="2600" b="1" dirty="0" err="1"/>
              <a:t>đạm</a:t>
            </a:r>
            <a:endParaRPr lang="vi-VN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0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6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7048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65200" y="3574385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90B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cụ không ghét người Đức và tiếng Đức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09192008-5AAA-4240-BFA8-14B26CDF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4690"/>
            <a:ext cx="50673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4E9291E-7F01-4E33-87FD-35AC3E1D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3498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AFB75-129A-4AE8-8880-46FD5D60C46C}"/>
              </a:ext>
            </a:extLst>
          </p:cNvPr>
          <p:cNvSpPr txBox="1"/>
          <p:nvPr/>
        </p:nvSpPr>
        <p:spPr>
          <a:xfrm>
            <a:off x="990600" y="4038600"/>
            <a:ext cx="746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6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/>
      <p:bldP spid="6" grpId="0"/>
      <p:bldP spid="6" grpId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E4EE9176-39F7-40F0-AA86-6B75C47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11" y="1039754"/>
            <a:ext cx="76984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7465A72-76E7-4FA5-8B88-6B2602FF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45480"/>
            <a:ext cx="7772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EDA15DB4-E4D9-4B6F-85A6-A2362E81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F1E1408-9EED-4592-B7B0-CD7D57F04991}"/>
              </a:ext>
            </a:extLst>
          </p:cNvPr>
          <p:cNvSpPr/>
          <p:nvPr/>
        </p:nvSpPr>
        <p:spPr>
          <a:xfrm>
            <a:off x="167112" y="6248400"/>
            <a:ext cx="761999" cy="5667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2C93C57-BCE2-45C1-A43B-D6B45AD1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4343400"/>
            <a:ext cx="67056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Ý 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0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DD6003B2-E374-4721-B245-F0B4FEF87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524000"/>
            <a:ext cx="8762999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4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1066800" y="4185"/>
            <a:ext cx="7010400" cy="106261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diễn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cảm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01889" y="1219200"/>
            <a:ext cx="85232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Si - le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Vin-hem Ten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I-ta-li-a,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Oóc-lê-ăng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uối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Si-le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600" i="1" dirty="0"/>
          </a:p>
        </p:txBody>
      </p:sp>
      <p:pic>
        <p:nvPicPr>
          <p:cNvPr id="23" name="Picture 15" descr="Flash Lang hoa dep">
            <a:extLst>
              <a:ext uri="{FF2B5EF4-FFF2-40B4-BE49-F238E27FC236}">
                <a16:creationId xmlns:a16="http://schemas.microsoft.com/office/drawing/2014/main" id="{F76B89E1-3C39-442F-9AAC-1F4DA2FB1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Flash Lang hoa dep">
            <a:extLst>
              <a:ext uri="{FF2B5EF4-FFF2-40B4-BE49-F238E27FC236}">
                <a16:creationId xmlns:a16="http://schemas.microsoft.com/office/drawing/2014/main" id="{F41CC1AC-C2B3-44D6-A513-83D61D6BAB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317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10000" t="-7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11" descr="B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07" y="3748100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Flash Lang hoa de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6832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 descr="Flash Buom va hoa 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77" y="5286302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0" descr="Con chim 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68963"/>
            <a:ext cx="14605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122069" y="2234678"/>
            <a:ext cx="7336132" cy="3450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rõ ràng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trôi chảy</a:t>
            </a: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cụ gi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à: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điềm đạm, hóm hỉnh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tên sĩ quan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hống hách, hợm hĩnh nhưng ngờ nghệch.</a:t>
            </a:r>
            <a:endParaRPr lang="en-GB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4B19D1F7-56D7-4867-96C2-C647E02BF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048" y="1241974"/>
            <a:ext cx="700196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diễncảm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1066800" y="4185"/>
            <a:ext cx="7010400" cy="106261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en-US" sz="54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đọc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diễn</a:t>
            </a:r>
            <a:r>
              <a:rPr lang="en-US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cảm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01889" y="1219200"/>
            <a:ext cx="85232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 - le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Vin-hem Ten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I-ta-li-a,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Oóc-lê-ăng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uối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Si-le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600" i="1" dirty="0">
              <a:solidFill>
                <a:prstClr val="black"/>
              </a:solidFill>
            </a:endParaRPr>
          </a:p>
        </p:txBody>
      </p:sp>
      <p:pic>
        <p:nvPicPr>
          <p:cNvPr id="23" name="Picture 15" descr="Flash Lang hoa dep">
            <a:extLst>
              <a:ext uri="{FF2B5EF4-FFF2-40B4-BE49-F238E27FC236}">
                <a16:creationId xmlns:a16="http://schemas.microsoft.com/office/drawing/2014/main" id="{F76B89E1-3C39-442F-9AAC-1F4DA2FB1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Flash Lang hoa dep">
            <a:extLst>
              <a:ext uri="{FF2B5EF4-FFF2-40B4-BE49-F238E27FC236}">
                <a16:creationId xmlns:a16="http://schemas.microsoft.com/office/drawing/2014/main" id="{F41CC1AC-C2B3-44D6-A513-83D61D6BAB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317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6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21-11-08_194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47" y="855133"/>
            <a:ext cx="626864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30810C-28D8-45F5-AA03-872B22AEBC39}"/>
              </a:ext>
            </a:extLst>
          </p:cNvPr>
          <p:cNvSpPr txBox="1">
            <a:spLocks/>
          </p:cNvSpPr>
          <p:nvPr/>
        </p:nvSpPr>
        <p:spPr>
          <a:xfrm>
            <a:off x="-57150" y="-81280"/>
            <a:ext cx="92011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TÁC PHẨM CỦA SI-LE VÀ TÊN PHÁT XÍT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502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1000" t="-1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228600" y="1219200"/>
            <a:ext cx="85232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Si - le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Vin-hem Ten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I-ta-li-a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Oóc-lê-ăng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uối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Si-le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600" dirty="0"/>
          </a:p>
        </p:txBody>
      </p:sp>
      <p:sp>
        <p:nvSpPr>
          <p:cNvPr id="5" name="Horizontal Scroll 31">
            <a:extLst>
              <a:ext uri="{FF2B5EF4-FFF2-40B4-BE49-F238E27FC236}">
                <a16:creationId xmlns:a16="http://schemas.microsoft.com/office/drawing/2014/main" id="{7038AA37-113A-45FB-B8D7-D24130C90F2C}"/>
              </a:ext>
            </a:extLst>
          </p:cNvPr>
          <p:cNvSpPr/>
          <p:nvPr/>
        </p:nvSpPr>
        <p:spPr>
          <a:xfrm>
            <a:off x="1371601" y="0"/>
            <a:ext cx="7239000" cy="106261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Luyện đọc diễn cảm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3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0B3F61B9-8E4E-49A9-A438-D67A9EB9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8305800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cay.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0890" y="1786966"/>
            <a:ext cx="8158496" cy="257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bạn tốt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Đọc trả lời các câu hỏi trong bài.</a:t>
            </a:r>
            <a:endParaRPr lang="en-US" sz="3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Tìm hiểu về </a:t>
            </a:r>
            <a:r>
              <a:rPr lang="vi-VN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cá heo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4546" y="869950"/>
            <a:ext cx="223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Dặn dò</a:t>
            </a:r>
            <a:endParaRPr lang="en-US" sz="5400" b="1" cap="none" spc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48817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" y="151961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1" y="305960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976" y="151961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565" y="4060792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14024" y="1378129"/>
            <a:ext cx="614672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Chúc</a:t>
            </a:r>
            <a:r>
              <a:rPr kumimoji="0" lang="en-US" altLang="zh-CN" sz="7000" b="1" i="0" u="none" strike="noStrike" kern="1200" cap="none" spc="0" normalizeH="0" noProof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các em học tốt !</a:t>
            </a:r>
            <a:endParaRPr kumimoji="0" lang="en-US" altLang="zh-CN" sz="70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148114" y="2079174"/>
            <a:ext cx="6169507" cy="1245877"/>
            <a:chOff x="912" y="1008"/>
            <a:chExt cx="4377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1196" y="1225"/>
                <a:ext cx="354" cy="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50" name="Text Box 9"/>
            <p:cNvSpPr txBox="1">
              <a:spLocks noChangeArrowheads="1"/>
            </p:cNvSpPr>
            <p:nvPr/>
          </p:nvSpPr>
          <p:spPr bwMode="gray">
            <a:xfrm>
              <a:off x="2361" y="1254"/>
              <a:ext cx="2928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>
                  <a:solidFill>
                    <a:srgbClr val="5D82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đọc</a:t>
              </a:r>
              <a:endPara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5D822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2148114" y="3609524"/>
            <a:ext cx="6018687" cy="1245877"/>
            <a:chOff x="912" y="2016"/>
            <a:chExt cx="4270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oup 12"/>
            <p:cNvGrpSpPr>
              <a:grpSpLocks/>
            </p:cNvGrpSpPr>
            <p:nvPr/>
          </p:nvGrpSpPr>
          <p:grpSpPr bwMode="auto"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58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15"/>
              <p:cNvSpPr txBox="1">
                <a:spLocks noChangeArrowheads="1"/>
              </p:cNvSpPr>
              <p:nvPr/>
            </p:nvSpPr>
            <p:spPr bwMode="gray">
              <a:xfrm>
                <a:off x="1196" y="2191"/>
                <a:ext cx="354" cy="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2254" y="2200"/>
              <a:ext cx="2928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>
                  <a:solidFill>
                    <a:srgbClr val="FF6700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bài</a:t>
              </a:r>
              <a:endPara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67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2148114" y="5149399"/>
            <a:ext cx="5615561" cy="1245877"/>
            <a:chOff x="912" y="3036"/>
            <a:chExt cx="3984" cy="912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gray">
              <a:xfrm>
                <a:off x="1196" y="3145"/>
                <a:ext cx="354" cy="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64" name="Text Box 23"/>
            <p:cNvSpPr txBox="1">
              <a:spLocks noChangeArrowheads="1"/>
            </p:cNvSpPr>
            <p:nvPr/>
          </p:nvSpPr>
          <p:spPr bwMode="gray">
            <a:xfrm>
              <a:off x="1929" y="3213"/>
              <a:ext cx="2928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>
                  <a:ln>
                    <a:noFill/>
                  </a:ln>
                  <a:solidFill>
                    <a:srgbClr val="FEA022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 đọc diễn cảm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E93B80-1E55-43A5-81AE-2FA538120998}"/>
              </a:ext>
            </a:extLst>
          </p:cNvPr>
          <p:cNvSpPr txBox="1"/>
          <p:nvPr/>
        </p:nvSpPr>
        <p:spPr>
          <a:xfrm>
            <a:off x="489389" y="0"/>
            <a:ext cx="8165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 bài học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7B0F12-AAE8-447E-82E1-3DF945B67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 b="6544"/>
          <a:stretch/>
        </p:blipFill>
        <p:spPr>
          <a:xfrm>
            <a:off x="1295400" y="25400"/>
            <a:ext cx="6400800" cy="6858000"/>
          </a:xfrm>
        </p:spPr>
      </p:pic>
    </p:spTree>
    <p:extLst>
      <p:ext uri="{BB962C8B-B14F-4D97-AF65-F5344CB8AC3E}">
        <p14:creationId xmlns:p14="http://schemas.microsoft.com/office/powerpoint/2010/main" val="237992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51200-399C-49C8-BFB0-F5CFAB2AE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>
          <a:xfrm>
            <a:off x="0" y="6285"/>
            <a:ext cx="7239000" cy="68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1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25513" y="1322278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3600" b="1">
                <a:solidFill>
                  <a:prstClr val="black"/>
                </a:solidFill>
                <a:latin typeface="Arial" charset="0"/>
              </a:rPr>
              <a:t>Bài văn được </a:t>
            </a:r>
            <a:r>
              <a:rPr lang="vi-VN" sz="3600" b="1">
                <a:solidFill>
                  <a:prstClr val="black"/>
                </a:solidFill>
                <a:latin typeface="Arial" charset="0"/>
              </a:rPr>
              <a:t>chia </a:t>
            </a:r>
            <a:r>
              <a:rPr lang="en-US" sz="3600" b="1">
                <a:solidFill>
                  <a:prstClr val="black"/>
                </a:solidFill>
                <a:latin typeface="Arial" charset="0"/>
              </a:rPr>
              <a:t>thành</a:t>
            </a:r>
            <a:r>
              <a:rPr lang="vi-VN" sz="3600" b="1">
                <a:solidFill>
                  <a:prstClr val="black"/>
                </a:solidFill>
                <a:latin typeface="Arial" charset="0"/>
              </a:rPr>
              <a:t>:</a:t>
            </a:r>
            <a:r>
              <a:rPr lang="en-GB" sz="3600" b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GB" sz="3600" b="1">
                <a:solidFill>
                  <a:srgbClr val="FF0000"/>
                </a:solidFill>
                <a:latin typeface="Arial" charset="0"/>
              </a:rPr>
              <a:t>3 đoạn</a:t>
            </a:r>
            <a:endParaRPr lang="en-GB" sz="36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9912" y="1982610"/>
            <a:ext cx="8382000" cy="28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Đoạn 1</a:t>
            </a:r>
            <a:r>
              <a:rPr lang="en-US" sz="3200" b="1">
                <a:solidFill>
                  <a:srgbClr val="000099"/>
                </a:solidFill>
              </a:rPr>
              <a:t>: Trong thời gian …. “Chào ngài”.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Đoạn 2</a:t>
            </a:r>
            <a:r>
              <a:rPr lang="en-US" sz="3200" b="1">
                <a:solidFill>
                  <a:srgbClr val="000099"/>
                </a:solidFill>
              </a:rPr>
              <a:t>: Tên sĩ quan ….điềm đạm trả lời.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Đoạn 3</a:t>
            </a:r>
            <a:r>
              <a:rPr lang="en-US" sz="3200" b="1">
                <a:solidFill>
                  <a:srgbClr val="000099"/>
                </a:solidFill>
              </a:rPr>
              <a:t>: (Còn lại)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936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210817" y="337503"/>
            <a:ext cx="5138293" cy="914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LUYỆN ĐỌC LẦN 1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Line 2"/>
          <p:cNvSpPr>
            <a:spLocks noChangeShapeType="1"/>
          </p:cNvSpPr>
          <p:nvPr/>
        </p:nvSpPr>
        <p:spPr bwMode="auto">
          <a:xfrm>
            <a:off x="0" y="0"/>
            <a:ext cx="0" cy="4335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Line 3"/>
          <p:cNvSpPr>
            <a:spLocks noChangeShapeType="1"/>
          </p:cNvSpPr>
          <p:nvPr/>
        </p:nvSpPr>
        <p:spPr bwMode="auto">
          <a:xfrm>
            <a:off x="0" y="49213"/>
            <a:ext cx="4546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Line 4"/>
          <p:cNvSpPr>
            <a:spLocks noChangeShapeType="1"/>
          </p:cNvSpPr>
          <p:nvPr/>
        </p:nvSpPr>
        <p:spPr bwMode="auto">
          <a:xfrm>
            <a:off x="304800" y="0"/>
            <a:ext cx="0" cy="3281363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0" y="228600"/>
            <a:ext cx="36734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1" name="Group 6"/>
          <p:cNvGrpSpPr>
            <a:grpSpLocks/>
          </p:cNvGrpSpPr>
          <p:nvPr/>
        </p:nvGrpSpPr>
        <p:grpSpPr bwMode="auto">
          <a:xfrm rot="10800000">
            <a:off x="4597400" y="2525713"/>
            <a:ext cx="4546600" cy="4332287"/>
            <a:chOff x="1105" y="686"/>
            <a:chExt cx="2864" cy="2730"/>
          </a:xfrm>
        </p:grpSpPr>
        <p:sp>
          <p:nvSpPr>
            <p:cNvPr id="3093" name="Line 7"/>
            <p:cNvSpPr>
              <a:spLocks noChangeShapeType="1"/>
            </p:cNvSpPr>
            <p:nvPr/>
          </p:nvSpPr>
          <p:spPr bwMode="auto">
            <a:xfrm>
              <a:off x="1200" y="686"/>
              <a:ext cx="0" cy="273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4" name="Line 8"/>
            <p:cNvSpPr>
              <a:spLocks noChangeShapeType="1"/>
            </p:cNvSpPr>
            <p:nvPr/>
          </p:nvSpPr>
          <p:spPr bwMode="auto">
            <a:xfrm>
              <a:off x="1105" y="766"/>
              <a:ext cx="2864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5" name="Line 9"/>
            <p:cNvSpPr>
              <a:spLocks noChangeShapeType="1"/>
            </p:cNvSpPr>
            <p:nvPr/>
          </p:nvSpPr>
          <p:spPr bwMode="auto">
            <a:xfrm>
              <a:off x="1287" y="758"/>
              <a:ext cx="0" cy="2066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6" name="Line 10"/>
            <p:cNvSpPr>
              <a:spLocks noChangeShapeType="1"/>
            </p:cNvSpPr>
            <p:nvPr/>
          </p:nvSpPr>
          <p:spPr bwMode="auto">
            <a:xfrm>
              <a:off x="1193" y="837"/>
              <a:ext cx="2314" cy="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2" name="Picture 11" descr="Bo hoa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Flash Lang hoa 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Flash Buom va hoa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Day hoa va buo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9558" y="-1706383"/>
            <a:ext cx="56991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Flash Lang hoa 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35" y="-173185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Flash Lang hoa 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Flash Buom va hoa 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42250" y="1428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Day hoa 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0"/>
            <a:ext cx="3841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9" descr="Day hoa va buo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62288" y="4894262"/>
            <a:ext cx="56991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763590" y="1828800"/>
            <a:ext cx="7850318" cy="974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36">
            <a:extLst>
              <a:ext uri="{FF2B5EF4-FFF2-40B4-BE49-F238E27FC236}">
                <a16:creationId xmlns:a16="http://schemas.microsoft.com/office/drawing/2014/main" id="{9F1DECA3-8DCD-47D1-8CBB-6D165543917C}"/>
              </a:ext>
            </a:extLst>
          </p:cNvPr>
          <p:cNvSpPr/>
          <p:nvPr/>
        </p:nvSpPr>
        <p:spPr>
          <a:xfrm>
            <a:off x="725488" y="3415103"/>
            <a:ext cx="7850318" cy="974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882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3000" t="-15000" r="-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369D-3CE7-4E78-9CAB-7CB816DA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8022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 KHÓ ĐỌC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F2489-86CD-4EB9-93A7-072758F0B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09799"/>
            <a:ext cx="2438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Si - 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B958C8-A376-4B01-841B-173AB7FE8862}"/>
              </a:ext>
            </a:extLst>
          </p:cNvPr>
          <p:cNvSpPr txBox="1">
            <a:spLocks/>
          </p:cNvSpPr>
          <p:nvPr/>
        </p:nvSpPr>
        <p:spPr>
          <a:xfrm>
            <a:off x="4419600" y="2209799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Vin - hem Ten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9B131A-F970-45A7-B89C-1DDA589AD618}"/>
              </a:ext>
            </a:extLst>
          </p:cNvPr>
          <p:cNvSpPr txBox="1">
            <a:spLocks/>
          </p:cNvSpPr>
          <p:nvPr/>
        </p:nvSpPr>
        <p:spPr>
          <a:xfrm>
            <a:off x="1600200" y="3352799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Pa - ri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9792B6-BE95-48BE-A75D-CA7DE1A26072}"/>
              </a:ext>
            </a:extLst>
          </p:cNvPr>
          <p:cNvSpPr txBox="1">
            <a:spLocks/>
          </p:cNvSpPr>
          <p:nvPr/>
        </p:nvSpPr>
        <p:spPr>
          <a:xfrm>
            <a:off x="4495800" y="3352800"/>
            <a:ext cx="3581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Mét - xi - na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DE7B3-1F14-430F-AD7F-D7A21E6CEBCA}"/>
              </a:ext>
            </a:extLst>
          </p:cNvPr>
          <p:cNvSpPr txBox="1">
            <a:spLocks/>
          </p:cNvSpPr>
          <p:nvPr/>
        </p:nvSpPr>
        <p:spPr>
          <a:xfrm>
            <a:off x="1676400" y="44958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Hít - 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36B85C-5F04-419E-AF52-FE7F615B33DE}"/>
              </a:ext>
            </a:extLst>
          </p:cNvPr>
          <p:cNvSpPr txBox="1">
            <a:spLocks/>
          </p:cNvSpPr>
          <p:nvPr/>
        </p:nvSpPr>
        <p:spPr>
          <a:xfrm>
            <a:off x="4419600" y="447278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Óoc - lê - ăng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003F17-0CB9-4CE5-9D08-61284159376E}"/>
              </a:ext>
            </a:extLst>
          </p:cNvPr>
          <p:cNvCxnSpPr/>
          <p:nvPr/>
        </p:nvCxnSpPr>
        <p:spPr>
          <a:xfrm>
            <a:off x="4419600" y="51054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27432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27432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6024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4.9|3.9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9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7.8|1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0.6|16.6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3.8|7.1|2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2.6|5.2|30.8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9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6.1|33.3|2.2|4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2.1|7.5|4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4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3|1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1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3.9|1.8|1.5|1.8|2.1|1.9|5.9|12.3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5.4|2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6789</TotalTime>
  <Words>1385</Words>
  <Application>Microsoft Office PowerPoint</Application>
  <PresentationFormat>On-screen Show (4:3)</PresentationFormat>
  <Paragraphs>111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HP001 4 hàng</vt:lpstr>
      <vt:lpstr>Times New Roman</vt:lpstr>
      <vt:lpstr>Verdana</vt:lpstr>
      <vt:lpstr>Office Theme</vt:lpstr>
      <vt:lpstr>template</vt:lpstr>
      <vt:lpstr>1_Office Theme</vt:lpstr>
      <vt:lpstr>2_Office Theme</vt:lpstr>
      <vt:lpstr>TRƯỜNG TIỂU HỌC PHƯỚC AN GIÁO VIÊN: TRẦN THỊ ĐÀO</vt:lpstr>
      <vt:lpstr>NHỮNG ĐIỀU EM CẦN LƯU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122</cp:revision>
  <dcterms:created xsi:type="dcterms:W3CDTF">2018-10-06T07:52:45Z</dcterms:created>
  <dcterms:modified xsi:type="dcterms:W3CDTF">2021-10-28T07:42:36Z</dcterms:modified>
</cp:coreProperties>
</file>