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529" r:id="rId3"/>
    <p:sldId id="329" r:id="rId4"/>
    <p:sldId id="330" r:id="rId5"/>
    <p:sldId id="521" r:id="rId6"/>
    <p:sldId id="512" r:id="rId7"/>
    <p:sldId id="522" r:id="rId8"/>
    <p:sldId id="530" r:id="rId9"/>
    <p:sldId id="515" r:id="rId10"/>
    <p:sldId id="516" r:id="rId11"/>
    <p:sldId id="531" r:id="rId12"/>
    <p:sldId id="532" r:id="rId13"/>
    <p:sldId id="517" r:id="rId14"/>
    <p:sldId id="520" r:id="rId15"/>
    <p:sldId id="523" r:id="rId16"/>
    <p:sldId id="519" r:id="rId17"/>
    <p:sldId id="526" r:id="rId18"/>
    <p:sldId id="332" r:id="rId19"/>
    <p:sldId id="333" r:id="rId20"/>
    <p:sldId id="33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2173D-1371-4144-A2F6-48D643B933D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A0F73-E0C9-47BE-856C-A8934A662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43D36C-0766-6C97-CCA9-0F730887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2BA740D-7ADE-D7A6-0B79-887A41EC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3A156C-EDE6-4363-86EE-C7CD8D2D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5E58B6-AAE3-B49C-DFA7-6CE91155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1AFE8E-69E0-B09A-F6E1-6E6E1B75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940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A38C8F-93B6-9757-06B2-2C2B1CE4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E8E480-4062-C283-71C8-442787819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4B901B-6451-BF0F-C45B-4AE10A33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BD05B7-3572-F068-A16E-81C37D94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763550-9FF4-FE76-EBC3-9C8B4F43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00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DF4C4B5-7A4E-FCED-DB8E-B4AF11089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203DA55-15E3-7E0C-4B91-F3ED809E1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A03745-C81E-E2EC-C7A6-9EBAC93C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68E8C4-0C4D-A8EE-F346-B34EB798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54E64-220A-782B-CFF1-36B9E968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798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DDFFEE8-EEBA-331F-7000-E9BA10A59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030" b="19343"/>
          <a:stretch/>
        </p:blipFill>
        <p:spPr>
          <a:xfrm>
            <a:off x="-449382" y="-625193"/>
            <a:ext cx="13090765" cy="8067393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A124B907-6E80-9A5A-CB8B-AE77577734E0}"/>
              </a:ext>
            </a:extLst>
          </p:cNvPr>
          <p:cNvGrpSpPr/>
          <p:nvPr userDrawn="1"/>
        </p:nvGrpSpPr>
        <p:grpSpPr>
          <a:xfrm>
            <a:off x="304800" y="330201"/>
            <a:ext cx="11684000" cy="6409675"/>
            <a:chOff x="0" y="0"/>
            <a:chExt cx="12938277" cy="7087086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21801F07-D142-A0BF-9291-2618D1357E8B}"/>
                </a:ext>
              </a:extLst>
            </p:cNvPr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AAF97D7-532C-62E6-704A-EB24E096107F}"/>
              </a:ext>
            </a:extLst>
          </p:cNvPr>
          <p:cNvGrpSpPr/>
          <p:nvPr userDrawn="1"/>
        </p:nvGrpSpPr>
        <p:grpSpPr>
          <a:xfrm>
            <a:off x="398817" y="431800"/>
            <a:ext cx="11437583" cy="6152455"/>
            <a:chOff x="104804" y="-57006"/>
            <a:chExt cx="12749917" cy="690402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DA296F3-990A-6B38-2A18-9AA31C99460C}"/>
                </a:ext>
              </a:extLst>
            </p:cNvPr>
            <p:cNvSpPr/>
            <p:nvPr/>
          </p:nvSpPr>
          <p:spPr>
            <a:xfrm>
              <a:off x="104804" y="-57006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7114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4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162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66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37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535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016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28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948339-1BC1-AAC2-DEE3-918CB0AE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134DB9-BB08-DF64-F7CE-9C3E93953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963BC7-C29A-B8C3-B9BB-71CD3F8C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9E8FFE-5C50-669B-CF0E-5BC56A2B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4B0D5D-F346-7721-90B5-1A7EB5A6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20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422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193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515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46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052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44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425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265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391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44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248404-6EC9-6F30-9482-98A47412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27E5A6F-88C2-31E1-EF4C-A5088734A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C9AF0C-497B-FEE9-7336-BBF7073A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460D2D-A346-3439-0147-15D90F69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E0A3E8-622C-B1DF-F20F-96FF3252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572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89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616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77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4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729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DDFFEE8-EEBA-331F-7000-E9BA10A59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030" b="19343"/>
          <a:stretch/>
        </p:blipFill>
        <p:spPr>
          <a:xfrm>
            <a:off x="-449382" y="-625193"/>
            <a:ext cx="13090765" cy="8067393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A124B907-6E80-9A5A-CB8B-AE77577734E0}"/>
              </a:ext>
            </a:extLst>
          </p:cNvPr>
          <p:cNvGrpSpPr/>
          <p:nvPr userDrawn="1"/>
        </p:nvGrpSpPr>
        <p:grpSpPr>
          <a:xfrm>
            <a:off x="304800" y="330201"/>
            <a:ext cx="11684000" cy="6409675"/>
            <a:chOff x="0" y="0"/>
            <a:chExt cx="12938277" cy="7087086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21801F07-D142-A0BF-9291-2618D1357E8B}"/>
                </a:ext>
              </a:extLst>
            </p:cNvPr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AAF97D7-532C-62E6-704A-EB24E096107F}"/>
              </a:ext>
            </a:extLst>
          </p:cNvPr>
          <p:cNvGrpSpPr/>
          <p:nvPr userDrawn="1"/>
        </p:nvGrpSpPr>
        <p:grpSpPr>
          <a:xfrm>
            <a:off x="398817" y="431800"/>
            <a:ext cx="11437583" cy="6152455"/>
            <a:chOff x="104804" y="-57006"/>
            <a:chExt cx="12749917" cy="690402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DA296F3-990A-6B38-2A18-9AA31C99460C}"/>
                </a:ext>
              </a:extLst>
            </p:cNvPr>
            <p:cNvSpPr/>
            <p:nvPr/>
          </p:nvSpPr>
          <p:spPr>
            <a:xfrm>
              <a:off x="104804" y="-57006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3190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>
            <a:off x="950967" y="1034633"/>
            <a:ext cx="5690800" cy="24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69" name="Google Shape;369;p8"/>
          <p:cNvSpPr/>
          <p:nvPr/>
        </p:nvSpPr>
        <p:spPr>
          <a:xfrm>
            <a:off x="0" y="6138667"/>
            <a:ext cx="121920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9973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948339-1BC1-AAC2-DEE3-918CB0AE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134DB9-BB08-DF64-F7CE-9C3E93953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963BC7-C29A-B8C3-B9BB-71CD3F8C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9E8FFE-5C50-669B-CF0E-5BC56A2B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4B0D5D-F346-7721-90B5-1A7EB5A6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425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EC7A44-0B3A-0658-69C7-0E0C5EE5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DA2FE65-9856-C2F2-FA8E-F4D44709A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BE31361-F63A-1849-017F-6E1C361DD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171021-971E-EEDE-D914-AAFCC5F1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A91318-0514-EA2B-1F5E-9BF97492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F37A7C-E243-8C1A-C6C5-6AA37C1C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55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11C8E3-F8D9-CBB4-29F9-A6FD0C7C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79F5EE6-588E-CA2F-B975-95B66C310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94797A1-F060-7570-B48C-A10B3F607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DA76748-594C-D491-ABA2-B24BE787E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FD5A3C4-A045-35C6-5903-BFD75064D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27BB742-3D64-D276-344D-B8EDF150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8D78E5-867D-2377-11B6-E1377667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5EA0AE8-36AD-1113-1169-CB069CCD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84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5F1289-CCD3-F283-BE43-742016F4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C0F7E0D-8A39-1DCA-2C5E-7A337B74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EC3893-4A46-2B74-507F-5D821758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C885CAE-EE0D-C812-7C6B-5775AF34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546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1603C96-9BB0-7826-B370-3D16FF92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06D7958-3EB9-CDBC-B6B4-2B90F26D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227D92-DE71-7EFA-4031-4392890A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00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122A7-C5D8-3C0F-4B1E-8093C9C6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F9278C-7AE3-EA03-7528-03FB61A25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8E9710A-EABF-76B8-41DF-A6B886118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91557E-E0D2-937A-8795-CD858F96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D9AF42-5715-0558-9E09-863CB4A3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44BD3F-0F4B-C334-E7E0-EF09D85A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8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2597B7-73EB-B214-4A7E-1A36D585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994B7EE-B118-AEB8-4784-267287987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700639-441C-D6C3-C7EB-D23A2A70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FE96190-196C-5EE6-D7D0-C7B7A34C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331BFA-6774-9AFA-7E51-448449A9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FA5B6BC-BAA6-9D73-C8CA-3342E0B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67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1BC153F-5DBA-7E95-309C-03D5C0DC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AEFEDE-B1F9-0F38-922B-BEDC84021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BAF4E5-4650-C1FE-46EA-6D43372C9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24481-5E80-4806-8017-57AE68CF64E0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BBE29C-BFD1-2920-E232-700524579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449319-DF5E-EEFE-0DA1-3A3C9968A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89A761-3093-422B-AA8F-C5E1E864C7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9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83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audio" Target="../media/audio2.wav"/><Relationship Id="rId7" Type="http://schemas.openxmlformats.org/officeDocument/2006/relationships/image" Target="../media/image3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9" Type="http://schemas.openxmlformats.org/officeDocument/2006/relationships/image" Target="../media/image3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0.png"/><Relationship Id="rId7" Type="http://schemas.openxmlformats.org/officeDocument/2006/relationships/image" Target="../media/image370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00.png"/><Relationship Id="rId5" Type="http://schemas.openxmlformats.org/officeDocument/2006/relationships/image" Target="../media/image3500.png"/><Relationship Id="rId9" Type="http://schemas.openxmlformats.org/officeDocument/2006/relationships/image" Target="../media/image39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7.wdp"/><Relationship Id="rId11" Type="http://schemas.openxmlformats.org/officeDocument/2006/relationships/image" Target="../media/image8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microsoft.com/office/2007/relationships/hdphoto" Target="../media/hdphoto18.wdp"/><Relationship Id="rId4" Type="http://schemas.openxmlformats.org/officeDocument/2006/relationships/slide" Target="slide3.xml"/><Relationship Id="rId9" Type="http://schemas.openxmlformats.org/officeDocument/2006/relationships/image" Target="../media/image39.png"/><Relationship Id="rId1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8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8.png"/><Relationship Id="rId12" Type="http://schemas.microsoft.com/office/2007/relationships/hdphoto" Target="../media/hdphoto18.wdp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9.png"/><Relationship Id="rId5" Type="http://schemas.openxmlformats.org/officeDocument/2006/relationships/image" Target="../media/image3.jpeg"/><Relationship Id="rId1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8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8.png"/><Relationship Id="rId12" Type="http://schemas.microsoft.com/office/2007/relationships/hdphoto" Target="../media/hdphoto18.wdp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9.png"/><Relationship Id="rId5" Type="http://schemas.openxmlformats.org/officeDocument/2006/relationships/image" Target="../media/image3.jpeg"/><Relationship Id="rId1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microsoft.com/office/2007/relationships/hdphoto" Target="../media/hdphoto13.wdp"/><Relationship Id="rId3" Type="http://schemas.openxmlformats.org/officeDocument/2006/relationships/slideLayout" Target="../slideLayouts/slideLayout24.xml"/><Relationship Id="rId21" Type="http://schemas.microsoft.com/office/2007/relationships/hdphoto" Target="../media/hdphoto11.wdp"/><Relationship Id="rId7" Type="http://schemas.openxmlformats.org/officeDocument/2006/relationships/image" Target="../media/image14.png"/><Relationship Id="rId12" Type="http://schemas.openxmlformats.org/officeDocument/2006/relationships/slide" Target="slide18.xml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17.xml"/><Relationship Id="rId20" Type="http://schemas.openxmlformats.org/officeDocument/2006/relationships/image" Target="../media/image21.png"/><Relationship Id="rId29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2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openxmlformats.org/officeDocument/2006/relationships/slide" Target="slide19.xml"/><Relationship Id="rId22" Type="http://schemas.openxmlformats.org/officeDocument/2006/relationships/image" Target="../media/image22.png"/><Relationship Id="rId27" Type="http://schemas.openxmlformats.org/officeDocument/2006/relationships/image" Target="../media/image25.png"/><Relationship Id="rId3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57031" y="3864746"/>
            <a:ext cx="4483380" cy="19073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img5.thuthuatphanmem.vn/uploads/2021/11/10/hinh-nen-powerpoint_042040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7" y="1"/>
            <a:ext cx="12276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177D0-E588-6EBB-5B0C-8C17DFAF69AF}"/>
              </a:ext>
            </a:extLst>
          </p:cNvPr>
          <p:cNvSpPr txBox="1"/>
          <p:nvPr/>
        </p:nvSpPr>
        <p:spPr>
          <a:xfrm>
            <a:off x="281668" y="718772"/>
            <a:ext cx="12191999" cy="240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TIẾT HỌC HÔM NAY!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1" y="3541147"/>
            <a:ext cx="5537199" cy="1126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C417B4B-EFE0-59DD-7E41-D9AA95786984}"/>
              </a:ext>
            </a:extLst>
          </p:cNvPr>
          <p:cNvSpPr txBox="1"/>
          <p:nvPr/>
        </p:nvSpPr>
        <p:spPr>
          <a:xfrm>
            <a:off x="665824" y="276972"/>
            <a:ext cx="9928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Bài 2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Phân số nào là phân số thập phân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8ACF853-CE79-79CA-EA86-353EA5F9ABEF}"/>
                  </a:ext>
                </a:extLst>
              </p:cNvPr>
              <p:cNvSpPr/>
              <p:nvPr/>
            </p:nvSpPr>
            <p:spPr>
              <a:xfrm>
                <a:off x="1651245" y="1652727"/>
                <a:ext cx="1544715" cy="1759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8ACF853-CE79-79CA-EA86-353EA5F9A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245" y="1652727"/>
                <a:ext cx="1544715" cy="1759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2CFF4C03-39B6-7827-3809-7A87E4344956}"/>
                  </a:ext>
                </a:extLst>
              </p:cNvPr>
              <p:cNvSpPr/>
              <p:nvPr/>
            </p:nvSpPr>
            <p:spPr>
              <a:xfrm>
                <a:off x="5079505" y="1686757"/>
                <a:ext cx="1569870" cy="16616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</m:t>
                          </m:r>
                          <m:r>
                            <a:rPr lang="vi-VN" sz="48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2CFF4C03-39B6-7827-3809-7A87E43449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505" y="1686757"/>
                <a:ext cx="1569870" cy="1661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D397905B-865E-A822-8756-2A7DB8EC8FC0}"/>
                  </a:ext>
                </a:extLst>
              </p:cNvPr>
              <p:cNvSpPr/>
              <p:nvPr/>
            </p:nvSpPr>
            <p:spPr>
              <a:xfrm>
                <a:off x="8507763" y="1652727"/>
                <a:ext cx="1498847" cy="16616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  <m:r>
                            <a:rPr lang="vi-VN" sz="48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𝟓𝟐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D397905B-865E-A822-8756-2A7DB8EC8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763" y="1652727"/>
                <a:ext cx="1498847" cy="1661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A559F8A2-E370-36AF-13D5-D6546128BB67}"/>
                  </a:ext>
                </a:extLst>
              </p:cNvPr>
              <p:cNvSpPr/>
              <p:nvPr/>
            </p:nvSpPr>
            <p:spPr>
              <a:xfrm>
                <a:off x="2681056" y="4459548"/>
                <a:ext cx="1526959" cy="17814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𝟒𝟑𝟗</m:t>
                          </m:r>
                        </m:num>
                        <m:den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</m:t>
                          </m:r>
                          <m:r>
                            <a:rPr lang="vi-VN" sz="4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 </m:t>
                          </m:r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A559F8A2-E370-36AF-13D5-D6546128BB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056" y="4459548"/>
                <a:ext cx="1526959" cy="17814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4EECD301-4223-20E5-0FED-0EA139B73A67}"/>
                  </a:ext>
                </a:extLst>
              </p:cNvPr>
              <p:cNvSpPr/>
              <p:nvPr/>
            </p:nvSpPr>
            <p:spPr>
              <a:xfrm>
                <a:off x="6980804" y="4459547"/>
                <a:ext cx="1526959" cy="17814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𝟑</m:t>
                          </m:r>
                          <m:r>
                            <a:rPr lang="vi-VN" sz="4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 </m:t>
                          </m:r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4EECD301-4223-20E5-0FED-0EA139B73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04" y="4459547"/>
                <a:ext cx="1526959" cy="17814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E8E8A04-2B7C-8561-1B14-822A8C5EC0CD}"/>
              </a:ext>
            </a:extLst>
          </p:cNvPr>
          <p:cNvSpPr txBox="1"/>
          <p:nvPr/>
        </p:nvSpPr>
        <p:spPr>
          <a:xfrm>
            <a:off x="2092170" y="3348361"/>
            <a:ext cx="4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348CF8-BD60-D3F8-D2BF-5CC48A1D4EFD}"/>
              </a:ext>
            </a:extLst>
          </p:cNvPr>
          <p:cNvSpPr txBox="1"/>
          <p:nvPr/>
        </p:nvSpPr>
        <p:spPr>
          <a:xfrm>
            <a:off x="7486837" y="6175159"/>
            <a:ext cx="497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5DAE369-E885-A1EA-9057-5FCF002F8673}"/>
              </a:ext>
            </a:extLst>
          </p:cNvPr>
          <p:cNvSpPr txBox="1"/>
          <p:nvPr/>
        </p:nvSpPr>
        <p:spPr>
          <a:xfrm>
            <a:off x="3195960" y="6148524"/>
            <a:ext cx="497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Đ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52477CF-A1E4-006D-699C-DBFEF6AB9165}"/>
              </a:ext>
            </a:extLst>
          </p:cNvPr>
          <p:cNvSpPr txBox="1"/>
          <p:nvPr/>
        </p:nvSpPr>
        <p:spPr>
          <a:xfrm>
            <a:off x="9028594" y="3251283"/>
            <a:ext cx="4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77BA5A3-6BAD-C795-9F57-1795BE96637E}"/>
              </a:ext>
            </a:extLst>
          </p:cNvPr>
          <p:cNvSpPr txBox="1"/>
          <p:nvPr/>
        </p:nvSpPr>
        <p:spPr>
          <a:xfrm>
            <a:off x="5560382" y="3306356"/>
            <a:ext cx="4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2369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C417B4B-EFE0-59DD-7E41-D9AA95786984}"/>
              </a:ext>
            </a:extLst>
          </p:cNvPr>
          <p:cNvSpPr txBox="1"/>
          <p:nvPr/>
        </p:nvSpPr>
        <p:spPr>
          <a:xfrm>
            <a:off x="665824" y="276972"/>
            <a:ext cx="9928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Bài 2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Phân số nào là phân số thập phân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8ACF853-CE79-79CA-EA86-353EA5F9ABEF}"/>
                  </a:ext>
                </a:extLst>
              </p:cNvPr>
              <p:cNvSpPr/>
              <p:nvPr/>
            </p:nvSpPr>
            <p:spPr>
              <a:xfrm>
                <a:off x="1651245" y="1652727"/>
                <a:ext cx="1544715" cy="1759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8ACF853-CE79-79CA-EA86-353EA5F9A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245" y="1652727"/>
                <a:ext cx="1544715" cy="1759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2CFF4C03-39B6-7827-3809-7A87E4344956}"/>
                  </a:ext>
                </a:extLst>
              </p:cNvPr>
              <p:cNvSpPr/>
              <p:nvPr/>
            </p:nvSpPr>
            <p:spPr>
              <a:xfrm>
                <a:off x="5079505" y="1686757"/>
                <a:ext cx="1569870" cy="16616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</m:t>
                          </m:r>
                          <m:r>
                            <a:rPr lang="vi-VN" sz="48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2CFF4C03-39B6-7827-3809-7A87E43449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505" y="1686757"/>
                <a:ext cx="1569870" cy="1661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D397905B-865E-A822-8756-2A7DB8EC8FC0}"/>
                  </a:ext>
                </a:extLst>
              </p:cNvPr>
              <p:cNvSpPr/>
              <p:nvPr/>
            </p:nvSpPr>
            <p:spPr>
              <a:xfrm>
                <a:off x="8507763" y="1652727"/>
                <a:ext cx="1498847" cy="16616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𝟏𝟎</m:t>
                          </m:r>
                          <m:r>
                            <a:rPr lang="vi-VN" sz="48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</m:t>
                          </m:r>
                        </m:num>
                        <m:den>
                          <m:r>
                            <a:rPr lang="vi-VN" sz="48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𝟓𝟐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D397905B-865E-A822-8756-2A7DB8EC8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763" y="1652727"/>
                <a:ext cx="1498847" cy="1661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A559F8A2-E370-36AF-13D5-D6546128BB67}"/>
                  </a:ext>
                </a:extLst>
              </p:cNvPr>
              <p:cNvSpPr/>
              <p:nvPr/>
            </p:nvSpPr>
            <p:spPr>
              <a:xfrm>
                <a:off x="2681056" y="4459548"/>
                <a:ext cx="1526959" cy="17814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𝟒𝟑𝟗</m:t>
                          </m:r>
                        </m:num>
                        <m:den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𝟏</m:t>
                          </m:r>
                          <m:r>
                            <a:rPr lang="vi-VN" sz="4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 </m:t>
                          </m:r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A559F8A2-E370-36AF-13D5-D6546128BB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056" y="4459548"/>
                <a:ext cx="1526959" cy="17814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4EECD301-4223-20E5-0FED-0EA139B73A67}"/>
                  </a:ext>
                </a:extLst>
              </p:cNvPr>
              <p:cNvSpPr/>
              <p:nvPr/>
            </p:nvSpPr>
            <p:spPr>
              <a:xfrm>
                <a:off x="6980804" y="4459547"/>
                <a:ext cx="1526959" cy="17814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𝟑</m:t>
                          </m:r>
                          <m:r>
                            <a:rPr lang="vi-VN" sz="4000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 </m:t>
                          </m:r>
                          <m:r>
                            <a:rPr lang="vi-VN" sz="4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vi-VN" b="1" dirty="0"/>
              </a:p>
            </p:txBody>
          </p:sp>
        </mc:Choice>
        <mc:Fallback xmlns="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4EECD301-4223-20E5-0FED-0EA139B73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04" y="4459547"/>
                <a:ext cx="1526959" cy="17814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4654218" y="1046413"/>
            <a:ext cx="2395287" cy="3006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46891" y="3863546"/>
            <a:ext cx="2395287" cy="2994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78352"/>
              </p:ext>
            </p:extLst>
          </p:nvPr>
        </p:nvGraphicFramePr>
        <p:xfrm>
          <a:off x="369650" y="953311"/>
          <a:ext cx="11498095" cy="505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006">
                  <a:extLst>
                    <a:ext uri="{9D8B030D-6E8A-4147-A177-3AD203B41FA5}">
                      <a16:colId xmlns:a16="http://schemas.microsoft.com/office/drawing/2014/main" val="146488463"/>
                    </a:ext>
                  </a:extLst>
                </a:gridCol>
                <a:gridCol w="8928089">
                  <a:extLst>
                    <a:ext uri="{9D8B030D-6E8A-4147-A177-3AD203B41FA5}">
                      <a16:colId xmlns:a16="http://schemas.microsoft.com/office/drawing/2014/main" val="3685237864"/>
                    </a:ext>
                  </a:extLst>
                </a:gridCol>
              </a:tblGrid>
              <a:tr h="2065989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dirty="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vi-VN" sz="36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Làm bài tập 3 vào </a:t>
                      </a:r>
                      <a:r>
                        <a:rPr lang="en-US" sz="36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endParaRPr lang="vi-VN" sz="3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05514"/>
                  </a:ext>
                </a:extLst>
              </a:tr>
              <a:tr h="1593248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 b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Chia sẻ bài làm với bạn</a:t>
                      </a:r>
                      <a:endParaRPr lang="vi-VN" sz="3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686189"/>
                  </a:ext>
                </a:extLst>
              </a:tr>
              <a:tr h="1398223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3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vi-VN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Chia sẻ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trước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lớp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158348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404012" y="76732"/>
            <a:ext cx="3606800" cy="8719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4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VIỆC</a:t>
            </a:r>
          </a:p>
        </p:txBody>
      </p:sp>
      <p:pic>
        <p:nvPicPr>
          <p:cNvPr id="4" name="Picture 6" descr="Hình ảnh Suy Nghĩ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9" b="927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07" y="1405446"/>
            <a:ext cx="1741740" cy="154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ết báo cáo cho một buổi thảo luận của nhóm em lớp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-4247"/>
          <a:stretch/>
        </p:blipFill>
        <p:spPr bwMode="auto">
          <a:xfrm>
            <a:off x="737507" y="3188410"/>
            <a:ext cx="1944940" cy="12762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elompok Anak Sekolah Kelompok Belajar Anak Perempuan Vektor, Belajar  Kelompok, Cewek Cewek, Anak PNG dan Vektor dengan Background Transparan  untuk Unduh Grat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7" y="4505854"/>
            <a:ext cx="1957640" cy="14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2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9" y="395926"/>
            <a:ext cx="11462995" cy="61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380FFB-A98D-4D5C-8907-B58838241582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7DD03A-083A-4A9B-921E-E32B0E7010C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14B4A11-AEF1-4826-B821-B7376A215D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066F22-1F1B-4805-8703-AB41843E2FEF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595C39-F040-4A50-9FF0-2AA4F0E8FD28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CC5F5C-70AA-4AB4-ABD4-471F5A01BC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Vector illustration of children education concept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33385" y="2673626"/>
            <a:ext cx="5525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CẢM ƠN THẦY CÔ </a:t>
            </a:r>
          </a:p>
          <a:p>
            <a:pPr algn="ctr" defTabSz="914400"/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</a:rPr>
              <a:t>VÀ CÁC BẠN!</a:t>
            </a:r>
          </a:p>
        </p:txBody>
      </p:sp>
    </p:spTree>
    <p:extLst>
      <p:ext uri="{BB962C8B-B14F-4D97-AF65-F5344CB8AC3E}">
        <p14:creationId xmlns:p14="http://schemas.microsoft.com/office/powerpoint/2010/main" val="25978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67" y="1"/>
            <a:ext cx="9965266" cy="42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Bảng 2">
                <a:extLst>
                  <a:ext uri="{FF2B5EF4-FFF2-40B4-BE49-F238E27FC236}">
                    <a16:creationId xmlns:a16="http://schemas.microsoft.com/office/drawing/2014/main" id="{517B8F78-759C-B9BD-52E8-3AAF298A1B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7716318"/>
                  </p:ext>
                </p:extLst>
              </p:nvPr>
            </p:nvGraphicFramePr>
            <p:xfrm>
              <a:off x="3442149" y="601133"/>
              <a:ext cx="5941241" cy="2290001"/>
            </p:xfrm>
            <a:graphic>
              <a:graphicData uri="http://schemas.openxmlformats.org/drawingml/2006/table">
                <a:tbl>
                  <a:tblPr/>
                  <a:tblGrid>
                    <a:gridCol w="5941241">
                      <a:extLst>
                        <a:ext uri="{9D8B030D-6E8A-4147-A177-3AD203B41FA5}">
                          <a16:colId xmlns:a16="http://schemas.microsoft.com/office/drawing/2014/main" val="986327867"/>
                        </a:ext>
                      </a:extLst>
                    </a:gridCol>
                  </a:tblGrid>
                  <a:tr h="207836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vi-VN" sz="4400" b="1" kern="10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Chuyển hỗn số </a:t>
                          </a:r>
                          <a:r>
                            <a:rPr lang="en-US" sz="4800" b="1" kern="100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vi-VN" sz="60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60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vi-VN" sz="60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vi-VN" sz="60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4400" b="1" dirty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4400" b="1" kern="100" dirty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thành phân số</a:t>
                          </a:r>
                          <a:endParaRPr lang="vi-VN" sz="3600" b="1" kern="1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4300" marR="11430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2220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Bảng 2">
                <a:extLst>
                  <a:ext uri="{FF2B5EF4-FFF2-40B4-BE49-F238E27FC236}">
                    <a16:creationId xmlns:a16="http://schemas.microsoft.com/office/drawing/2014/main" id="{517B8F78-759C-B9BD-52E8-3AAF298A1B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7716318"/>
                  </p:ext>
                </p:extLst>
              </p:nvPr>
            </p:nvGraphicFramePr>
            <p:xfrm>
              <a:off x="3442149" y="601133"/>
              <a:ext cx="5941241" cy="2227453"/>
            </p:xfrm>
            <a:graphic>
              <a:graphicData uri="http://schemas.openxmlformats.org/drawingml/2006/table">
                <a:tbl>
                  <a:tblPr/>
                  <a:tblGrid>
                    <a:gridCol w="5941241">
                      <a:extLst>
                        <a:ext uri="{9D8B030D-6E8A-4147-A177-3AD203B41FA5}">
                          <a16:colId xmlns:a16="http://schemas.microsoft.com/office/drawing/2014/main" val="986327867"/>
                        </a:ext>
                      </a:extLst>
                    </a:gridCol>
                  </a:tblGrid>
                  <a:tr h="2227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5"/>
                          <a:stretch>
                            <a:fillRect b="-149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22209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Đáp án đúng">
                <a:extLst>
                  <a:ext uri="{FF2B5EF4-FFF2-40B4-BE49-F238E27FC236}">
                    <a16:creationId xmlns:a16="http://schemas.microsoft.com/office/drawing/2014/main" id="{784FA19C-11D6-C8C3-565F-FC12839A41D4}"/>
                  </a:ext>
                </a:extLst>
              </p:cNvPr>
              <p:cNvSpPr/>
              <p:nvPr/>
            </p:nvSpPr>
            <p:spPr>
              <a:xfrm>
                <a:off x="1343738" y="4229621"/>
                <a:ext cx="2715567" cy="146048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6000" noProof="1" smtClean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noProof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noProof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32</m:t>
                        </m:r>
                      </m:num>
                      <m:den>
                        <m:r>
                          <a:rPr lang="en-US" sz="6000" i="1" noProof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6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Đáp án đúng">
                <a:extLst>
                  <a:ext uri="{FF2B5EF4-FFF2-40B4-BE49-F238E27FC236}">
                    <a16:creationId xmlns:a16="http://schemas.microsoft.com/office/drawing/2014/main" id="{784FA19C-11D6-C8C3-565F-FC12839A4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738" y="4229621"/>
                <a:ext cx="2715567" cy="1460480"/>
              </a:xfrm>
              <a:prstGeom prst="roundRect">
                <a:avLst/>
              </a:prstGeom>
              <a:blipFill>
                <a:blip r:embed="rId16"/>
                <a:stretch>
                  <a:fillRect b="-10288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Đáp án sai 1">
                <a:extLst>
                  <a:ext uri="{FF2B5EF4-FFF2-40B4-BE49-F238E27FC236}">
                    <a16:creationId xmlns:a16="http://schemas.microsoft.com/office/drawing/2014/main" id="{708EC6E9-206F-6F57-8AFD-D6F520443FA3}"/>
                  </a:ext>
                </a:extLst>
              </p:cNvPr>
              <p:cNvSpPr/>
              <p:nvPr/>
            </p:nvSpPr>
            <p:spPr>
              <a:xfrm>
                <a:off x="8575206" y="4227747"/>
                <a:ext cx="2411197" cy="1404783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6000" noProof="1" smtClean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noProof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noProof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320</m:t>
                        </m:r>
                      </m:num>
                      <m:den>
                        <m:r>
                          <a:rPr lang="en-US" sz="6000" i="1" noProof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6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Đáp án sai 1">
                <a:extLst>
                  <a:ext uri="{FF2B5EF4-FFF2-40B4-BE49-F238E27FC236}">
                    <a16:creationId xmlns:a16="http://schemas.microsoft.com/office/drawing/2014/main" id="{708EC6E9-206F-6F57-8AFD-D6F520443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206" y="4227747"/>
                <a:ext cx="2411197" cy="1404783"/>
              </a:xfrm>
              <a:prstGeom prst="roundRect">
                <a:avLst/>
              </a:prstGeom>
              <a:blipFill>
                <a:blip r:embed="rId17"/>
                <a:stretch>
                  <a:fillRect l="-9023" t="-427" b="-12393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Đáp án sai 3">
                <a:extLst>
                  <a:ext uri="{FF2B5EF4-FFF2-40B4-BE49-F238E27FC236}">
                    <a16:creationId xmlns:a16="http://schemas.microsoft.com/office/drawing/2014/main" id="{E41C7AE3-EBC7-8D80-BB78-9323A5E90C94}"/>
                  </a:ext>
                </a:extLst>
              </p:cNvPr>
              <p:cNvSpPr/>
              <p:nvPr/>
            </p:nvSpPr>
            <p:spPr>
              <a:xfrm>
                <a:off x="4833027" y="4229621"/>
                <a:ext cx="2649033" cy="146048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6000" noProof="1" smtClean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000" noProof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6000" noProof="1" smtClean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noProof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noProof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302</m:t>
                        </m:r>
                      </m:num>
                      <m:den>
                        <m:r>
                          <a:rPr lang="en-US" sz="6000" b="0" i="1" noProof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6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defRPr/>
                </a:pPr>
                <a:endParaRPr lang="vi-VN" sz="6000" noProof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Đáp án sai 3">
                <a:extLst>
                  <a:ext uri="{FF2B5EF4-FFF2-40B4-BE49-F238E27FC236}">
                    <a16:creationId xmlns:a16="http://schemas.microsoft.com/office/drawing/2014/main" id="{E41C7AE3-EBC7-8D80-BB78-9323A5E90C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027" y="4229621"/>
                <a:ext cx="2649033" cy="1460480"/>
              </a:xfrm>
              <a:prstGeom prst="roundRect">
                <a:avLst/>
              </a:prstGeom>
              <a:blipFill>
                <a:blip r:embed="rId18"/>
                <a:stretch>
                  <a:fillRect l="-2968" b="-10288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8" y="-31715"/>
            <a:ext cx="11108267" cy="42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102677" y="4073296"/>
            <a:ext cx="6059550" cy="108558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Cảm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ơn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Bảng 1">
                <a:extLst>
                  <a:ext uri="{FF2B5EF4-FFF2-40B4-BE49-F238E27FC236}">
                    <a16:creationId xmlns:a16="http://schemas.microsoft.com/office/drawing/2014/main" id="{2328B0B8-13A6-0681-CDFC-C23312B48C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3101010"/>
                  </p:ext>
                </p:extLst>
              </p:nvPr>
            </p:nvGraphicFramePr>
            <p:xfrm>
              <a:off x="2548468" y="702733"/>
              <a:ext cx="7899400" cy="2133664"/>
            </p:xfrm>
            <a:graphic>
              <a:graphicData uri="http://schemas.openxmlformats.org/drawingml/2006/table">
                <a:tbl>
                  <a:tblPr/>
                  <a:tblGrid>
                    <a:gridCol w="7899400">
                      <a:extLst>
                        <a:ext uri="{9D8B030D-6E8A-4147-A177-3AD203B41FA5}">
                          <a16:colId xmlns:a16="http://schemas.microsoft.com/office/drawing/2014/main" val="2534325478"/>
                        </a:ext>
                      </a:extLst>
                    </a:gridCol>
                  </a:tblGrid>
                  <a:tr h="19489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4400" b="1" kern="10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Tìm </a:t>
                          </a:r>
                          <a:r>
                            <a:rPr lang="en-US" sz="4400" b="1" kern="10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nêu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bằng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kern="100" baseline="0" dirty="0" err="1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4400" b="1" kern="100" baseline="0" dirty="0" smtClean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00" baseline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00" baseline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5400" b="1" i="1" kern="100" baseline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vi-VN" sz="5400" b="1" kern="100" dirty="0">
                            <a:solidFill>
                              <a:srgbClr val="7030A0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4300" marR="11430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604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Bảng 1">
                <a:extLst>
                  <a:ext uri="{FF2B5EF4-FFF2-40B4-BE49-F238E27FC236}">
                    <a16:creationId xmlns:a16="http://schemas.microsoft.com/office/drawing/2014/main" id="{2328B0B8-13A6-0681-CDFC-C23312B48C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3101010"/>
                  </p:ext>
                </p:extLst>
              </p:nvPr>
            </p:nvGraphicFramePr>
            <p:xfrm>
              <a:off x="2548468" y="702733"/>
              <a:ext cx="7899400" cy="2133664"/>
            </p:xfrm>
            <a:graphic>
              <a:graphicData uri="http://schemas.openxmlformats.org/drawingml/2006/table">
                <a:tbl>
                  <a:tblPr/>
                  <a:tblGrid>
                    <a:gridCol w="7899400">
                      <a:extLst>
                        <a:ext uri="{9D8B030D-6E8A-4147-A177-3AD203B41FA5}">
                          <a16:colId xmlns:a16="http://schemas.microsoft.com/office/drawing/2014/main" val="2534325478"/>
                        </a:ext>
                      </a:extLst>
                    </a:gridCol>
                  </a:tblGrid>
                  <a:tr h="21336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8"/>
                          <a:stretch>
                            <a:fillRect t="-5983" b="-56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6048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" y="-41131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-330200"/>
            <a:ext cx="7058271" cy="55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796534" y="5495823"/>
            <a:ext cx="6519079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Cảm ơn các bạn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0866" y="694056"/>
            <a:ext cx="9508468" cy="44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3919" y="4262676"/>
            <a:ext cx="1485207" cy="17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0" y="4189628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0641151" y="4067785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10962298" y="4450146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75360" flipH="1">
            <a:off x="9931588" y="5285942"/>
            <a:ext cx="1318317" cy="158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52801" y="1204446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cứu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thoát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95546" y="-88196"/>
            <a:ext cx="3606800" cy="8719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4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VIỆC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907903"/>
              </p:ext>
            </p:extLst>
          </p:nvPr>
        </p:nvGraphicFramePr>
        <p:xfrm>
          <a:off x="369455" y="783780"/>
          <a:ext cx="11720946" cy="5836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9817">
                  <a:extLst>
                    <a:ext uri="{9D8B030D-6E8A-4147-A177-3AD203B41FA5}">
                      <a16:colId xmlns:a16="http://schemas.microsoft.com/office/drawing/2014/main" val="146488463"/>
                    </a:ext>
                  </a:extLst>
                </a:gridCol>
                <a:gridCol w="9101129">
                  <a:extLst>
                    <a:ext uri="{9D8B030D-6E8A-4147-A177-3AD203B41FA5}">
                      <a16:colId xmlns:a16="http://schemas.microsoft.com/office/drawing/2014/main" val="3685237864"/>
                    </a:ext>
                  </a:extLst>
                </a:gridCol>
              </a:tblGrid>
              <a:tr h="275506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r>
                        <a:rPr lang="en-US" sz="3600" b="1" i="0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Suy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nghĩ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: </a:t>
                      </a:r>
                    </a:p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endParaRPr lang="en-US" sz="3600" b="1" i="0" u="none" strike="noStrike" cap="non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r>
                        <a:rPr lang="vi-VN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Nhận xét mẫu số của các phân số </a:t>
                      </a:r>
                      <a:endParaRPr lang="en-US" sz="3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50000"/>
                        </a:lnSpc>
                        <a:buNone/>
                      </a:pP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ở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ví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dụ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trên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đó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là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phân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số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gì</a:t>
                      </a:r>
                      <a:r>
                        <a:rPr lang="en-US" sz="3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5514"/>
                  </a:ext>
                </a:extLst>
              </a:tr>
              <a:tr h="1641073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 b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3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thống nhất kết quả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vi-VN" sz="3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86189"/>
                  </a:ext>
                </a:extLst>
              </a:tr>
              <a:tr h="1440194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800" smtClean="0"/>
                    </a:p>
                    <a:p>
                      <a:pPr>
                        <a:lnSpc>
                          <a:spcPct val="300000"/>
                        </a:lnSpc>
                      </a:pPr>
                      <a:endParaRPr lang="en-US" sz="8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3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vi-VN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Chia sẻ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trước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lớp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158348"/>
                  </a:ext>
                </a:extLst>
              </a:tr>
            </a:tbl>
          </a:graphicData>
        </a:graphic>
      </p:graphicFrame>
      <p:pic>
        <p:nvPicPr>
          <p:cNvPr id="4" name="Picture 6" descr="Hình ảnh Suy Nghĩ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9" b="927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07" y="1405446"/>
            <a:ext cx="1741740" cy="154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ết báo cáo cho một buổi thảo luận của nhóm em lớp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-4247"/>
          <a:stretch/>
        </p:blipFill>
        <p:spPr bwMode="auto">
          <a:xfrm>
            <a:off x="845457" y="3907360"/>
            <a:ext cx="1944940" cy="12762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elompok Anak Sekolah Kelompok Belajar Anak Perempuan Vektor, Belajar  Kelompok, Cewek Cewek, Anak PNG dan Vektor dengan Background Transparan  untuk Unduh Grat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57" y="5321355"/>
            <a:ext cx="1957640" cy="14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00" y="1566333"/>
            <a:ext cx="11243733" cy="3412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10, 100, 1000,...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903" y="74141"/>
            <a:ext cx="12126097" cy="6783859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863602" y="381000"/>
            <a:ext cx="812801" cy="830997"/>
            <a:chOff x="3174278" y="287824"/>
            <a:chExt cx="692373" cy="8741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92373" cy="770863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VN" sz="160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874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4800" b="1" dirty="0">
                  <a:solidFill>
                    <a:srgbClr val="002060"/>
                  </a:solidFill>
                  <a:latin typeface="Calibri" panose="020F0502020204030204"/>
                  <a:cs typeface="Times New Roman" panose="02020603050405020304" pitchFamily="18" charset="0"/>
                </a:rPr>
                <a:t>1</a:t>
              </a:r>
              <a:endParaRPr lang="en-VN" sz="48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1676400" y="431800"/>
            <a:ext cx="919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E3DBB1-0F26-BFAB-AD2F-1A8EE075F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108200"/>
            <a:ext cx="10210800" cy="17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5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228</Words>
  <Application>Microsoft Office PowerPoint</Application>
  <PresentationFormat>Widescreen</PresentationFormat>
  <Paragraphs>52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</vt:lpstr>
      <vt:lpstr>Cambria Math</vt:lpstr>
      <vt:lpstr>Comic Sans MS</vt:lpstr>
      <vt:lpstr>Times New Roman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</dc:creator>
  <cp:lastModifiedBy>Ms Anh</cp:lastModifiedBy>
  <cp:revision>48</cp:revision>
  <dcterms:created xsi:type="dcterms:W3CDTF">2024-10-02T16:29:17Z</dcterms:created>
  <dcterms:modified xsi:type="dcterms:W3CDTF">2024-10-07T13:33:40Z</dcterms:modified>
</cp:coreProperties>
</file>