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2"/>
  </p:notesMasterIdLst>
  <p:sldIdLst>
    <p:sldId id="256" r:id="rId3"/>
    <p:sldId id="257" r:id="rId4"/>
    <p:sldId id="556" r:id="rId5"/>
    <p:sldId id="558" r:id="rId6"/>
    <p:sldId id="259" r:id="rId7"/>
    <p:sldId id="555" r:id="rId8"/>
    <p:sldId id="569" r:id="rId9"/>
    <p:sldId id="570" r:id="rId10"/>
    <p:sldId id="261" r:id="rId11"/>
    <p:sldId id="562" r:id="rId12"/>
    <p:sldId id="563" r:id="rId13"/>
    <p:sldId id="571" r:id="rId14"/>
    <p:sldId id="572" r:id="rId15"/>
    <p:sldId id="565" r:id="rId16"/>
    <p:sldId id="573" r:id="rId17"/>
    <p:sldId id="285" r:id="rId18"/>
    <p:sldId id="316" r:id="rId19"/>
    <p:sldId id="267" r:id="rId20"/>
    <p:sldId id="5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D2C9A"/>
    <a:srgbClr val="DDF0EC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502" autoAdjust="0"/>
  </p:normalViewPr>
  <p:slideViewPr>
    <p:cSldViewPr snapToGrid="0">
      <p:cViewPr varScale="1">
        <p:scale>
          <a:sx n="65" d="100"/>
          <a:sy n="65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53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18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344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213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60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22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25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34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07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80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22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8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51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141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13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54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613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4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59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485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95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8462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hoc10.vn/doc-sach/toan-3-tap-2/1/133/7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hoc10.vn/doc-sach/toan-3-tap-2/1/133/7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hoc10.vn/doc-sach/toan-3-tap-2/1/133/7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6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hoc10.vn/doc-sach/toan-3-tap-2/1/133/7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hyperlink" Target="https://hoc10.vn/doc-sach/toan-3-tap-2/1/133/72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7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7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hyperlink" Target="https://hoc10.vn/doc-sach/toan-3-tap-2/1/133/6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hyperlink" Target="https://hoc10.vn/doc-sach/toan-3-tap-2/1/133/6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0.png"/><Relationship Id="rId4" Type="http://schemas.openxmlformats.org/officeDocument/2006/relationships/hyperlink" Target="https://hoc10.vn/doc-sach/toan-3-tap-2/1/133/6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7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557983" y="2952750"/>
            <a:ext cx="9293489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28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87: 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Chia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100 000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) 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C1A32-9BE9-5BE9-DE21-1FC274BD20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849"/>
          <a:stretch/>
        </p:blipFill>
        <p:spPr>
          <a:xfrm>
            <a:off x="961968" y="1426631"/>
            <a:ext cx="9725082" cy="30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33B5E-F70A-1478-DA19-B60EE8121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79" y="1707586"/>
            <a:ext cx="2361645" cy="4036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88FC6F-48DD-7502-AA42-8FBC5E03F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358" y="1707585"/>
            <a:ext cx="2361644" cy="40362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A91A2B-322C-F8B5-39FD-0E1AC4E0990D}"/>
              </a:ext>
            </a:extLst>
          </p:cNvPr>
          <p:cNvGrpSpPr/>
          <p:nvPr/>
        </p:nvGrpSpPr>
        <p:grpSpPr>
          <a:xfrm>
            <a:off x="6444994" y="1707586"/>
            <a:ext cx="2867682" cy="4755358"/>
            <a:chOff x="6444994" y="1707586"/>
            <a:chExt cx="2709166" cy="4648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887F19-6722-C540-5622-6AFA31E4E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4994" y="1707586"/>
              <a:ext cx="2585052" cy="4648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462AE0-984A-9CAD-6353-6F23B3B18D78}"/>
                </a:ext>
              </a:extLst>
            </p:cNvPr>
            <p:cNvSpPr/>
            <p:nvPr/>
          </p:nvSpPr>
          <p:spPr>
            <a:xfrm>
              <a:off x="8158480" y="2540000"/>
              <a:ext cx="701040" cy="396240"/>
            </a:xfrm>
            <a:prstGeom prst="rect">
              <a:avLst/>
            </a:prstGeom>
            <a:solidFill>
              <a:srgbClr val="FFFAF7"/>
            </a:solidFill>
            <a:ln>
              <a:solidFill>
                <a:srgbClr val="FFFA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D67C1-5090-0060-CE70-A3548660EA65}"/>
                </a:ext>
              </a:extLst>
            </p:cNvPr>
            <p:cNvSpPr txBox="1"/>
            <p:nvPr/>
          </p:nvSpPr>
          <p:spPr>
            <a:xfrm>
              <a:off x="8158480" y="2454199"/>
              <a:ext cx="995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</a:rPr>
                <a:t>908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5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B6E7B-C6F3-3799-0044-DF2DBA4F2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552" y="1607004"/>
            <a:ext cx="2735512" cy="4749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3C5D4-4B06-703C-8155-E99CBC8CD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91" y="1607003"/>
            <a:ext cx="2735512" cy="494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67A4A-2AE8-1451-3111-01A596238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915" y="1520370"/>
            <a:ext cx="2600486" cy="48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811A9D-F6FB-4161-E41A-5188DF358F28}"/>
              </a:ext>
            </a:extLst>
          </p:cNvPr>
          <p:cNvGrpSpPr/>
          <p:nvPr/>
        </p:nvGrpSpPr>
        <p:grpSpPr>
          <a:xfrm>
            <a:off x="4967973" y="1913737"/>
            <a:ext cx="7061270" cy="1912539"/>
            <a:chOff x="3302000" y="5728274"/>
            <a:chExt cx="10871200" cy="2310825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8D0C2243-0753-C19F-D5C1-1BC0DBE6B5D6}"/>
                </a:ext>
              </a:extLst>
            </p:cNvPr>
            <p:cNvSpPr/>
            <p:nvPr/>
          </p:nvSpPr>
          <p:spPr>
            <a:xfrm>
              <a:off x="3302000" y="5728274"/>
              <a:ext cx="10871200" cy="2310825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>
                <a:latin typeface="UTM Avo" panose="02040603050506020204" pitchFamily="18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70730E-29CC-793A-E1A5-4D0A08DE2C0F}"/>
                </a:ext>
              </a:extLst>
            </p:cNvPr>
            <p:cNvSpPr/>
            <p:nvPr/>
          </p:nvSpPr>
          <p:spPr>
            <a:xfrm>
              <a:off x="3999793" y="6242814"/>
              <a:ext cx="9475612" cy="1043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 0 ở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thương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xuất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hiện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do ở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lượt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chia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đó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bị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chia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bé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chia.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F2A13B-084E-5401-72C9-CFB0BDFE573B}"/>
              </a:ext>
            </a:extLst>
          </p:cNvPr>
          <p:cNvGrpSpPr/>
          <p:nvPr/>
        </p:nvGrpSpPr>
        <p:grpSpPr>
          <a:xfrm>
            <a:off x="224024" y="1716896"/>
            <a:ext cx="4553857" cy="2697843"/>
            <a:chOff x="3432067" y="1104900"/>
            <a:chExt cx="8759933" cy="4114301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30DC380-28A6-1D5C-9E52-31DCA285D0EB}"/>
                </a:ext>
              </a:extLst>
            </p:cNvPr>
            <p:cNvSpPr/>
            <p:nvPr/>
          </p:nvSpPr>
          <p:spPr>
            <a:xfrm>
              <a:off x="3432067" y="1104900"/>
              <a:ext cx="8759933" cy="4114301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BD3A9F-F920-2606-1134-132694E09713}"/>
                </a:ext>
              </a:extLst>
            </p:cNvPr>
            <p:cNvSpPr/>
            <p:nvPr/>
          </p:nvSpPr>
          <p:spPr>
            <a:xfrm>
              <a:off x="4306832" y="1894029"/>
              <a:ext cx="7010400" cy="2555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không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ở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thương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thường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xuất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hiện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khi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0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08181" y="1008439"/>
            <a:ext cx="9646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B7EC5-CE3F-87CA-648E-6C90BFAFBB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988" r="80250" b="45043"/>
          <a:stretch/>
        </p:blipFill>
        <p:spPr>
          <a:xfrm>
            <a:off x="338512" y="1531659"/>
            <a:ext cx="2111177" cy="8555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57053BD-9A8E-4ED1-8B26-773D3780EE4C}"/>
              </a:ext>
            </a:extLst>
          </p:cNvPr>
          <p:cNvGrpSpPr/>
          <p:nvPr/>
        </p:nvGrpSpPr>
        <p:grpSpPr>
          <a:xfrm>
            <a:off x="5147804" y="1660267"/>
            <a:ext cx="2504294" cy="4089371"/>
            <a:chOff x="510757" y="2247289"/>
            <a:chExt cx="2504294" cy="408937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8936018-9744-28FD-D7BE-8E2E0BCCE5CC}"/>
                </a:ext>
              </a:extLst>
            </p:cNvPr>
            <p:cNvSpPr/>
            <p:nvPr/>
          </p:nvSpPr>
          <p:spPr>
            <a:xfrm>
              <a:off x="510757" y="2247289"/>
              <a:ext cx="2504294" cy="4017553"/>
            </a:xfrm>
            <a:prstGeom prst="roundRect">
              <a:avLst>
                <a:gd name="adj" fmla="val 93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8111C1-80B1-A622-C622-0EE99F13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001" y="2315432"/>
              <a:ext cx="2359806" cy="402122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BEB33C-0FC9-75E9-9C0F-C3FA3BB7E293}"/>
              </a:ext>
            </a:extLst>
          </p:cNvPr>
          <p:cNvGrpSpPr/>
          <p:nvPr/>
        </p:nvGrpSpPr>
        <p:grpSpPr>
          <a:xfrm>
            <a:off x="7892150" y="1660267"/>
            <a:ext cx="2504294" cy="4085696"/>
            <a:chOff x="3255103" y="2247289"/>
            <a:chExt cx="2504294" cy="408569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2D77D8E-C9D9-81BC-02A1-751C6CA5D447}"/>
                </a:ext>
              </a:extLst>
            </p:cNvPr>
            <p:cNvSpPr/>
            <p:nvPr/>
          </p:nvSpPr>
          <p:spPr>
            <a:xfrm>
              <a:off x="3255103" y="2247289"/>
              <a:ext cx="2504294" cy="4017553"/>
            </a:xfrm>
            <a:prstGeom prst="roundRect">
              <a:avLst>
                <a:gd name="adj" fmla="val 93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B8D369-70BC-5FC5-98BB-3840E663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5914" y="2315432"/>
              <a:ext cx="2363483" cy="401755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F339DEA-817C-5EBB-A2A0-45B76D8FF9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79" t="14988" r="54271" b="45043"/>
          <a:stretch/>
        </p:blipFill>
        <p:spPr>
          <a:xfrm>
            <a:off x="2322404" y="1531659"/>
            <a:ext cx="2111177" cy="8555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36B812-BA01-8E3D-E530-1D915B2BAF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519" t="15251" r="24731" b="44780"/>
          <a:stretch/>
        </p:blipFill>
        <p:spPr>
          <a:xfrm>
            <a:off x="338512" y="2086681"/>
            <a:ext cx="2111177" cy="8555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31EA-E0F9-E31F-E080-67C722324D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82" t="15251" r="-32" b="44780"/>
          <a:stretch/>
        </p:blipFill>
        <p:spPr>
          <a:xfrm>
            <a:off x="2322404" y="2086681"/>
            <a:ext cx="2111177" cy="8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08181" y="1008439"/>
            <a:ext cx="9646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B7EC5-CE3F-87CA-648E-6C90BFAFBB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988" r="80250" b="45043"/>
          <a:stretch/>
        </p:blipFill>
        <p:spPr>
          <a:xfrm>
            <a:off x="338512" y="1531659"/>
            <a:ext cx="2111177" cy="855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339DEA-817C-5EBB-A2A0-45B76D8FF9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79" t="14988" r="54271" b="45043"/>
          <a:stretch/>
        </p:blipFill>
        <p:spPr>
          <a:xfrm>
            <a:off x="2322404" y="1531659"/>
            <a:ext cx="2111177" cy="8555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36B812-BA01-8E3D-E530-1D915B2BAF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519" t="15251" r="24731" b="44780"/>
          <a:stretch/>
        </p:blipFill>
        <p:spPr>
          <a:xfrm>
            <a:off x="338512" y="2148188"/>
            <a:ext cx="2111177" cy="8555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31EA-E0F9-E31F-E080-67C722324D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82" t="15251" r="-32" b="44780"/>
          <a:stretch/>
        </p:blipFill>
        <p:spPr>
          <a:xfrm>
            <a:off x="2322404" y="2130434"/>
            <a:ext cx="2111177" cy="8555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9923CB-C6D4-3F1D-5F3A-9978DE2792BE}"/>
              </a:ext>
            </a:extLst>
          </p:cNvPr>
          <p:cNvGrpSpPr/>
          <p:nvPr/>
        </p:nvGrpSpPr>
        <p:grpSpPr>
          <a:xfrm>
            <a:off x="5147804" y="1660267"/>
            <a:ext cx="2564510" cy="4627644"/>
            <a:chOff x="5147804" y="1660267"/>
            <a:chExt cx="2564510" cy="462764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8936018-9744-28FD-D7BE-8E2E0BCCE5CC}"/>
                </a:ext>
              </a:extLst>
            </p:cNvPr>
            <p:cNvSpPr/>
            <p:nvPr/>
          </p:nvSpPr>
          <p:spPr>
            <a:xfrm>
              <a:off x="5147804" y="1660267"/>
              <a:ext cx="2504294" cy="4627644"/>
            </a:xfrm>
            <a:prstGeom prst="roundRect">
              <a:avLst>
                <a:gd name="adj" fmla="val 93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15E2A1-688D-EAC4-F65D-C28EE2D0A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8020" y="1778000"/>
              <a:ext cx="2504294" cy="44562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0331F3-0150-A3DB-5DF9-A7141BA4419B}"/>
              </a:ext>
            </a:extLst>
          </p:cNvPr>
          <p:cNvGrpSpPr/>
          <p:nvPr/>
        </p:nvGrpSpPr>
        <p:grpSpPr>
          <a:xfrm>
            <a:off x="7892150" y="1660267"/>
            <a:ext cx="2504294" cy="4627644"/>
            <a:chOff x="7892150" y="1660267"/>
            <a:chExt cx="2504294" cy="46276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2D77D8E-C9D9-81BC-02A1-751C6CA5D447}"/>
                </a:ext>
              </a:extLst>
            </p:cNvPr>
            <p:cNvSpPr/>
            <p:nvPr/>
          </p:nvSpPr>
          <p:spPr>
            <a:xfrm>
              <a:off x="7892150" y="1660267"/>
              <a:ext cx="2504294" cy="4627644"/>
            </a:xfrm>
            <a:prstGeom prst="roundRect">
              <a:avLst>
                <a:gd name="adj" fmla="val 93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436AB-652C-0B50-AB9A-61F939351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0208" b="8960"/>
            <a:stretch/>
          </p:blipFill>
          <p:spPr>
            <a:xfrm>
              <a:off x="8028016" y="1778000"/>
              <a:ext cx="2322197" cy="4217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6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các em biết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3721F-C3EA-34CE-0CD2-59152D7013D1}"/>
              </a:ext>
            </a:extLst>
          </p:cNvPr>
          <p:cNvSpPr/>
          <p:nvPr/>
        </p:nvSpPr>
        <p:spPr>
          <a:xfrm>
            <a:off x="944305" y="1724953"/>
            <a:ext cx="9966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thực hiện phép chia số có nhiều chữ số cho số có một chữ số, em nhắn bạn cần lưu ý những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3" name="Hộp Văn bản 232">
            <a:extLst>
              <a:ext uri="{FF2B5EF4-FFF2-40B4-BE49-F238E27FC236}">
                <a16:creationId xmlns:a16="http://schemas.microsoft.com/office/drawing/2014/main" id="{55E3C735-D134-5525-1C78-5FBB32A3EEB6}"/>
              </a:ext>
            </a:extLst>
          </p:cNvPr>
          <p:cNvSpPr txBox="1"/>
          <p:nvPr/>
        </p:nvSpPr>
        <p:spPr>
          <a:xfrm>
            <a:off x="1673355" y="2014552"/>
            <a:ext cx="8193933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dirty="0">
                <a:latin typeface="UTM Avo" panose="02040603050506020204" pitchFamily="18" charset="0"/>
                <a:cs typeface="Arial" panose="020B0604020202020204" pitchFamily="34" charset="0"/>
              </a:rPr>
              <a:t>Ôn lại cách đặt tính rồi tính và tự nêu ví dụ về phép chia có nhiều chữ số với số có một chữ số trong phạm vi 100 000.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B48575-4316-22E4-72E1-E106347EA3B7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EF5797A-998C-469E-1C0B-6ADE843F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496F44-0BD7-D4F2-B572-8DDC2FD4C7B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93639-F5DB-4A88-9CBB-03EC2163FD4F}"/>
              </a:ext>
            </a:extLst>
          </p:cNvPr>
          <p:cNvGrpSpPr/>
          <p:nvPr/>
        </p:nvGrpSpPr>
        <p:grpSpPr>
          <a:xfrm>
            <a:off x="3346450" y="997981"/>
            <a:ext cx="5499100" cy="811266"/>
            <a:chOff x="609600" y="266700"/>
            <a:chExt cx="8534400" cy="1219200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61269E66-229B-3DD9-A39C-96557B8A8B38}"/>
                </a:ext>
              </a:extLst>
            </p:cNvPr>
            <p:cNvSpPr/>
            <p:nvPr/>
          </p:nvSpPr>
          <p:spPr>
            <a:xfrm>
              <a:off x="609600" y="266700"/>
              <a:ext cx="8382000" cy="1066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UTM Avo" panose="02040603050506020204" pitchFamily="18" charset="0"/>
              </a:endParaRPr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24C20C1C-7EE7-14EE-A035-ADE8F80F14AB}"/>
                </a:ext>
              </a:extLst>
            </p:cNvPr>
            <p:cNvSpPr/>
            <p:nvPr/>
          </p:nvSpPr>
          <p:spPr>
            <a:xfrm>
              <a:off x="762000" y="419100"/>
              <a:ext cx="83820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TRÒ CHƠI: “TRUYỀN ĐIỆN”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F3C67E-DADA-EA13-DDF7-655B9D590BA0}"/>
              </a:ext>
            </a:extLst>
          </p:cNvPr>
          <p:cNvGrpSpPr/>
          <p:nvPr/>
        </p:nvGrpSpPr>
        <p:grpSpPr>
          <a:xfrm>
            <a:off x="894456" y="2087463"/>
            <a:ext cx="4109975" cy="742519"/>
            <a:chOff x="635000" y="2019300"/>
            <a:chExt cx="5061367" cy="914400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407F465-757D-9D7D-64B0-E3252BA2F66D}"/>
                </a:ext>
              </a:extLst>
            </p:cNvPr>
            <p:cNvSpPr/>
            <p:nvPr/>
          </p:nvSpPr>
          <p:spPr>
            <a:xfrm>
              <a:off x="635000" y="2019300"/>
              <a:ext cx="2057400" cy="9144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HS1</a:t>
              </a:r>
              <a:endParaRPr lang="en-US" sz="1200" b="1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F5781C-2C5E-2221-E762-C56024D4642A}"/>
                </a:ext>
              </a:extLst>
            </p:cNvPr>
            <p:cNvSpPr txBox="1"/>
            <p:nvPr/>
          </p:nvSpPr>
          <p:spPr>
            <a:xfrm>
              <a:off x="2895600" y="2169454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Đọc</a:t>
              </a:r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tính</a:t>
              </a:r>
              <a:endParaRPr lang="en-US" sz="2800" b="1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CEB578-9F8D-3BE2-1FEE-E9E45781DEB2}"/>
              </a:ext>
            </a:extLst>
          </p:cNvPr>
          <p:cNvGrpSpPr/>
          <p:nvPr/>
        </p:nvGrpSpPr>
        <p:grpSpPr>
          <a:xfrm>
            <a:off x="894456" y="3042196"/>
            <a:ext cx="3903521" cy="742519"/>
            <a:chOff x="609600" y="3467100"/>
            <a:chExt cx="4807123" cy="914400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AC0E2259-B5B4-BDC7-90BF-AE59F8538E27}"/>
                </a:ext>
              </a:extLst>
            </p:cNvPr>
            <p:cNvSpPr/>
            <p:nvPr/>
          </p:nvSpPr>
          <p:spPr>
            <a:xfrm>
              <a:off x="609600" y="3467100"/>
              <a:ext cx="2057400" cy="914400"/>
            </a:xfrm>
            <a:prstGeom prst="hexagon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HS2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AE1ECC-7DC8-1E52-6A40-E583E3D7217A}"/>
                </a:ext>
              </a:extLst>
            </p:cNvPr>
            <p:cNvSpPr txBox="1"/>
            <p:nvPr/>
          </p:nvSpPr>
          <p:spPr>
            <a:xfrm>
              <a:off x="2840377" y="3563215"/>
              <a:ext cx="2576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Trả</a:t>
              </a:r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lời</a:t>
              </a:r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nhanh</a:t>
              </a:r>
              <a:endParaRPr lang="en-US" sz="2800" b="1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FDA301-8252-BC6C-9EED-44342C2394CF}"/>
              </a:ext>
            </a:extLst>
          </p:cNvPr>
          <p:cNvGrpSpPr/>
          <p:nvPr/>
        </p:nvGrpSpPr>
        <p:grpSpPr>
          <a:xfrm>
            <a:off x="3444648" y="4444991"/>
            <a:ext cx="4502509" cy="687048"/>
            <a:chOff x="635000" y="2019300"/>
            <a:chExt cx="5992438" cy="914400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0DA3C073-F5ED-B275-E119-78DF4A856E80}"/>
                </a:ext>
              </a:extLst>
            </p:cNvPr>
            <p:cNvSpPr/>
            <p:nvPr/>
          </p:nvSpPr>
          <p:spPr>
            <a:xfrm>
              <a:off x="635000" y="2019300"/>
              <a:ext cx="2057400" cy="9144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UTM Avo" panose="02040603050506020204" pitchFamily="18" charset="0"/>
                  <a:cs typeface="Arial" pitchFamily="34" charset="0"/>
                </a:rPr>
                <a:t>HS1</a:t>
              </a:r>
              <a:endParaRPr lang="en-US" sz="1200" b="1">
                <a:latin typeface="UTM Avo" panose="02040603050506020204" pitchFamily="18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23ECA8A-407D-B1CA-CA4C-BBFD5D2FC7B9}"/>
                    </a:ext>
                  </a:extLst>
                </p:cNvPr>
                <p:cNvSpPr txBox="1"/>
                <p:nvPr/>
              </p:nvSpPr>
              <p:spPr>
                <a:xfrm>
                  <a:off x="2895600" y="2122557"/>
                  <a:ext cx="3731838" cy="696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Phép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tính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1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23ECA8A-407D-B1CA-CA4C-BBFD5D2FC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2122557"/>
                  <a:ext cx="3731838" cy="696359"/>
                </a:xfrm>
                <a:prstGeom prst="rect">
                  <a:avLst/>
                </a:prstGeom>
                <a:blipFill>
                  <a:blip r:embed="rId4"/>
                  <a:stretch>
                    <a:fillRect l="-4565" t="-13953" r="-3261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58D64D-A9D3-C484-EBCD-275D163567BB}"/>
              </a:ext>
            </a:extLst>
          </p:cNvPr>
          <p:cNvGrpSpPr/>
          <p:nvPr/>
        </p:nvGrpSpPr>
        <p:grpSpPr>
          <a:xfrm>
            <a:off x="3444648" y="5254467"/>
            <a:ext cx="4502508" cy="954107"/>
            <a:chOff x="609600" y="3289383"/>
            <a:chExt cx="5992438" cy="1269832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34DF1846-676C-B297-34F9-1E0CD011AAAF}"/>
                </a:ext>
              </a:extLst>
            </p:cNvPr>
            <p:cNvSpPr/>
            <p:nvPr/>
          </p:nvSpPr>
          <p:spPr>
            <a:xfrm>
              <a:off x="609600" y="3467100"/>
              <a:ext cx="2057400" cy="914400"/>
            </a:xfrm>
            <a:prstGeom prst="hexagon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UTM Avo" panose="02040603050506020204" pitchFamily="18" charset="0"/>
                  <a:cs typeface="Arial" pitchFamily="34" charset="0"/>
                </a:rPr>
                <a:t>HS2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0DCB38-96E5-4B45-5CFA-89267ABA239D}"/>
                </a:ext>
              </a:extLst>
            </p:cNvPr>
            <p:cNvSpPr txBox="1"/>
            <p:nvPr/>
          </p:nvSpPr>
          <p:spPr>
            <a:xfrm>
              <a:off x="2870200" y="3289383"/>
              <a:ext cx="3731838" cy="1269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Thương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0,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dư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6279FC-488C-3953-8C31-E615E54C1BF6}"/>
              </a:ext>
            </a:extLst>
          </p:cNvPr>
          <p:cNvGrpSpPr/>
          <p:nvPr/>
        </p:nvGrpSpPr>
        <p:grpSpPr>
          <a:xfrm>
            <a:off x="792037" y="4031096"/>
            <a:ext cx="2274304" cy="1825129"/>
            <a:chOff x="7426878" y="1409700"/>
            <a:chExt cx="3393521" cy="2723300"/>
          </a:xfrm>
        </p:grpSpPr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579D58CA-69FE-BC25-A684-1893399EE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426878" y="1409700"/>
              <a:ext cx="3393521" cy="27233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9E81E5-49D2-A403-7825-6B3732229114}"/>
                </a:ext>
              </a:extLst>
            </p:cNvPr>
            <p:cNvSpPr txBox="1"/>
            <p:nvPr/>
          </p:nvSpPr>
          <p:spPr>
            <a:xfrm>
              <a:off x="8281516" y="2811142"/>
              <a:ext cx="1770458" cy="780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VÍ DỤ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4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5B72C2-0E62-4133-908D-F9E3511E7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8" t="6296" r="5002" b="3872"/>
          <a:stretch/>
        </p:blipFill>
        <p:spPr>
          <a:xfrm>
            <a:off x="3191661" y="2133599"/>
            <a:ext cx="8365339" cy="42842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82020F7-020C-003C-030C-E8CB1E656D0A}"/>
              </a:ext>
            </a:extLst>
          </p:cNvPr>
          <p:cNvGrpSpPr/>
          <p:nvPr/>
        </p:nvGrpSpPr>
        <p:grpSpPr>
          <a:xfrm>
            <a:off x="2127250" y="1054100"/>
            <a:ext cx="7937500" cy="838200"/>
            <a:chOff x="609600" y="266700"/>
            <a:chExt cx="11544300" cy="121920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DC10C742-96CD-C087-92A9-EE5CD272896E}"/>
                </a:ext>
              </a:extLst>
            </p:cNvPr>
            <p:cNvSpPr/>
            <p:nvPr/>
          </p:nvSpPr>
          <p:spPr>
            <a:xfrm>
              <a:off x="609600" y="266700"/>
              <a:ext cx="11315700" cy="1066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UTM Avo" panose="02040603050506020204" pitchFamily="18" charset="0"/>
              </a:endParaRPr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089C1FE7-8E1B-8EEC-0B5C-127B8046A934}"/>
                </a:ext>
              </a:extLst>
            </p:cNvPr>
            <p:cNvSpPr/>
            <p:nvPr/>
          </p:nvSpPr>
          <p:spPr>
            <a:xfrm>
              <a:off x="762000" y="419100"/>
              <a:ext cx="113919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Quan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sát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tranh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,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nêu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tính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thích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hợp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0">
                <a:extLst>
                  <a:ext uri="{FF2B5EF4-FFF2-40B4-BE49-F238E27FC236}">
                    <a16:creationId xmlns:a16="http://schemas.microsoft.com/office/drawing/2014/main" id="{32A3E8AF-EA1D-52A6-3947-66939B1FF818}"/>
                  </a:ext>
                </a:extLst>
              </p:cNvPr>
              <p:cNvSpPr/>
              <p:nvPr/>
            </p:nvSpPr>
            <p:spPr>
              <a:xfrm>
                <a:off x="635000" y="2133598"/>
                <a:ext cx="2984500" cy="1009651"/>
              </a:xfrm>
              <a:prstGeom prst="wedgeRoundRectCallou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latin typeface="UTM Avo" panose="02040603050506020204" pitchFamily="18" charset="0"/>
                    <a:cs typeface="Arial" pitchFamily="34" charset="0"/>
                  </a:rPr>
                  <a:t>Tính</a:t>
                </a:r>
                <a:r>
                  <a:rPr lang="en-US" sz="2400" b="1" dirty="0">
                    <a:latin typeface="UTM Avo" panose="02040603050506020204" pitchFamily="18" charset="0"/>
                    <a:cs typeface="Arial" pitchFamily="34" charset="0"/>
                  </a:rPr>
                  <a:t> 5 236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 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Rounded Rectangular Callout 10">
                <a:extLst>
                  <a:ext uri="{FF2B5EF4-FFF2-40B4-BE49-F238E27FC236}">
                    <a16:creationId xmlns:a16="http://schemas.microsoft.com/office/drawing/2014/main" id="{32A3E8AF-EA1D-52A6-3947-66939B1FF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" y="2133598"/>
                <a:ext cx="2984500" cy="1009651"/>
              </a:xfrm>
              <a:prstGeom prst="wedgeRoundRectCallou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1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312952-D2C2-C293-1CA8-1A07BBAADCB5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A28FC08F-9DF2-B79F-F9B9-E039140FC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0CCCC7-B68A-03C2-812D-650693DF728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4" y="873920"/>
            <a:ext cx="9361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chia số có nhiều chữ số cho số có một chữ số (có số 0 ở thương)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8B46B6-BB4B-F185-EA02-4179EB0456AF}"/>
                  </a:ext>
                </a:extLst>
              </p:cNvPr>
              <p:cNvSpPr/>
              <p:nvPr/>
            </p:nvSpPr>
            <p:spPr>
              <a:xfrm>
                <a:off x="3730435" y="1789120"/>
                <a:ext cx="27879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T</a:t>
                </a:r>
                <a:r>
                  <a:rPr lang="en-US" sz="2400" b="1" dirty="0" err="1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ính</a:t>
                </a:r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 5 236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: 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 ?</a:t>
                </a:r>
                <a:endParaRPr lang="en-US" sz="2400" dirty="0">
                  <a:solidFill>
                    <a:schemeClr val="accent2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8B46B6-BB4B-F185-EA02-4179EB045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35" y="1789120"/>
                <a:ext cx="2787943" cy="461665"/>
              </a:xfrm>
              <a:prstGeom prst="rect">
                <a:avLst/>
              </a:prstGeom>
              <a:blipFill>
                <a:blip r:embed="rId5"/>
                <a:stretch>
                  <a:fillRect l="-3501" t="-10526" r="-240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A312BDF-711F-FCD5-0A07-30A096B745D2}"/>
              </a:ext>
            </a:extLst>
          </p:cNvPr>
          <p:cNvSpPr/>
          <p:nvPr/>
        </p:nvSpPr>
        <p:spPr>
          <a:xfrm>
            <a:off x="3572391" y="2197128"/>
            <a:ext cx="5047218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1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5 chia 4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1,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1.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1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4, 5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trừ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1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(1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dư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thứ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D2C08C-960E-5180-2512-17B822DC2E2B}"/>
              </a:ext>
            </a:extLst>
          </p:cNvPr>
          <p:cNvSpPr/>
          <p:nvPr/>
        </p:nvSpPr>
        <p:spPr>
          <a:xfrm>
            <a:off x="3572391" y="4426969"/>
            <a:ext cx="6212555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2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Hạ 2, được 12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12 chia 4 được 3, viết 3.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3 nhân 4 bằng 12, 12 trừ 12 bằng 0. 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A5267-CE79-543C-7B57-6DE144983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67" t="10777" r="64065" b="22672"/>
          <a:stretch/>
        </p:blipFill>
        <p:spPr>
          <a:xfrm>
            <a:off x="250967" y="1828027"/>
            <a:ext cx="2872474" cy="42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4" y="873920"/>
            <a:ext cx="9361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chia số có nhiều chữ số cho số có một chữ số (có số 0 ở thương)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8B46B6-BB4B-F185-EA02-4179EB0456AF}"/>
                  </a:ext>
                </a:extLst>
              </p:cNvPr>
              <p:cNvSpPr/>
              <p:nvPr/>
            </p:nvSpPr>
            <p:spPr>
              <a:xfrm>
                <a:off x="3730435" y="1845307"/>
                <a:ext cx="27879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T</a:t>
                </a:r>
                <a:r>
                  <a:rPr lang="en-US" sz="2400" b="1" dirty="0" err="1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ính</a:t>
                </a:r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 5 236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: 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 ?</a:t>
                </a:r>
                <a:endParaRPr lang="en-US" sz="2400" dirty="0">
                  <a:solidFill>
                    <a:schemeClr val="accent2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8B46B6-BB4B-F185-EA02-4179EB045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35" y="1845307"/>
                <a:ext cx="2787943" cy="461665"/>
              </a:xfrm>
              <a:prstGeom prst="rect">
                <a:avLst/>
              </a:prstGeom>
              <a:blipFill>
                <a:blip r:embed="rId5"/>
                <a:stretch>
                  <a:fillRect l="-3501" t="-10667" r="-240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A312BDF-711F-FCD5-0A07-30A096B745D2}"/>
              </a:ext>
            </a:extLst>
          </p:cNvPr>
          <p:cNvSpPr/>
          <p:nvPr/>
        </p:nvSpPr>
        <p:spPr>
          <a:xfrm>
            <a:off x="3730435" y="2349662"/>
            <a:ext cx="5358309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3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Hạ 3 (3 là số bị chia ở lần này),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3 chia 4 được 0, viết 0.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0 nhân 4 bằng 0, 3 trừ 0 bằng 3.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D2C08C-960E-5180-2512-17B822DC2E2B}"/>
              </a:ext>
            </a:extLst>
          </p:cNvPr>
          <p:cNvSpPr/>
          <p:nvPr/>
        </p:nvSpPr>
        <p:spPr>
          <a:xfrm>
            <a:off x="3730435" y="4551029"/>
            <a:ext cx="6860625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4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Hạ 6, được 36, 36 chia 4 được 9, viết 9.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9 nhân 4 bằng 36, 36 trừ 36 bằng 0.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A5267-CE79-543C-7B57-6DE144983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67" t="10777" r="64065" b="22672"/>
          <a:stretch/>
        </p:blipFill>
        <p:spPr>
          <a:xfrm>
            <a:off x="637848" y="2020712"/>
            <a:ext cx="2872474" cy="42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4" y="983685"/>
            <a:ext cx="936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kỹ năng tính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9D38AA-923D-B35A-98CD-5A9FDFA38512}"/>
                  </a:ext>
                </a:extLst>
              </p:cNvPr>
              <p:cNvSpPr txBox="1"/>
              <p:nvPr/>
            </p:nvSpPr>
            <p:spPr>
              <a:xfrm>
                <a:off x="533400" y="1684865"/>
                <a:ext cx="524855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Thực </a:t>
                </a:r>
                <a:r>
                  <a:rPr lang="en-US" sz="2400" dirty="0" err="1">
                    <a:latin typeface="UTM Avo" panose="02040603050506020204" pitchFamily="18" charset="0"/>
                    <a:cs typeface="Arial" pitchFamily="34" charset="0"/>
                  </a:rPr>
                  <a:t>hiện</a:t>
                </a:r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itchFamily="34" charset="0"/>
                  </a:rPr>
                  <a:t>phép</a:t>
                </a:r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itchFamily="34" charset="0"/>
                  </a:rPr>
                  <a:t>tính</a:t>
                </a:r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: 75 455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 ?</a:t>
                </a:r>
              </a:p>
              <a:p>
                <a:endParaRPr lang="en-US" sz="10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9D38AA-923D-B35A-98CD-5A9FDFA38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84865"/>
                <a:ext cx="5248553" cy="615553"/>
              </a:xfrm>
              <a:prstGeom prst="rect">
                <a:avLst/>
              </a:prstGeom>
              <a:blipFill>
                <a:blip r:embed="rId5"/>
                <a:stretch>
                  <a:fillRect l="-1860" t="-8911" r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61D07F-698B-B5E9-809E-369E28D9E80E}"/>
                  </a:ext>
                </a:extLst>
              </p:cNvPr>
              <p:cNvSpPr/>
              <p:nvPr/>
            </p:nvSpPr>
            <p:spPr>
              <a:xfrm>
                <a:off x="637847" y="2447027"/>
                <a:ext cx="4780820" cy="8692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8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s-ES" sz="28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75 455 </a:t>
                </a:r>
                <a14:m>
                  <m:oMath xmlns:m="http://schemas.openxmlformats.org/officeDocument/2006/math">
                    <m:r>
                      <a:rPr lang="es-E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sz="28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s-E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8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15 091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61D07F-698B-B5E9-809E-369E28D9E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7" y="2447027"/>
                <a:ext cx="4780820" cy="869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6AC4579-E4C1-44E3-50BD-C31B95C51ED5}"/>
              </a:ext>
            </a:extLst>
          </p:cNvPr>
          <p:cNvGrpSpPr/>
          <p:nvPr/>
        </p:nvGrpSpPr>
        <p:grpSpPr>
          <a:xfrm>
            <a:off x="5926668" y="1684865"/>
            <a:ext cx="2517422" cy="4554370"/>
            <a:chOff x="5926668" y="1684865"/>
            <a:chExt cx="2517422" cy="45543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5441B7F-0B53-2963-A4D4-D99F1F02CFDA}"/>
                </a:ext>
              </a:extLst>
            </p:cNvPr>
            <p:cNvSpPr/>
            <p:nvPr/>
          </p:nvSpPr>
          <p:spPr>
            <a:xfrm>
              <a:off x="5926668" y="1684865"/>
              <a:ext cx="2517422" cy="4481689"/>
            </a:xfrm>
            <a:prstGeom prst="roundRect">
              <a:avLst>
                <a:gd name="adj" fmla="val 769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ACE2CE-74D8-F856-1ACB-912E777D3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94402" y="1770009"/>
              <a:ext cx="2370665" cy="4469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2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4AFBF9-48E9-D9E4-A574-02A2CE62D849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26025A72-56FA-DEF4-97AE-3BCF6FC93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0AC884-3F6A-D2A7-466C-BD980DD364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470</Words>
  <Application>Microsoft Office PowerPoint</Application>
  <PresentationFormat>Widescreen</PresentationFormat>
  <Paragraphs>70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DELL</cp:lastModifiedBy>
  <cp:revision>35</cp:revision>
  <dcterms:modified xsi:type="dcterms:W3CDTF">2024-03-24T02:56:58Z</dcterms:modified>
</cp:coreProperties>
</file>