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82" r:id="rId3"/>
    <p:sldId id="280" r:id="rId4"/>
    <p:sldId id="258" r:id="rId5"/>
    <p:sldId id="257" r:id="rId6"/>
    <p:sldId id="283" r:id="rId7"/>
    <p:sldId id="285" r:id="rId8"/>
    <p:sldId id="286" r:id="rId9"/>
    <p:sldId id="287" r:id="rId10"/>
    <p:sldId id="284" r:id="rId11"/>
    <p:sldId id="288" r:id="rId12"/>
    <p:sldId id="289" r:id="rId13"/>
    <p:sldId id="290" r:id="rId14"/>
    <p:sldId id="291" r:id="rId15"/>
    <p:sldId id="292" r:id="rId16"/>
    <p:sldId id="293" r:id="rId17"/>
    <p:sldId id="294" r:id="rId18"/>
    <p:sldId id="295" r:id="rId19"/>
    <p:sldId id="296" r:id="rId20"/>
    <p:sldId id="297" r:id="rId21"/>
    <p:sldId id="298" r:id="rId22"/>
  </p:sldIdLst>
  <p:sldSz cx="18288000" cy="10287000"/>
  <p:notesSz cx="6858000" cy="9144000"/>
  <p:embeddedFontLst>
    <p:embeddedFont>
      <p:font typeface="Amasis MT Pro Black" panose="02040A04050005020304" pitchFamily="18" charset="0"/>
      <p:bold r:id="rId23"/>
      <p:bold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E63FAC-FC59-428C-8558-46A549963EBD}">
          <p14:sldIdLst>
            <p14:sldId id="266"/>
            <p14:sldId id="282"/>
            <p14:sldId id="280"/>
            <p14:sldId id="258"/>
            <p14:sldId id="257"/>
            <p14:sldId id="283"/>
            <p14:sldId id="285"/>
            <p14:sldId id="286"/>
            <p14:sldId id="287"/>
            <p14:sldId id="284"/>
            <p14:sldId id="288"/>
            <p14:sldId id="289"/>
            <p14:sldId id="290"/>
            <p14:sldId id="291"/>
            <p14:sldId id="292"/>
            <p14:sldId id="293"/>
            <p14:sldId id="294"/>
            <p14:sldId id="295"/>
            <p14:sldId id="296"/>
            <p14:sldId id="29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9B2"/>
    <a:srgbClr val="00A8EC"/>
    <a:srgbClr val="83C197"/>
    <a:srgbClr val="F59FBC"/>
    <a:srgbClr val="92CFE5"/>
    <a:srgbClr val="FAD08B"/>
    <a:srgbClr val="C6C0DC"/>
    <a:srgbClr val="FFFFFF"/>
    <a:srgbClr val="FFFFCC"/>
    <a:srgbClr val="CEE5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488" t="-49492" r="-16599" b="-16643"/>
            </a:stretch>
          </a:blipFill>
        </p:spPr>
        <p:txBody>
          <a:bodyPr/>
          <a:lstStyle/>
          <a:p>
            <a:endParaRPr lang="en-US"/>
          </a:p>
        </p:txBody>
      </p:sp>
      <p:sp>
        <p:nvSpPr>
          <p:cNvPr id="5" name="Rectangle: Rounded Corners 4">
            <a:extLst>
              <a:ext uri="{FF2B5EF4-FFF2-40B4-BE49-F238E27FC236}">
                <a16:creationId xmlns:a16="http://schemas.microsoft.com/office/drawing/2014/main" id="{68071DDC-765F-5105-D00C-2D518A1A1A6B}"/>
              </a:ext>
            </a:extLst>
          </p:cNvPr>
          <p:cNvSpPr/>
          <p:nvPr/>
        </p:nvSpPr>
        <p:spPr>
          <a:xfrm>
            <a:off x="990600" y="5518655"/>
            <a:ext cx="16306800" cy="3962400"/>
          </a:xfrm>
          <a:prstGeom prst="roundRect">
            <a:avLst/>
          </a:prstGeom>
          <a:gradFill>
            <a:gsLst>
              <a:gs pos="0">
                <a:schemeClr val="bg1"/>
              </a:gs>
              <a:gs pos="100000">
                <a:schemeClr val="bg1">
                  <a:lumMod val="47000"/>
                  <a:lumOff val="53000"/>
                  <a:alpha val="0"/>
                </a:schemeClr>
              </a:gs>
            </a:gsLst>
            <a:lin ang="5400000" scaled="1"/>
          </a:gradFill>
          <a:ln>
            <a:solidFill>
              <a:srgbClr val="CEE5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05441-D75E-445A-213C-4AA199B798A3}"/>
              </a:ext>
            </a:extLst>
          </p:cNvPr>
          <p:cNvSpPr txBox="1"/>
          <p:nvPr/>
        </p:nvSpPr>
        <p:spPr>
          <a:xfrm>
            <a:off x="1066800" y="5894352"/>
            <a:ext cx="163830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VUI MỪNG CHÀO ĐÓN CÁC EM QUAY TRỞ LẠI VỚI TIẾT HỌC MỚI!</a:t>
            </a:r>
          </a:p>
        </p:txBody>
      </p:sp>
      <p:sp>
        <p:nvSpPr>
          <p:cNvPr id="8" name="Freeform 14">
            <a:extLst>
              <a:ext uri="{FF2B5EF4-FFF2-40B4-BE49-F238E27FC236}">
                <a16:creationId xmlns:a16="http://schemas.microsoft.com/office/drawing/2014/main" id="{05ECC2B0-E368-F596-606F-DA2D51BA7F47}"/>
              </a:ext>
            </a:extLst>
          </p:cNvPr>
          <p:cNvSpPr/>
          <p:nvPr/>
        </p:nvSpPr>
        <p:spPr>
          <a:xfrm>
            <a:off x="13873162" y="2133741"/>
            <a:ext cx="4572000" cy="3537585"/>
          </a:xfrm>
          <a:custGeom>
            <a:avLst/>
            <a:gdLst/>
            <a:ahLst/>
            <a:cxnLst/>
            <a:rect l="l" t="t" r="r" b="b"/>
            <a:pathLst>
              <a:path w="10635994" h="8229600">
                <a:moveTo>
                  <a:pt x="0" y="0"/>
                </a:moveTo>
                <a:lnTo>
                  <a:pt x="10635994" y="0"/>
                </a:lnTo>
                <a:lnTo>
                  <a:pt x="10635994" y="8229600"/>
                </a:lnTo>
                <a:lnTo>
                  <a:pt x="0" y="8229600"/>
                </a:lnTo>
                <a:lnTo>
                  <a:pt x="0" y="0"/>
                </a:lnTo>
                <a:close/>
              </a:path>
            </a:pathLst>
          </a:custGeom>
          <a:blipFill>
            <a:blip r:embed="rId3"/>
            <a:stretch>
              <a:fillRect/>
            </a:stretch>
          </a:blipFill>
        </p:spPr>
        <p:txBody>
          <a:bodyPr/>
          <a:lstStyle/>
          <a:p>
            <a:endParaRPr lang="en-US"/>
          </a:p>
        </p:txBody>
      </p:sp>
      <p:sp>
        <p:nvSpPr>
          <p:cNvPr id="9" name="Freeform 15">
            <a:extLst>
              <a:ext uri="{FF2B5EF4-FFF2-40B4-BE49-F238E27FC236}">
                <a16:creationId xmlns:a16="http://schemas.microsoft.com/office/drawing/2014/main" id="{4EB46BE5-F9E2-3B9E-2B02-E5F2F4ECC9A0}"/>
              </a:ext>
            </a:extLst>
          </p:cNvPr>
          <p:cNvSpPr/>
          <p:nvPr/>
        </p:nvSpPr>
        <p:spPr>
          <a:xfrm flipH="1">
            <a:off x="138112" y="8389008"/>
            <a:ext cx="2109788" cy="3365735"/>
          </a:xfrm>
          <a:custGeom>
            <a:avLst/>
            <a:gdLst/>
            <a:ahLst/>
            <a:cxnLst/>
            <a:rect l="l" t="t" r="r" b="b"/>
            <a:pathLst>
              <a:path w="5513832" h="8229600">
                <a:moveTo>
                  <a:pt x="0" y="0"/>
                </a:moveTo>
                <a:lnTo>
                  <a:pt x="5513832" y="0"/>
                </a:lnTo>
                <a:lnTo>
                  <a:pt x="5513832"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8154DFE-9977-0328-B965-FF6461D41F31}"/>
              </a:ext>
            </a:extLst>
          </p:cNvPr>
          <p:cNvGrpSpPr/>
          <p:nvPr/>
        </p:nvGrpSpPr>
        <p:grpSpPr>
          <a:xfrm>
            <a:off x="419100" y="419100"/>
            <a:ext cx="17449800" cy="2362200"/>
            <a:chOff x="495300" y="1485900"/>
            <a:chExt cx="17564100" cy="2629138"/>
          </a:xfrm>
        </p:grpSpPr>
        <p:sp>
          <p:nvSpPr>
            <p:cNvPr id="19" name="Rectangle: Rounded Corners 18">
              <a:extLst>
                <a:ext uri="{FF2B5EF4-FFF2-40B4-BE49-F238E27FC236}">
                  <a16:creationId xmlns:a16="http://schemas.microsoft.com/office/drawing/2014/main" id="{695D2E79-375B-B801-0656-A17DA8B72F6F}"/>
                </a:ext>
              </a:extLst>
            </p:cNvPr>
            <p:cNvSpPr/>
            <p:nvPr/>
          </p:nvSpPr>
          <p:spPr>
            <a:xfrm>
              <a:off x="495300" y="1485900"/>
              <a:ext cx="17297400" cy="2438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 </a:t>
              </a:r>
              <a:endParaRPr lang="en-US" sz="400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5D82A06D-BA33-E186-7145-F2AB56571C89}"/>
                </a:ext>
              </a:extLst>
            </p:cNvPr>
            <p:cNvSpPr/>
            <p:nvPr/>
          </p:nvSpPr>
          <p:spPr>
            <a:xfrm>
              <a:off x="762000" y="1676638"/>
              <a:ext cx="17297400" cy="2438400"/>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Nhiệm vụ 2: </a:t>
              </a: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Sử dụng các từ khóa có được ở Nhiệm vụ 1 để thực hiện tìm kiếm thông tin bằng máy tìm kiếm. </a:t>
              </a:r>
              <a:endParaRPr lang="en-US" sz="4000">
                <a:solidFill>
                  <a:schemeClr val="tx1"/>
                </a:solidFill>
                <a:latin typeface="Arial" panose="020B0604020202020204" pitchFamily="34" charset="0"/>
                <a:cs typeface="Arial" panose="020B0604020202020204" pitchFamily="34" charset="0"/>
              </a:endParaRPr>
            </a:p>
          </p:txBody>
        </p:sp>
      </p:grpSp>
      <p:sp>
        <p:nvSpPr>
          <p:cNvPr id="22" name="Freeform 3">
            <a:extLst>
              <a:ext uri="{FF2B5EF4-FFF2-40B4-BE49-F238E27FC236}">
                <a16:creationId xmlns:a16="http://schemas.microsoft.com/office/drawing/2014/main" id="{B8629040-3193-E5EB-F5AD-7E7467CCAD8A}"/>
              </a:ext>
            </a:extLst>
          </p:cNvPr>
          <p:cNvSpPr/>
          <p:nvPr/>
        </p:nvSpPr>
        <p:spPr>
          <a:xfrm>
            <a:off x="222523" y="5105323"/>
            <a:ext cx="5610529" cy="5143500"/>
          </a:xfrm>
          <a:custGeom>
            <a:avLst/>
            <a:gdLst/>
            <a:ahLst/>
            <a:cxnLst/>
            <a:rect l="l" t="t" r="r" b="b"/>
            <a:pathLst>
              <a:path w="4484796" h="4114800">
                <a:moveTo>
                  <a:pt x="0" y="0"/>
                </a:moveTo>
                <a:lnTo>
                  <a:pt x="4484795" y="0"/>
                </a:lnTo>
                <a:lnTo>
                  <a:pt x="448479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65B15B39-3534-78F3-DBC3-E8CE981A6A1B}"/>
              </a:ext>
            </a:extLst>
          </p:cNvPr>
          <p:cNvGrpSpPr/>
          <p:nvPr/>
        </p:nvGrpSpPr>
        <p:grpSpPr>
          <a:xfrm>
            <a:off x="5804477" y="3390900"/>
            <a:ext cx="12064423" cy="6607292"/>
            <a:chOff x="5994977" y="3197728"/>
            <a:chExt cx="12064423" cy="6607292"/>
          </a:xfrm>
        </p:grpSpPr>
        <p:sp>
          <p:nvSpPr>
            <p:cNvPr id="23" name="Rectangle 22">
              <a:extLst>
                <a:ext uri="{FF2B5EF4-FFF2-40B4-BE49-F238E27FC236}">
                  <a16:creationId xmlns:a16="http://schemas.microsoft.com/office/drawing/2014/main" id="{E3A96E9B-A23E-C82E-9B93-65DE807A3D56}"/>
                </a:ext>
              </a:extLst>
            </p:cNvPr>
            <p:cNvSpPr/>
            <p:nvPr/>
          </p:nvSpPr>
          <p:spPr>
            <a:xfrm>
              <a:off x="5994977" y="3197728"/>
              <a:ext cx="11734800" cy="64177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B5F066C-21E8-2B5B-7073-A64AB2C462B6}"/>
                </a:ext>
              </a:extLst>
            </p:cNvPr>
            <p:cNvSpPr/>
            <p:nvPr/>
          </p:nvSpPr>
          <p:spPr>
            <a:xfrm>
              <a:off x="6324600" y="3471940"/>
              <a:ext cx="11734800" cy="6224588"/>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D1D1E9-8053-9268-0CDB-27B4886E85B8}"/>
                </a:ext>
              </a:extLst>
            </p:cNvPr>
            <p:cNvSpPr txBox="1"/>
            <p:nvPr/>
          </p:nvSpPr>
          <p:spPr>
            <a:xfrm>
              <a:off x="6477000" y="3363448"/>
              <a:ext cx="11391900" cy="6441572"/>
            </a:xfrm>
            <a:prstGeom prst="rect">
              <a:avLst/>
            </a:prstGeom>
            <a:noFill/>
          </p:spPr>
          <p:txBody>
            <a:bodyPr wrap="square" rtlCol="0">
              <a:spAutoFit/>
            </a:bodyPr>
            <a:lstStyle/>
            <a:p>
              <a:pPr algn="ctr">
                <a:lnSpc>
                  <a:spcPct val="150000"/>
                </a:lnSpc>
              </a:pPr>
              <a:r>
                <a:rPr lang="en-US" sz="4000" b="1">
                  <a:solidFill>
                    <a:srgbClr val="002060"/>
                  </a:solidFill>
                  <a:latin typeface="Arial" panose="020B0604020202020204" pitchFamily="34" charset="0"/>
                  <a:cs typeface="Arial" panose="020B0604020202020204" pitchFamily="34" charset="0"/>
                </a:rPr>
                <a:t>MỞ RỘNG </a:t>
              </a:r>
            </a:p>
            <a:p>
              <a:pPr algn="just">
                <a:lnSpc>
                  <a:spcPct val="150000"/>
                </a:lnSpc>
              </a:pPr>
              <a:r>
                <a:rPr lang="en-US" sz="4000">
                  <a:latin typeface="Arial" panose="020B0604020202020204" pitchFamily="34" charset="0"/>
                  <a:cs typeface="Arial" panose="020B0604020202020204" pitchFamily="34" charset="0"/>
                </a:rPr>
                <a:t>Với mỗi từ khóa tìm kiếm, ngoài nội dung kết quả trả về bằng văn bản em có thể xem các thông tin trả về bằng hình ảnh, bằng cách nhấn vào xem hình ảnh. </a:t>
              </a:r>
            </a:p>
            <a:p>
              <a:pPr algn="just">
                <a:lnSpc>
                  <a:spcPct val="150000"/>
                </a:lnSpc>
              </a:pPr>
              <a:r>
                <a:rPr lang="en-US" sz="4000">
                  <a:latin typeface="Arial" panose="020B0604020202020204" pitchFamily="34" charset="0"/>
                  <a:cs typeface="Arial" panose="020B0604020202020204" pitchFamily="34" charset="0"/>
                  <a:sym typeface="Wingdings" panose="05000000000000000000" pitchFamily="2" charset="2"/>
                </a:rPr>
                <a:t> Có được cái nhìn rõ nét, kết quả chi tiết hơn về thông tin mà mình muốn tìm hiểu. </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85954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0184" r="-16051" b="-15266"/>
            </a:stretch>
          </a:blipFill>
        </p:spPr>
        <p:txBody>
          <a:bodyPr/>
          <a:lstStyle/>
          <a:p>
            <a:endParaRPr lang="en-US"/>
          </a:p>
        </p:txBody>
      </p:sp>
      <p:sp>
        <p:nvSpPr>
          <p:cNvPr id="3" name="Freeform 3"/>
          <p:cNvSpPr/>
          <p:nvPr/>
        </p:nvSpPr>
        <p:spPr>
          <a:xfrm>
            <a:off x="11125200" y="4381500"/>
            <a:ext cx="6572250" cy="525780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3"/>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4DA1EC0D-FBCA-70F1-A10E-19C1E3298082}"/>
              </a:ext>
            </a:extLst>
          </p:cNvPr>
          <p:cNvSpPr/>
          <p:nvPr/>
        </p:nvSpPr>
        <p:spPr>
          <a:xfrm>
            <a:off x="1033462" y="1981200"/>
            <a:ext cx="10058400" cy="6324600"/>
          </a:xfrm>
          <a:prstGeom prst="roundRect">
            <a:avLst/>
          </a:prstGeom>
          <a:gradFill>
            <a:gsLst>
              <a:gs pos="0">
                <a:schemeClr val="bg1">
                  <a:alpha val="60000"/>
                  <a:lumMod val="0"/>
                  <a:lumOff val="10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DFFF1D-20E9-9869-101C-00438E7CC730}"/>
              </a:ext>
            </a:extLst>
          </p:cNvPr>
          <p:cNvSpPr txBox="1"/>
          <p:nvPr/>
        </p:nvSpPr>
        <p:spPr>
          <a:xfrm>
            <a:off x="1490662" y="3238500"/>
            <a:ext cx="91440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TÌM KIẾM HÌNH ẢNH </a:t>
            </a:r>
          </a:p>
        </p:txBody>
      </p:sp>
    </p:spTree>
    <p:extLst>
      <p:ext uri="{BB962C8B-B14F-4D97-AF65-F5344CB8AC3E}">
        <p14:creationId xmlns:p14="http://schemas.microsoft.com/office/powerpoint/2010/main" val="402133785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233C350-0C06-2732-6195-A08939002D8A}"/>
              </a:ext>
            </a:extLst>
          </p:cNvPr>
          <p:cNvSpPr/>
          <p:nvPr/>
        </p:nvSpPr>
        <p:spPr>
          <a:xfrm>
            <a:off x="1600200" y="1333501"/>
            <a:ext cx="12344400" cy="54718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C8CC061A-E9DB-D7BE-4A91-7D17C8F2737F}"/>
              </a:ext>
            </a:extLst>
          </p:cNvPr>
          <p:cNvSpPr/>
          <p:nvPr/>
        </p:nvSpPr>
        <p:spPr>
          <a:xfrm>
            <a:off x="12954001" y="-1106437"/>
            <a:ext cx="9499904" cy="12499873"/>
          </a:xfrm>
          <a:custGeom>
            <a:avLst/>
            <a:gdLst/>
            <a:ahLst/>
            <a:cxnLst/>
            <a:rect l="l" t="t" r="r" b="b"/>
            <a:pathLst>
              <a:path w="6254496" h="8229600">
                <a:moveTo>
                  <a:pt x="0" y="0"/>
                </a:moveTo>
                <a:lnTo>
                  <a:pt x="6254496" y="0"/>
                </a:lnTo>
                <a:lnTo>
                  <a:pt x="6254496" y="8229600"/>
                </a:lnTo>
                <a:lnTo>
                  <a:pt x="0" y="8229600"/>
                </a:lnTo>
                <a:lnTo>
                  <a:pt x="0" y="0"/>
                </a:lnTo>
                <a:close/>
              </a:path>
            </a:pathLst>
          </a:custGeom>
          <a:blipFill>
            <a:blip r:embed="rId2"/>
            <a:stretch>
              <a:fillRect/>
            </a:stretch>
          </a:blipFill>
        </p:spPr>
        <p:txBody>
          <a:bodyPr/>
          <a:lstStyle/>
          <a:p>
            <a:endParaRPr lang="en-US"/>
          </a:p>
        </p:txBody>
      </p:sp>
      <p:sp>
        <p:nvSpPr>
          <p:cNvPr id="6" name="Freeform 2">
            <a:extLst>
              <a:ext uri="{FF2B5EF4-FFF2-40B4-BE49-F238E27FC236}">
                <a16:creationId xmlns:a16="http://schemas.microsoft.com/office/drawing/2014/main" id="{8FACB1E5-44D8-B516-BF3B-8E43E39E873F}"/>
              </a:ext>
            </a:extLst>
          </p:cNvPr>
          <p:cNvSpPr/>
          <p:nvPr/>
        </p:nvSpPr>
        <p:spPr>
          <a:xfrm rot="20041388" flipH="1">
            <a:off x="614902" y="608244"/>
            <a:ext cx="1970595" cy="1782142"/>
          </a:xfrm>
          <a:custGeom>
            <a:avLst/>
            <a:gdLst/>
            <a:ahLst/>
            <a:cxnLst/>
            <a:rect l="l" t="t" r="r" b="b"/>
            <a:pathLst>
              <a:path w="10800000" h="8229600">
                <a:moveTo>
                  <a:pt x="0" y="0"/>
                </a:moveTo>
                <a:lnTo>
                  <a:pt x="10800000" y="0"/>
                </a:lnTo>
                <a:lnTo>
                  <a:pt x="10800000" y="8229600"/>
                </a:lnTo>
                <a:lnTo>
                  <a:pt x="0" y="8229600"/>
                </a:lnTo>
                <a:lnTo>
                  <a:pt x="0" y="0"/>
                </a:lnTo>
                <a:close/>
              </a:path>
            </a:pathLst>
          </a:custGeom>
          <a:blipFill>
            <a:blip r:embed="rId3"/>
            <a:stretch>
              <a:fillRect/>
            </a:stretch>
          </a:blipFill>
        </p:spPr>
        <p:txBody>
          <a:bodyPr/>
          <a:lstStyle/>
          <a:p>
            <a:endParaRPr lang="en-US"/>
          </a:p>
        </p:txBody>
      </p:sp>
      <p:sp>
        <p:nvSpPr>
          <p:cNvPr id="15" name="Freeform 4">
            <a:extLst>
              <a:ext uri="{FF2B5EF4-FFF2-40B4-BE49-F238E27FC236}">
                <a16:creationId xmlns:a16="http://schemas.microsoft.com/office/drawing/2014/main" id="{9FD9EAC7-9458-137A-9CC3-29D4DD891D65}"/>
              </a:ext>
            </a:extLst>
          </p:cNvPr>
          <p:cNvSpPr/>
          <p:nvPr/>
        </p:nvSpPr>
        <p:spPr>
          <a:xfrm>
            <a:off x="1" y="6805352"/>
            <a:ext cx="5334000" cy="3481647"/>
          </a:xfrm>
          <a:custGeom>
            <a:avLst/>
            <a:gdLst/>
            <a:ahLst/>
            <a:cxnLst/>
            <a:rect l="l" t="t" r="r" b="b"/>
            <a:pathLst>
              <a:path w="6304011" h="4114800">
                <a:moveTo>
                  <a:pt x="0" y="0"/>
                </a:moveTo>
                <a:lnTo>
                  <a:pt x="6304011" y="0"/>
                </a:lnTo>
                <a:lnTo>
                  <a:pt x="63040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C10025B9-1C75-38BE-651F-D82863A1EA09}"/>
              </a:ext>
            </a:extLst>
          </p:cNvPr>
          <p:cNvSpPr txBox="1"/>
          <p:nvPr/>
        </p:nvSpPr>
        <p:spPr>
          <a:xfrm>
            <a:off x="2903732" y="2001681"/>
            <a:ext cx="9982200" cy="4135491"/>
          </a:xfrm>
          <a:prstGeom prst="rect">
            <a:avLst/>
          </a:prstGeom>
          <a:noFill/>
        </p:spPr>
        <p:txBody>
          <a:bodyPr wrap="square">
            <a:spAutoFit/>
          </a:bodyPr>
          <a:lstStyle/>
          <a:p>
            <a:pPr algn="just">
              <a:lnSpc>
                <a:spcPct val="150000"/>
              </a:lnSpc>
            </a:pPr>
            <a:r>
              <a:rPr lang="vi-VN" sz="4500"/>
              <a:t>Nếu chỉ muốn nhận kết quả tìm kiếm là ảnh thì có thể dùng máy tìm kiếm thực hiện các bước mà em đã được học không?</a:t>
            </a:r>
            <a:endParaRPr lang="en-US" sz="4500"/>
          </a:p>
        </p:txBody>
      </p:sp>
    </p:spTree>
    <p:extLst>
      <p:ext uri="{BB962C8B-B14F-4D97-AF65-F5344CB8AC3E}">
        <p14:creationId xmlns:p14="http://schemas.microsoft.com/office/powerpoint/2010/main" val="48297832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6A8E81C-9C2D-4200-60B7-80D02F70BEFF}"/>
              </a:ext>
            </a:extLst>
          </p:cNvPr>
          <p:cNvPicPr>
            <a:picLocks noChangeAspect="1"/>
          </p:cNvPicPr>
          <p:nvPr/>
        </p:nvPicPr>
        <p:blipFill rotWithShape="1">
          <a:blip r:embed="rId2"/>
          <a:srcRect r="4294" b="13131"/>
          <a:stretch/>
        </p:blipFill>
        <p:spPr>
          <a:xfrm>
            <a:off x="5410200" y="1357074"/>
            <a:ext cx="12496832" cy="8434626"/>
          </a:xfrm>
          <a:prstGeom prst="rect">
            <a:avLst/>
          </a:prstGeom>
        </p:spPr>
      </p:pic>
      <p:sp>
        <p:nvSpPr>
          <p:cNvPr id="2" name="TextBox 1">
            <a:extLst>
              <a:ext uri="{FF2B5EF4-FFF2-40B4-BE49-F238E27FC236}">
                <a16:creationId xmlns:a16="http://schemas.microsoft.com/office/drawing/2014/main" id="{0AFE3CCA-3CFA-7F78-AA40-77D1003D4532}"/>
              </a:ext>
            </a:extLst>
          </p:cNvPr>
          <p:cNvSpPr txBox="1"/>
          <p:nvPr/>
        </p:nvSpPr>
        <p:spPr>
          <a:xfrm>
            <a:off x="3733799" y="153881"/>
            <a:ext cx="10820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BƯỚC THỰC HIỆN </a:t>
            </a:r>
          </a:p>
        </p:txBody>
      </p:sp>
      <p:grpSp>
        <p:nvGrpSpPr>
          <p:cNvPr id="56" name="Group 55">
            <a:extLst>
              <a:ext uri="{FF2B5EF4-FFF2-40B4-BE49-F238E27FC236}">
                <a16:creationId xmlns:a16="http://schemas.microsoft.com/office/drawing/2014/main" id="{7EEF81D9-CA59-B5F9-083C-C553CE8901AD}"/>
              </a:ext>
            </a:extLst>
          </p:cNvPr>
          <p:cNvGrpSpPr/>
          <p:nvPr/>
        </p:nvGrpSpPr>
        <p:grpSpPr>
          <a:xfrm>
            <a:off x="10363208" y="1342788"/>
            <a:ext cx="7124691" cy="4001220"/>
            <a:chOff x="10363208" y="1342788"/>
            <a:chExt cx="7124691" cy="4001220"/>
          </a:xfrm>
        </p:grpSpPr>
        <p:grpSp>
          <p:nvGrpSpPr>
            <p:cNvPr id="21" name="Group 20">
              <a:extLst>
                <a:ext uri="{FF2B5EF4-FFF2-40B4-BE49-F238E27FC236}">
                  <a16:creationId xmlns:a16="http://schemas.microsoft.com/office/drawing/2014/main" id="{AFE80B42-400C-77C2-141C-4B9652C9F6DC}"/>
                </a:ext>
              </a:extLst>
            </p:cNvPr>
            <p:cNvGrpSpPr/>
            <p:nvPr/>
          </p:nvGrpSpPr>
          <p:grpSpPr>
            <a:xfrm>
              <a:off x="10363208" y="3743808"/>
              <a:ext cx="6095992" cy="1600200"/>
              <a:chOff x="6553200" y="5951073"/>
              <a:chExt cx="5943600" cy="1600200"/>
            </a:xfrm>
          </p:grpSpPr>
          <p:sp>
            <p:nvSpPr>
              <p:cNvPr id="19" name="Rectangle: Rounded Corners 18">
                <a:extLst>
                  <a:ext uri="{FF2B5EF4-FFF2-40B4-BE49-F238E27FC236}">
                    <a16:creationId xmlns:a16="http://schemas.microsoft.com/office/drawing/2014/main" id="{E5F8FE40-9588-8557-1EA4-AAAB6916A47A}"/>
                  </a:ext>
                </a:extLst>
              </p:cNvPr>
              <p:cNvSpPr/>
              <p:nvPr/>
            </p:nvSpPr>
            <p:spPr>
              <a:xfrm>
                <a:off x="6553200" y="5951073"/>
                <a:ext cx="5943600" cy="1600200"/>
              </a:xfrm>
              <a:prstGeom prst="roundRect">
                <a:avLst>
                  <a:gd name="adj" fmla="val 13096"/>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Bước 3. </a:t>
                </a:r>
                <a:r>
                  <a:rPr lang="en-US" sz="3500">
                    <a:solidFill>
                      <a:schemeClr val="tx1"/>
                    </a:solidFill>
                    <a:latin typeface="Arial" panose="020B0604020202020204" pitchFamily="34" charset="0"/>
                    <a:cs typeface="Arial" panose="020B0604020202020204" pitchFamily="34" charset="0"/>
                  </a:rPr>
                  <a:t>Nháy chuột vào</a:t>
                </a:r>
              </a:p>
              <a:p>
                <a:pPr algn="just">
                  <a:lnSpc>
                    <a:spcPct val="150000"/>
                  </a:lnSpc>
                </a:pPr>
                <a:r>
                  <a:rPr lang="en-US" sz="3500">
                    <a:solidFill>
                      <a:schemeClr val="tx1"/>
                    </a:solidFill>
                    <a:latin typeface="Arial" panose="020B0604020202020204" pitchFamily="34" charset="0"/>
                    <a:cs typeface="Arial" panose="020B0604020202020204" pitchFamily="34" charset="0"/>
                  </a:rPr>
                  <a:t>hoặc nhấn Enter  </a:t>
                </a:r>
              </a:p>
            </p:txBody>
          </p:sp>
          <p:pic>
            <p:nvPicPr>
              <p:cNvPr id="20" name="Picture 19">
                <a:extLst>
                  <a:ext uri="{FF2B5EF4-FFF2-40B4-BE49-F238E27FC236}">
                    <a16:creationId xmlns:a16="http://schemas.microsoft.com/office/drawing/2014/main" id="{8EB207D7-DAC4-E64D-A924-41D09A654742}"/>
                  </a:ext>
                </a:extLst>
              </p:cNvPr>
              <p:cNvPicPr>
                <a:picLocks noChangeAspect="1"/>
              </p:cNvPicPr>
              <p:nvPr/>
            </p:nvPicPr>
            <p:blipFill>
              <a:blip r:embed="rId3"/>
              <a:stretch>
                <a:fillRect/>
              </a:stretch>
            </p:blipFill>
            <p:spPr>
              <a:xfrm>
                <a:off x="11695622" y="6063217"/>
                <a:ext cx="801178" cy="801178"/>
              </a:xfrm>
              <a:prstGeom prst="rect">
                <a:avLst/>
              </a:prstGeom>
            </p:spPr>
          </p:pic>
        </p:grpSp>
        <p:cxnSp>
          <p:nvCxnSpPr>
            <p:cNvPr id="25" name="Straight Connector 24">
              <a:extLst>
                <a:ext uri="{FF2B5EF4-FFF2-40B4-BE49-F238E27FC236}">
                  <a16:creationId xmlns:a16="http://schemas.microsoft.com/office/drawing/2014/main" id="{B4928FDE-70C2-2C52-B25A-9EB165DFF7F9}"/>
                </a:ext>
              </a:extLst>
            </p:cNvPr>
            <p:cNvCxnSpPr/>
            <p:nvPr/>
          </p:nvCxnSpPr>
          <p:spPr>
            <a:xfrm>
              <a:off x="13182600" y="1342788"/>
              <a:ext cx="3962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552048-75DF-51AE-AB5E-959BE81D4B8C}"/>
                </a:ext>
              </a:extLst>
            </p:cNvPr>
            <p:cNvCxnSpPr>
              <a:cxnSpLocks/>
            </p:cNvCxnSpPr>
            <p:nvPr/>
          </p:nvCxnSpPr>
          <p:spPr>
            <a:xfrm>
              <a:off x="13182600" y="1342788"/>
              <a:ext cx="0" cy="24010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7A3C0-13A5-F461-8DDA-55E379082ED7}"/>
                </a:ext>
              </a:extLst>
            </p:cNvPr>
            <p:cNvCxnSpPr>
              <a:cxnSpLocks/>
            </p:cNvCxnSpPr>
            <p:nvPr/>
          </p:nvCxnSpPr>
          <p:spPr>
            <a:xfrm>
              <a:off x="17149762" y="1342788"/>
              <a:ext cx="0" cy="419820"/>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9E42BD93-0DBC-8C48-45D1-1AF1BED4287A}"/>
                </a:ext>
              </a:extLst>
            </p:cNvPr>
            <p:cNvSpPr/>
            <p:nvPr/>
          </p:nvSpPr>
          <p:spPr>
            <a:xfrm>
              <a:off x="16802101" y="1762607"/>
              <a:ext cx="685798" cy="609598"/>
            </a:xfrm>
            <a:prstGeom prst="round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551A1B0-4AD8-4A5B-EFE2-980AE53C65AA}"/>
              </a:ext>
            </a:extLst>
          </p:cNvPr>
          <p:cNvGrpSpPr/>
          <p:nvPr/>
        </p:nvGrpSpPr>
        <p:grpSpPr>
          <a:xfrm>
            <a:off x="533400" y="1024182"/>
            <a:ext cx="8610600" cy="2522073"/>
            <a:chOff x="533400" y="1024182"/>
            <a:chExt cx="8610600" cy="2522073"/>
          </a:xfrm>
        </p:grpSpPr>
        <p:sp>
          <p:nvSpPr>
            <p:cNvPr id="8" name="Rectangle: Rounded Corners 7">
              <a:extLst>
                <a:ext uri="{FF2B5EF4-FFF2-40B4-BE49-F238E27FC236}">
                  <a16:creationId xmlns:a16="http://schemas.microsoft.com/office/drawing/2014/main" id="{69B4FE88-1AFF-4F04-BEAD-863F8A7044CA}"/>
                </a:ext>
              </a:extLst>
            </p:cNvPr>
            <p:cNvSpPr/>
            <p:nvPr/>
          </p:nvSpPr>
          <p:spPr>
            <a:xfrm>
              <a:off x="533400" y="1946055"/>
              <a:ext cx="5943600" cy="1600200"/>
            </a:xfrm>
            <a:prstGeom prst="roundRect">
              <a:avLst>
                <a:gd name="adj" fmla="val 13096"/>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Bước 1. </a:t>
              </a:r>
              <a:r>
                <a:rPr lang="en-US" sz="3500">
                  <a:solidFill>
                    <a:schemeClr val="tx1"/>
                  </a:solidFill>
                  <a:latin typeface="Arial" panose="020B0604020202020204" pitchFamily="34" charset="0"/>
                  <a:cs typeface="Arial" panose="020B0604020202020204" pitchFamily="34" charset="0"/>
                </a:rPr>
                <a:t>Nháy chuột chọn mục </a:t>
              </a:r>
              <a:r>
                <a:rPr lang="en-US" sz="3500" i="1">
                  <a:solidFill>
                    <a:schemeClr val="tx1"/>
                  </a:solidFill>
                  <a:latin typeface="Arial" panose="020B0604020202020204" pitchFamily="34" charset="0"/>
                  <a:cs typeface="Arial" panose="020B0604020202020204" pitchFamily="34" charset="0"/>
                </a:rPr>
                <a:t>Hình ảnh </a:t>
              </a:r>
            </a:p>
          </p:txBody>
        </p:sp>
        <p:cxnSp>
          <p:nvCxnSpPr>
            <p:cNvPr id="34" name="Straight Connector 33">
              <a:extLst>
                <a:ext uri="{FF2B5EF4-FFF2-40B4-BE49-F238E27FC236}">
                  <a16:creationId xmlns:a16="http://schemas.microsoft.com/office/drawing/2014/main" id="{735B6C9D-C420-C72F-BDA9-B5ACE69E0CF9}"/>
                </a:ext>
              </a:extLst>
            </p:cNvPr>
            <p:cNvCxnSpPr>
              <a:cxnSpLocks/>
            </p:cNvCxnSpPr>
            <p:nvPr/>
          </p:nvCxnSpPr>
          <p:spPr>
            <a:xfrm>
              <a:off x="3124200" y="1024182"/>
              <a:ext cx="0" cy="9218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C63B64B6-76A9-3C5D-245C-259C95079234}"/>
                </a:ext>
              </a:extLst>
            </p:cNvPr>
            <p:cNvSpPr/>
            <p:nvPr/>
          </p:nvSpPr>
          <p:spPr>
            <a:xfrm>
              <a:off x="7772400" y="1767369"/>
              <a:ext cx="1371600" cy="609598"/>
            </a:xfrm>
            <a:prstGeom prst="round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F22F205-CC40-5583-C07D-4C77E0A7A9A0}"/>
                </a:ext>
              </a:extLst>
            </p:cNvPr>
            <p:cNvCxnSpPr>
              <a:cxnSpLocks/>
            </p:cNvCxnSpPr>
            <p:nvPr/>
          </p:nvCxnSpPr>
          <p:spPr>
            <a:xfrm>
              <a:off x="8458200" y="1045704"/>
              <a:ext cx="0" cy="716903"/>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EF03E3C-6C24-36BF-2E6F-FD9540A5790E}"/>
                </a:ext>
              </a:extLst>
            </p:cNvPr>
            <p:cNvCxnSpPr>
              <a:cxnSpLocks/>
            </p:cNvCxnSpPr>
            <p:nvPr/>
          </p:nvCxnSpPr>
          <p:spPr>
            <a:xfrm>
              <a:off x="3124200" y="1024182"/>
              <a:ext cx="533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ECD9C57-2AA8-18AC-73FB-B2451B9A395B}"/>
              </a:ext>
            </a:extLst>
          </p:cNvPr>
          <p:cNvGrpSpPr/>
          <p:nvPr/>
        </p:nvGrpSpPr>
        <p:grpSpPr>
          <a:xfrm>
            <a:off x="533400" y="2695572"/>
            <a:ext cx="9258299" cy="3029436"/>
            <a:chOff x="533400" y="2695572"/>
            <a:chExt cx="9258299" cy="3029436"/>
          </a:xfrm>
        </p:grpSpPr>
        <p:sp>
          <p:nvSpPr>
            <p:cNvPr id="9" name="Rectangle: Rounded Corners 8">
              <a:extLst>
                <a:ext uri="{FF2B5EF4-FFF2-40B4-BE49-F238E27FC236}">
                  <a16:creationId xmlns:a16="http://schemas.microsoft.com/office/drawing/2014/main" id="{8C837B9E-31D7-4928-9564-BDC8951C35BC}"/>
                </a:ext>
              </a:extLst>
            </p:cNvPr>
            <p:cNvSpPr/>
            <p:nvPr/>
          </p:nvSpPr>
          <p:spPr>
            <a:xfrm>
              <a:off x="533400" y="4124808"/>
              <a:ext cx="5943600" cy="1600200"/>
            </a:xfrm>
            <a:prstGeom prst="roundRect">
              <a:avLst>
                <a:gd name="adj" fmla="val 13096"/>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Bước 2. </a:t>
              </a:r>
              <a:r>
                <a:rPr lang="en-US" sz="3500">
                  <a:solidFill>
                    <a:schemeClr val="tx1"/>
                  </a:solidFill>
                  <a:latin typeface="Arial" panose="020B0604020202020204" pitchFamily="34" charset="0"/>
                  <a:cs typeface="Arial" panose="020B0604020202020204" pitchFamily="34" charset="0"/>
                </a:rPr>
                <a:t>Nhập từ khóa “con sao la” vào máy tìm kiếm</a:t>
              </a:r>
            </a:p>
          </p:txBody>
        </p:sp>
        <p:cxnSp>
          <p:nvCxnSpPr>
            <p:cNvPr id="36" name="Straight Connector 35">
              <a:extLst>
                <a:ext uri="{FF2B5EF4-FFF2-40B4-BE49-F238E27FC236}">
                  <a16:creationId xmlns:a16="http://schemas.microsoft.com/office/drawing/2014/main" id="{EE4CA767-2874-6626-5CE5-5B5E1C987F58}"/>
                </a:ext>
              </a:extLst>
            </p:cNvPr>
            <p:cNvCxnSpPr>
              <a:cxnSpLocks/>
            </p:cNvCxnSpPr>
            <p:nvPr/>
          </p:nvCxnSpPr>
          <p:spPr>
            <a:xfrm>
              <a:off x="6477000" y="4963008"/>
              <a:ext cx="2438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242D0F-D364-BFD8-6516-072F6357211D}"/>
                </a:ext>
              </a:extLst>
            </p:cNvPr>
            <p:cNvCxnSpPr>
              <a:cxnSpLocks/>
            </p:cNvCxnSpPr>
            <p:nvPr/>
          </p:nvCxnSpPr>
          <p:spPr>
            <a:xfrm>
              <a:off x="8920162" y="3362808"/>
              <a:ext cx="0" cy="1600200"/>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89D43417-C23E-D9C5-6B7D-0A240C895345}"/>
                </a:ext>
              </a:extLst>
            </p:cNvPr>
            <p:cNvSpPr/>
            <p:nvPr/>
          </p:nvSpPr>
          <p:spPr>
            <a:xfrm>
              <a:off x="8496300" y="2695572"/>
              <a:ext cx="1295399" cy="609598"/>
            </a:xfrm>
            <a:prstGeom prst="round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1E3D6587-3E29-36F6-C4E3-42F480E340C2}"/>
              </a:ext>
            </a:extLst>
          </p:cNvPr>
          <p:cNvGrpSpPr/>
          <p:nvPr/>
        </p:nvGrpSpPr>
        <p:grpSpPr>
          <a:xfrm>
            <a:off x="538162" y="6468616"/>
            <a:ext cx="12382508" cy="3323084"/>
            <a:chOff x="538162" y="6468616"/>
            <a:chExt cx="12382508" cy="3323084"/>
          </a:xfrm>
        </p:grpSpPr>
        <p:sp>
          <p:nvSpPr>
            <p:cNvPr id="18" name="Rectangle: Rounded Corners 17">
              <a:extLst>
                <a:ext uri="{FF2B5EF4-FFF2-40B4-BE49-F238E27FC236}">
                  <a16:creationId xmlns:a16="http://schemas.microsoft.com/office/drawing/2014/main" id="{E45E5911-621F-7B4D-D9F1-BD82B5C6BC62}"/>
                </a:ext>
              </a:extLst>
            </p:cNvPr>
            <p:cNvSpPr/>
            <p:nvPr/>
          </p:nvSpPr>
          <p:spPr>
            <a:xfrm>
              <a:off x="538162" y="6468616"/>
              <a:ext cx="5943600" cy="2583747"/>
            </a:xfrm>
            <a:prstGeom prst="roundRect">
              <a:avLst>
                <a:gd name="adj" fmla="val 13096"/>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Bước 4. </a:t>
              </a:r>
              <a:r>
                <a:rPr lang="en-US" sz="3500">
                  <a:solidFill>
                    <a:schemeClr val="tx1"/>
                  </a:solidFill>
                  <a:latin typeface="Arial" panose="020B0604020202020204" pitchFamily="34" charset="0"/>
                  <a:cs typeface="Arial" panose="020B0604020202020204" pitchFamily="34" charset="0"/>
                </a:rPr>
                <a:t>Nháy chuột chọn một bức ảnh để xem ảnh đó có kích thước lớn hơn </a:t>
              </a:r>
            </a:p>
          </p:txBody>
        </p:sp>
        <p:sp>
          <p:nvSpPr>
            <p:cNvPr id="49" name="Rectangle: Rounded Corners 48">
              <a:extLst>
                <a:ext uri="{FF2B5EF4-FFF2-40B4-BE49-F238E27FC236}">
                  <a16:creationId xmlns:a16="http://schemas.microsoft.com/office/drawing/2014/main" id="{2B6C3E38-5A5A-FBEC-3D45-C76BC5CACFC1}"/>
                </a:ext>
              </a:extLst>
            </p:cNvPr>
            <p:cNvSpPr/>
            <p:nvPr/>
          </p:nvSpPr>
          <p:spPr>
            <a:xfrm>
              <a:off x="9143999" y="7586663"/>
              <a:ext cx="3776671" cy="2205037"/>
            </a:xfrm>
            <a:prstGeom prst="round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75D6B581-E783-3996-77C7-59B59A070D11}"/>
                </a:ext>
              </a:extLst>
            </p:cNvPr>
            <p:cNvCxnSpPr>
              <a:cxnSpLocks/>
            </p:cNvCxnSpPr>
            <p:nvPr/>
          </p:nvCxnSpPr>
          <p:spPr>
            <a:xfrm>
              <a:off x="6477000" y="8315808"/>
              <a:ext cx="2819400"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3116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down)">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EE3A2-406E-7814-6A1E-F482C28438D0}"/>
              </a:ext>
            </a:extLst>
          </p:cNvPr>
          <p:cNvSpPr txBox="1"/>
          <p:nvPr/>
        </p:nvSpPr>
        <p:spPr>
          <a:xfrm>
            <a:off x="2895600" y="800100"/>
            <a:ext cx="7010400" cy="861774"/>
          </a:xfrm>
          <a:prstGeom prst="rect">
            <a:avLst/>
          </a:prstGeom>
          <a:solidFill>
            <a:schemeClr val="bg1"/>
          </a:solid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LƯU Ý </a:t>
            </a:r>
          </a:p>
        </p:txBody>
      </p:sp>
      <p:sp>
        <p:nvSpPr>
          <p:cNvPr id="3" name="Freeform 4">
            <a:extLst>
              <a:ext uri="{FF2B5EF4-FFF2-40B4-BE49-F238E27FC236}">
                <a16:creationId xmlns:a16="http://schemas.microsoft.com/office/drawing/2014/main" id="{7FC88DCE-BA7A-7A86-C14A-C006C4F67631}"/>
              </a:ext>
            </a:extLst>
          </p:cNvPr>
          <p:cNvSpPr/>
          <p:nvPr/>
        </p:nvSpPr>
        <p:spPr>
          <a:xfrm>
            <a:off x="12649200" y="2381250"/>
            <a:ext cx="5335250" cy="7867650"/>
          </a:xfrm>
          <a:custGeom>
            <a:avLst/>
            <a:gdLst/>
            <a:ahLst/>
            <a:cxnLst/>
            <a:rect l="l" t="t" r="r" b="b"/>
            <a:pathLst>
              <a:path w="5580697" h="8229600">
                <a:moveTo>
                  <a:pt x="0" y="0"/>
                </a:moveTo>
                <a:lnTo>
                  <a:pt x="5580697" y="0"/>
                </a:lnTo>
                <a:lnTo>
                  <a:pt x="5580697" y="8229600"/>
                </a:lnTo>
                <a:lnTo>
                  <a:pt x="0" y="8229600"/>
                </a:lnTo>
                <a:lnTo>
                  <a:pt x="0" y="0"/>
                </a:lnTo>
                <a:close/>
              </a:path>
            </a:pathLst>
          </a:custGeom>
          <a:blipFill>
            <a:blip r:embed="rId2"/>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81C75973-56F6-D17C-1502-9F40E6D59B10}"/>
              </a:ext>
            </a:extLst>
          </p:cNvPr>
          <p:cNvSpPr/>
          <p:nvPr/>
        </p:nvSpPr>
        <p:spPr>
          <a:xfrm>
            <a:off x="723900" y="2381250"/>
            <a:ext cx="11353800" cy="3143250"/>
          </a:xfrm>
          <a:prstGeom prst="wedgeRoundRectCallout">
            <a:avLst>
              <a:gd name="adj1" fmla="val 56810"/>
              <a:gd name="adj2" fmla="val 49965"/>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Ngay sau khi đã tìm kiếm hình ảnh, nếu tiếp tục đưa từ khoá khác vào thì kết quả tìm vẫn là hình ảnh.</a:t>
            </a:r>
            <a:endParaRPr lang="en-US" sz="4000">
              <a:solidFill>
                <a:schemeClr val="tx1"/>
              </a:solidFill>
            </a:endParaRPr>
          </a:p>
        </p:txBody>
      </p:sp>
      <p:sp>
        <p:nvSpPr>
          <p:cNvPr id="5" name="Speech Bubble: Rectangle with Corners Rounded 4">
            <a:extLst>
              <a:ext uri="{FF2B5EF4-FFF2-40B4-BE49-F238E27FC236}">
                <a16:creationId xmlns:a16="http://schemas.microsoft.com/office/drawing/2014/main" id="{9F6B2719-08A9-C022-F09D-9F6DE898046E}"/>
              </a:ext>
            </a:extLst>
          </p:cNvPr>
          <p:cNvSpPr/>
          <p:nvPr/>
        </p:nvSpPr>
        <p:spPr>
          <a:xfrm>
            <a:off x="723900" y="6134100"/>
            <a:ext cx="11353800" cy="3143250"/>
          </a:xfrm>
          <a:prstGeom prst="wedgeRoundRectCallout">
            <a:avLst>
              <a:gd name="adj1" fmla="val 55048"/>
              <a:gd name="adj2" fmla="val -44126"/>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Muốn quay về chế độ tìm kiếm với kết quả đa dạng thì cần chọn mục “</a:t>
            </a:r>
            <a:r>
              <a:rPr lang="vi-VN" sz="4000" b="1" i="1">
                <a:solidFill>
                  <a:schemeClr val="tx1"/>
                </a:solidFill>
              </a:rPr>
              <a:t>Tất cả</a:t>
            </a:r>
            <a:r>
              <a:rPr lang="vi-VN" sz="4000">
                <a:solidFill>
                  <a:schemeClr val="tx1"/>
                </a:solidFill>
              </a:rPr>
              <a:t>” sau hoặc trước khi nhấn </a:t>
            </a:r>
            <a:r>
              <a:rPr lang="vi-VN" sz="4000" b="1" i="1">
                <a:solidFill>
                  <a:schemeClr val="tx1"/>
                </a:solidFill>
              </a:rPr>
              <a:t>Enter</a:t>
            </a:r>
            <a:r>
              <a:rPr lang="vi-VN" sz="4000">
                <a:solidFill>
                  <a:schemeClr val="tx1"/>
                </a:solidFill>
              </a:rPr>
              <a:t> kết thúc việc nhập từ khoá. </a:t>
            </a:r>
            <a:endParaRPr lang="en-US" sz="4000">
              <a:solidFill>
                <a:schemeClr val="tx1"/>
              </a:solidFill>
            </a:endParaRPr>
          </a:p>
        </p:txBody>
      </p:sp>
    </p:spTree>
    <p:extLst>
      <p:ext uri="{BB962C8B-B14F-4D97-AF65-F5344CB8AC3E}">
        <p14:creationId xmlns:p14="http://schemas.microsoft.com/office/powerpoint/2010/main" val="2994179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1">
            <a:extLst>
              <a:ext uri="{FF2B5EF4-FFF2-40B4-BE49-F238E27FC236}">
                <a16:creationId xmlns:a16="http://schemas.microsoft.com/office/drawing/2014/main" id="{BCBCC936-69F0-4218-1106-9CDF55A55DEF}"/>
              </a:ext>
            </a:extLst>
          </p:cNvPr>
          <p:cNvSpPr/>
          <p:nvPr/>
        </p:nvSpPr>
        <p:spPr>
          <a:xfrm>
            <a:off x="-762000" y="8197118"/>
            <a:ext cx="19345275" cy="2860643"/>
          </a:xfrm>
          <a:custGeom>
            <a:avLst/>
            <a:gdLst/>
            <a:ahLst/>
            <a:cxnLst/>
            <a:rect l="l" t="t" r="r" b="b"/>
            <a:pathLst>
              <a:path w="16230600" h="2860643">
                <a:moveTo>
                  <a:pt x="0" y="0"/>
                </a:moveTo>
                <a:lnTo>
                  <a:pt x="16230600" y="0"/>
                </a:lnTo>
                <a:lnTo>
                  <a:pt x="16230600" y="2860644"/>
                </a:lnTo>
                <a:lnTo>
                  <a:pt x="0" y="2860644"/>
                </a:lnTo>
                <a:lnTo>
                  <a:pt x="0" y="0"/>
                </a:lnTo>
                <a:close/>
              </a:path>
            </a:pathLst>
          </a:custGeom>
          <a:blipFill>
            <a:blip r:embed="rId2"/>
            <a:stretch>
              <a:fillRect/>
            </a:stretch>
          </a:blipFill>
        </p:spPr>
        <p:txBody>
          <a:bodyPr/>
          <a:lstStyle/>
          <a:p>
            <a:endParaRPr lang="en-US"/>
          </a:p>
        </p:txBody>
      </p:sp>
      <p:pic>
        <p:nvPicPr>
          <p:cNvPr id="3" name="Picture 2">
            <a:extLst>
              <a:ext uri="{FF2B5EF4-FFF2-40B4-BE49-F238E27FC236}">
                <a16:creationId xmlns:a16="http://schemas.microsoft.com/office/drawing/2014/main" id="{F51EE4B3-47FF-533A-F930-DA19869777A7}"/>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6031"/>
          <a:stretch/>
        </p:blipFill>
        <p:spPr>
          <a:xfrm>
            <a:off x="5095875" y="3848100"/>
            <a:ext cx="13182600" cy="6262779"/>
          </a:xfrm>
          <a:prstGeom prst="rect">
            <a:avLst/>
          </a:prstGeom>
        </p:spPr>
      </p:pic>
      <p:sp>
        <p:nvSpPr>
          <p:cNvPr id="6" name="Rectangle: Rounded Corners 5">
            <a:extLst>
              <a:ext uri="{FF2B5EF4-FFF2-40B4-BE49-F238E27FC236}">
                <a16:creationId xmlns:a16="http://schemas.microsoft.com/office/drawing/2014/main" id="{63C2C675-BB28-4AF6-CE7F-81E7DDA54E1B}"/>
              </a:ext>
            </a:extLst>
          </p:cNvPr>
          <p:cNvSpPr/>
          <p:nvPr/>
        </p:nvSpPr>
        <p:spPr>
          <a:xfrm>
            <a:off x="12192000" y="1166812"/>
            <a:ext cx="5867400" cy="2667000"/>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Đưa ra các kết quả dạng hình ảnh </a:t>
            </a:r>
          </a:p>
        </p:txBody>
      </p:sp>
      <p:grpSp>
        <p:nvGrpSpPr>
          <p:cNvPr id="18" name="Group 17">
            <a:extLst>
              <a:ext uri="{FF2B5EF4-FFF2-40B4-BE49-F238E27FC236}">
                <a16:creationId xmlns:a16="http://schemas.microsoft.com/office/drawing/2014/main" id="{0173AD53-86F4-FC52-6B12-E6491B1F40A2}"/>
              </a:ext>
            </a:extLst>
          </p:cNvPr>
          <p:cNvGrpSpPr/>
          <p:nvPr/>
        </p:nvGrpSpPr>
        <p:grpSpPr>
          <a:xfrm>
            <a:off x="4886325" y="952500"/>
            <a:ext cx="8677275" cy="7841411"/>
            <a:chOff x="4886325" y="952500"/>
            <a:chExt cx="8677275" cy="7841411"/>
          </a:xfrm>
        </p:grpSpPr>
        <p:sp>
          <p:nvSpPr>
            <p:cNvPr id="7" name="Rectangle: Rounded Corners 6">
              <a:extLst>
                <a:ext uri="{FF2B5EF4-FFF2-40B4-BE49-F238E27FC236}">
                  <a16:creationId xmlns:a16="http://schemas.microsoft.com/office/drawing/2014/main" id="{FA3BBAB0-D829-0B28-BB4F-D1035ACA6823}"/>
                </a:ext>
              </a:extLst>
            </p:cNvPr>
            <p:cNvSpPr/>
            <p:nvPr/>
          </p:nvSpPr>
          <p:spPr>
            <a:xfrm>
              <a:off x="10744200" y="7124700"/>
              <a:ext cx="2819400" cy="1669211"/>
            </a:xfrm>
            <a:prstGeom prst="roundRect">
              <a:avLst/>
            </a:prstGeom>
            <a:noFill/>
            <a:ln w="762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4841DDF-4C42-C1BE-5148-56BF0F032964}"/>
                </a:ext>
              </a:extLst>
            </p:cNvPr>
            <p:cNvGrpSpPr/>
            <p:nvPr/>
          </p:nvGrpSpPr>
          <p:grpSpPr>
            <a:xfrm>
              <a:off x="4886325" y="952500"/>
              <a:ext cx="6467475" cy="6781800"/>
              <a:chOff x="4886325" y="952500"/>
              <a:chExt cx="6467475" cy="6781800"/>
            </a:xfrm>
          </p:grpSpPr>
          <p:cxnSp>
            <p:nvCxnSpPr>
              <p:cNvPr id="9" name="Straight Connector 8">
                <a:extLst>
                  <a:ext uri="{FF2B5EF4-FFF2-40B4-BE49-F238E27FC236}">
                    <a16:creationId xmlns:a16="http://schemas.microsoft.com/office/drawing/2014/main" id="{6E0BF18E-C966-FCA8-BCF9-10B064350F2E}"/>
                  </a:ext>
                </a:extLst>
              </p:cNvPr>
              <p:cNvCxnSpPr>
                <a:cxnSpLocks/>
              </p:cNvCxnSpPr>
              <p:nvPr/>
            </p:nvCxnSpPr>
            <p:spPr>
              <a:xfrm>
                <a:off x="8458200" y="7734300"/>
                <a:ext cx="2895600" cy="0"/>
              </a:xfrm>
              <a:prstGeom prst="line">
                <a:avLst/>
              </a:prstGeom>
              <a:ln w="1206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95287E-64C5-1899-ACE9-9DA14F1A3275}"/>
                  </a:ext>
                </a:extLst>
              </p:cNvPr>
              <p:cNvCxnSpPr>
                <a:cxnSpLocks/>
              </p:cNvCxnSpPr>
              <p:nvPr/>
            </p:nvCxnSpPr>
            <p:spPr>
              <a:xfrm flipV="1">
                <a:off x="8510587" y="3695700"/>
                <a:ext cx="0" cy="4038600"/>
              </a:xfrm>
              <a:prstGeom prst="line">
                <a:avLst/>
              </a:prstGeom>
              <a:ln w="1206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FDCDE05-1CF1-3C49-99D1-58B251826221}"/>
                  </a:ext>
                </a:extLst>
              </p:cNvPr>
              <p:cNvSpPr/>
              <p:nvPr/>
            </p:nvSpPr>
            <p:spPr>
              <a:xfrm>
                <a:off x="4886325" y="952500"/>
                <a:ext cx="5867400" cy="2667000"/>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Đưa ra các kết quả dạng văn bản, hình ảnh, video,…</a:t>
                </a:r>
              </a:p>
            </p:txBody>
          </p:sp>
        </p:grpSp>
      </p:grpSp>
      <p:sp>
        <p:nvSpPr>
          <p:cNvPr id="15" name="Freeform 3">
            <a:extLst>
              <a:ext uri="{FF2B5EF4-FFF2-40B4-BE49-F238E27FC236}">
                <a16:creationId xmlns:a16="http://schemas.microsoft.com/office/drawing/2014/main" id="{1B14B5CE-FA92-CDEE-13A2-F0528F7A4888}"/>
              </a:ext>
            </a:extLst>
          </p:cNvPr>
          <p:cNvSpPr/>
          <p:nvPr/>
        </p:nvSpPr>
        <p:spPr>
          <a:xfrm>
            <a:off x="109537" y="1028700"/>
            <a:ext cx="5576888" cy="8229600"/>
          </a:xfrm>
          <a:custGeom>
            <a:avLst/>
            <a:gdLst/>
            <a:ahLst/>
            <a:cxnLst/>
            <a:rect l="l" t="t" r="r" b="b"/>
            <a:pathLst>
              <a:path w="5014912" h="8229600">
                <a:moveTo>
                  <a:pt x="5014913" y="0"/>
                </a:moveTo>
                <a:lnTo>
                  <a:pt x="0" y="0"/>
                </a:lnTo>
                <a:lnTo>
                  <a:pt x="0" y="8229600"/>
                </a:lnTo>
                <a:lnTo>
                  <a:pt x="5014913" y="8229600"/>
                </a:lnTo>
                <a:lnTo>
                  <a:pt x="5014913"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71631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BB8DBE-0421-9A1F-D207-AD48887A4829}"/>
              </a:ext>
            </a:extLst>
          </p:cNvPr>
          <p:cNvSpPr txBox="1"/>
          <p:nvPr/>
        </p:nvSpPr>
        <p:spPr>
          <a:xfrm>
            <a:off x="3962400" y="342900"/>
            <a:ext cx="99060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LUYỆN TẬP </a:t>
            </a:r>
          </a:p>
        </p:txBody>
      </p:sp>
      <p:sp>
        <p:nvSpPr>
          <p:cNvPr id="3" name="Rectangle: Rounded Corners 2">
            <a:extLst>
              <a:ext uri="{FF2B5EF4-FFF2-40B4-BE49-F238E27FC236}">
                <a16:creationId xmlns:a16="http://schemas.microsoft.com/office/drawing/2014/main" id="{A0D19FAD-7FDC-2751-F1AC-F257B4FF7B70}"/>
              </a:ext>
            </a:extLst>
          </p:cNvPr>
          <p:cNvSpPr/>
          <p:nvPr/>
        </p:nvSpPr>
        <p:spPr>
          <a:xfrm>
            <a:off x="609600" y="2400300"/>
            <a:ext cx="10210800" cy="5808821"/>
          </a:xfrm>
          <a:custGeom>
            <a:avLst/>
            <a:gdLst>
              <a:gd name="connsiteX0" fmla="*/ 0 w 10210800"/>
              <a:gd name="connsiteY0" fmla="*/ 968156 h 5808821"/>
              <a:gd name="connsiteX1" fmla="*/ 968156 w 10210800"/>
              <a:gd name="connsiteY1" fmla="*/ 0 h 5808821"/>
              <a:gd name="connsiteX2" fmla="*/ 9242644 w 10210800"/>
              <a:gd name="connsiteY2" fmla="*/ 0 h 5808821"/>
              <a:gd name="connsiteX3" fmla="*/ 10210800 w 10210800"/>
              <a:gd name="connsiteY3" fmla="*/ 968156 h 5808821"/>
              <a:gd name="connsiteX4" fmla="*/ 10210800 w 10210800"/>
              <a:gd name="connsiteY4" fmla="*/ 4840665 h 5808821"/>
              <a:gd name="connsiteX5" fmla="*/ 9242644 w 10210800"/>
              <a:gd name="connsiteY5" fmla="*/ 5808821 h 5808821"/>
              <a:gd name="connsiteX6" fmla="*/ 968156 w 10210800"/>
              <a:gd name="connsiteY6" fmla="*/ 5808821 h 5808821"/>
              <a:gd name="connsiteX7" fmla="*/ 0 w 10210800"/>
              <a:gd name="connsiteY7" fmla="*/ 4840665 h 5808821"/>
              <a:gd name="connsiteX8" fmla="*/ 0 w 10210800"/>
              <a:gd name="connsiteY8" fmla="*/ 968156 h 58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0800" h="5808821" fill="none" extrusionOk="0">
                <a:moveTo>
                  <a:pt x="0" y="968156"/>
                </a:moveTo>
                <a:cubicBezTo>
                  <a:pt x="13990" y="478499"/>
                  <a:pt x="370408" y="-15522"/>
                  <a:pt x="968156" y="0"/>
                </a:cubicBezTo>
                <a:cubicBezTo>
                  <a:pt x="4708091" y="-151549"/>
                  <a:pt x="8266973" y="159242"/>
                  <a:pt x="9242644" y="0"/>
                </a:cubicBezTo>
                <a:cubicBezTo>
                  <a:pt x="9784239" y="1617"/>
                  <a:pt x="10231915" y="471375"/>
                  <a:pt x="10210800" y="968156"/>
                </a:cubicBezTo>
                <a:cubicBezTo>
                  <a:pt x="10276132" y="2210453"/>
                  <a:pt x="10114176" y="3551018"/>
                  <a:pt x="10210800" y="4840665"/>
                </a:cubicBezTo>
                <a:cubicBezTo>
                  <a:pt x="10258140" y="5333402"/>
                  <a:pt x="9837640" y="5774952"/>
                  <a:pt x="9242644" y="5808821"/>
                </a:cubicBezTo>
                <a:cubicBezTo>
                  <a:pt x="7234066" y="5957019"/>
                  <a:pt x="3672953" y="5881411"/>
                  <a:pt x="968156" y="5808821"/>
                </a:cubicBezTo>
                <a:cubicBezTo>
                  <a:pt x="437627" y="5815273"/>
                  <a:pt x="54801" y="5357801"/>
                  <a:pt x="0" y="4840665"/>
                </a:cubicBezTo>
                <a:cubicBezTo>
                  <a:pt x="14449" y="4098118"/>
                  <a:pt x="-55813" y="1691671"/>
                  <a:pt x="0" y="968156"/>
                </a:cubicBezTo>
                <a:close/>
              </a:path>
              <a:path w="10210800" h="5808821" stroke="0" extrusionOk="0">
                <a:moveTo>
                  <a:pt x="0" y="968156"/>
                </a:moveTo>
                <a:cubicBezTo>
                  <a:pt x="-5730" y="426492"/>
                  <a:pt x="505110" y="-30558"/>
                  <a:pt x="968156" y="0"/>
                </a:cubicBezTo>
                <a:cubicBezTo>
                  <a:pt x="3847163" y="-118115"/>
                  <a:pt x="5980352" y="133046"/>
                  <a:pt x="9242644" y="0"/>
                </a:cubicBezTo>
                <a:cubicBezTo>
                  <a:pt x="9826522" y="-38994"/>
                  <a:pt x="10276198" y="476401"/>
                  <a:pt x="10210800" y="968156"/>
                </a:cubicBezTo>
                <a:cubicBezTo>
                  <a:pt x="10271450" y="1552893"/>
                  <a:pt x="10281781" y="4246851"/>
                  <a:pt x="10210800" y="4840665"/>
                </a:cubicBezTo>
                <a:cubicBezTo>
                  <a:pt x="10210628" y="5441839"/>
                  <a:pt x="9769610" y="5846449"/>
                  <a:pt x="9242644" y="5808821"/>
                </a:cubicBezTo>
                <a:cubicBezTo>
                  <a:pt x="5888699" y="5908039"/>
                  <a:pt x="4485398" y="5971140"/>
                  <a:pt x="968156" y="5808821"/>
                </a:cubicBezTo>
                <a:cubicBezTo>
                  <a:pt x="448040" y="5813566"/>
                  <a:pt x="33515" y="5463417"/>
                  <a:pt x="0" y="4840665"/>
                </a:cubicBezTo>
                <a:cubicBezTo>
                  <a:pt x="5403" y="3938790"/>
                  <a:pt x="-54406" y="2835541"/>
                  <a:pt x="0" y="968156"/>
                </a:cubicBezTo>
                <a:close/>
              </a:path>
            </a:pathLst>
          </a:custGeom>
          <a:solidFill>
            <a:schemeClr val="accent6">
              <a:lumMod val="20000"/>
              <a:lumOff val="80000"/>
            </a:schemeClr>
          </a:solidFill>
          <a:ln w="38100">
            <a:solidFill>
              <a:schemeClr val="accent6">
                <a:lumMod val="60000"/>
                <a:lumOff val="40000"/>
              </a:schemeClr>
            </a:solidFill>
            <a:extLst>
              <a:ext uri="{C807C97D-BFC1-408E-A445-0C87EB9F89A2}">
                <ask:lineSketchStyleProps xmlns:ask="http://schemas.microsoft.com/office/drawing/2018/sketchyshapes" sd="1904928173">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THẢO LUẬN NHÓM ĐÔI </a:t>
            </a:r>
          </a:p>
          <a:p>
            <a:pPr marL="571500" marR="0" indent="-571500" algn="just">
              <a:lnSpc>
                <a:spcPct val="150000"/>
              </a:lnSpc>
              <a:spcBef>
                <a:spcPts val="0"/>
              </a:spcBef>
              <a:spcAft>
                <a:spcPts val="0"/>
              </a:spcAft>
              <a:buFont typeface="Arial" panose="020B0604020202020204" pitchFamily="34" charset="0"/>
              <a:buChar char="•"/>
            </a:pP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Em hãy dùng mày tìm kiếm để biết người máy Grace ra đời ở nước nào? </a:t>
            </a:r>
          </a:p>
          <a:p>
            <a:pPr marL="571500" marR="0" indent="-571500" algn="just">
              <a:lnSpc>
                <a:spcPct val="150000"/>
              </a:lnSpc>
              <a:spcBef>
                <a:spcPts val="0"/>
              </a:spcBef>
              <a:spcAft>
                <a:spcPts val="0"/>
              </a:spcAft>
              <a:buFont typeface="Arial" panose="020B0604020202020204" pitchFamily="34" charset="0"/>
              <a:buChar char="•"/>
            </a:pP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Hình ảnh về cô người máy này.</a:t>
            </a:r>
          </a:p>
        </p:txBody>
      </p:sp>
      <p:sp>
        <p:nvSpPr>
          <p:cNvPr id="4" name="Freeform 2">
            <a:extLst>
              <a:ext uri="{FF2B5EF4-FFF2-40B4-BE49-F238E27FC236}">
                <a16:creationId xmlns:a16="http://schemas.microsoft.com/office/drawing/2014/main" id="{8B528F25-9E32-1474-DB0A-16BF04DBCC87}"/>
              </a:ext>
            </a:extLst>
          </p:cNvPr>
          <p:cNvSpPr/>
          <p:nvPr/>
        </p:nvSpPr>
        <p:spPr>
          <a:xfrm>
            <a:off x="11201400" y="4259579"/>
            <a:ext cx="7236725" cy="6060758"/>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033937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EA8CAEA-4F1A-EF95-6DF2-FBAC6E59F799}"/>
              </a:ext>
            </a:extLst>
          </p:cNvPr>
          <p:cNvGrpSpPr/>
          <p:nvPr/>
        </p:nvGrpSpPr>
        <p:grpSpPr>
          <a:xfrm>
            <a:off x="914400" y="1409700"/>
            <a:ext cx="11277600" cy="1219200"/>
            <a:chOff x="2133600" y="1181100"/>
            <a:chExt cx="10134600" cy="1219200"/>
          </a:xfrm>
        </p:grpSpPr>
        <p:sp>
          <p:nvSpPr>
            <p:cNvPr id="2" name="Rectangle: Rounded Corners 1">
              <a:extLst>
                <a:ext uri="{FF2B5EF4-FFF2-40B4-BE49-F238E27FC236}">
                  <a16:creationId xmlns:a16="http://schemas.microsoft.com/office/drawing/2014/main" id="{28DF10B6-429D-EAAA-3CE2-254055F0D479}"/>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search ">
              <a:extLst>
                <a:ext uri="{FF2B5EF4-FFF2-40B4-BE49-F238E27FC236}">
                  <a16:creationId xmlns:a16="http://schemas.microsoft.com/office/drawing/2014/main" id="{E7B4C4BD-C452-36A6-AD31-7CB782D8B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31AA1DA5-E2ED-E0B5-C8F3-D7EB6571E400}"/>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9EF7ED-8F9B-F6FD-E886-6BC04A48A9E3}"/>
                </a:ext>
              </a:extLst>
            </p:cNvPr>
            <p:cNvSpPr txBox="1"/>
            <p:nvPr/>
          </p:nvSpPr>
          <p:spPr>
            <a:xfrm>
              <a:off x="2438400" y="1475229"/>
              <a:ext cx="5105400" cy="630942"/>
            </a:xfrm>
            <a:prstGeom prst="rect">
              <a:avLst/>
            </a:prstGeom>
            <a:noFill/>
          </p:spPr>
          <p:txBody>
            <a:bodyPr wrap="square" rtlCol="0">
              <a:spAutoFit/>
            </a:bodyPr>
            <a:lstStyle/>
            <a:p>
              <a:r>
                <a:rPr lang="en-US" sz="3500" spc="300">
                  <a:latin typeface="Arial" panose="020B0604020202020204" pitchFamily="34" charset="0"/>
                  <a:cs typeface="Arial" panose="020B0604020202020204" pitchFamily="34" charset="0"/>
                </a:rPr>
                <a:t>Người máy Grace… </a:t>
              </a:r>
            </a:p>
          </p:txBody>
        </p:sp>
      </p:grpSp>
      <p:sp>
        <p:nvSpPr>
          <p:cNvPr id="7" name="TextBox 6">
            <a:extLst>
              <a:ext uri="{FF2B5EF4-FFF2-40B4-BE49-F238E27FC236}">
                <a16:creationId xmlns:a16="http://schemas.microsoft.com/office/drawing/2014/main" id="{E297724F-DE4E-84F8-0905-B03B2BD50276}"/>
              </a:ext>
            </a:extLst>
          </p:cNvPr>
          <p:cNvSpPr txBox="1"/>
          <p:nvPr/>
        </p:nvSpPr>
        <p:spPr>
          <a:xfrm>
            <a:off x="914400" y="483886"/>
            <a:ext cx="71628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khóa tìm kiếm </a:t>
            </a:r>
          </a:p>
        </p:txBody>
      </p:sp>
      <p:grpSp>
        <p:nvGrpSpPr>
          <p:cNvPr id="8" name="Group 7">
            <a:extLst>
              <a:ext uri="{FF2B5EF4-FFF2-40B4-BE49-F238E27FC236}">
                <a16:creationId xmlns:a16="http://schemas.microsoft.com/office/drawing/2014/main" id="{5D98C153-D5DB-545D-44AD-1E8A30C59EA5}"/>
              </a:ext>
            </a:extLst>
          </p:cNvPr>
          <p:cNvGrpSpPr/>
          <p:nvPr/>
        </p:nvGrpSpPr>
        <p:grpSpPr>
          <a:xfrm>
            <a:off x="914400" y="3233164"/>
            <a:ext cx="11277600" cy="1219200"/>
            <a:chOff x="2133600" y="1181100"/>
            <a:chExt cx="10134600" cy="1219200"/>
          </a:xfrm>
        </p:grpSpPr>
        <p:sp>
          <p:nvSpPr>
            <p:cNvPr id="9" name="Rectangle: Rounded Corners 8">
              <a:extLst>
                <a:ext uri="{FF2B5EF4-FFF2-40B4-BE49-F238E27FC236}">
                  <a16:creationId xmlns:a16="http://schemas.microsoft.com/office/drawing/2014/main" id="{F336E706-E73C-463A-9DEA-0DF00A8FEEFF}"/>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Research ">
              <a:extLst>
                <a:ext uri="{FF2B5EF4-FFF2-40B4-BE49-F238E27FC236}">
                  <a16:creationId xmlns:a16="http://schemas.microsoft.com/office/drawing/2014/main" id="{A0696F35-3F45-A2F8-A83E-DB1AAE284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D534EEE1-0A1D-9127-77AE-100DCE328BEC}"/>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9302E7-AC9D-649B-7CB8-0C3EA5207D13}"/>
                </a:ext>
              </a:extLst>
            </p:cNvPr>
            <p:cNvSpPr txBox="1"/>
            <p:nvPr/>
          </p:nvSpPr>
          <p:spPr>
            <a:xfrm>
              <a:off x="2438399" y="1475229"/>
              <a:ext cx="8284788" cy="630942"/>
            </a:xfrm>
            <a:prstGeom prst="rect">
              <a:avLst/>
            </a:prstGeom>
            <a:noFill/>
          </p:spPr>
          <p:txBody>
            <a:bodyPr wrap="square" rtlCol="0">
              <a:spAutoFit/>
            </a:bodyPr>
            <a:lstStyle/>
            <a:p>
              <a:r>
                <a:rPr lang="vi-VN" sz="3500" spc="300">
                  <a:latin typeface="Arial" panose="020B0604020202020204" pitchFamily="34" charset="0"/>
                  <a:cs typeface="Arial" panose="020B0604020202020204" pitchFamily="34" charset="0"/>
                </a:rPr>
                <a:t>Người máy Grace ra đời ở nước nào?</a:t>
              </a:r>
              <a:endParaRPr lang="en-US" sz="3500" spc="300">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1E86D451-960D-E284-EA74-6186006129EF}"/>
              </a:ext>
            </a:extLst>
          </p:cNvPr>
          <p:cNvPicPr>
            <a:picLocks noChangeAspect="1"/>
          </p:cNvPicPr>
          <p:nvPr/>
        </p:nvPicPr>
        <p:blipFill>
          <a:blip r:embed="rId3"/>
          <a:stretch>
            <a:fillRect/>
          </a:stretch>
        </p:blipFill>
        <p:spPr>
          <a:xfrm>
            <a:off x="914400" y="5032104"/>
            <a:ext cx="9906000" cy="5183812"/>
          </a:xfrm>
          <a:prstGeom prst="rect">
            <a:avLst/>
          </a:prstGeom>
        </p:spPr>
      </p:pic>
      <p:sp>
        <p:nvSpPr>
          <p:cNvPr id="15" name="Freeform 25">
            <a:extLst>
              <a:ext uri="{FF2B5EF4-FFF2-40B4-BE49-F238E27FC236}">
                <a16:creationId xmlns:a16="http://schemas.microsoft.com/office/drawing/2014/main" id="{CD647063-F7D4-948C-1FFE-C4D3A23D9BF6}"/>
              </a:ext>
            </a:extLst>
          </p:cNvPr>
          <p:cNvSpPr/>
          <p:nvPr/>
        </p:nvSpPr>
        <p:spPr>
          <a:xfrm rot="3758172">
            <a:off x="-182936" y="4587441"/>
            <a:ext cx="2025080" cy="572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5500190D-84F8-39CE-4261-99B4D9061813}"/>
              </a:ext>
            </a:extLst>
          </p:cNvPr>
          <p:cNvSpPr/>
          <p:nvPr/>
        </p:nvSpPr>
        <p:spPr>
          <a:xfrm>
            <a:off x="3276600" y="5811585"/>
            <a:ext cx="1219200" cy="763297"/>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2F9C7E2-4AB7-C602-4603-6ABBA846ADE3}"/>
              </a:ext>
            </a:extLst>
          </p:cNvPr>
          <p:cNvCxnSpPr>
            <a:cxnSpLocks/>
          </p:cNvCxnSpPr>
          <p:nvPr/>
        </p:nvCxnSpPr>
        <p:spPr>
          <a:xfrm>
            <a:off x="4519612" y="6052814"/>
            <a:ext cx="6739654" cy="1681486"/>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93936DF-1F7A-3A7C-835C-C81711FB9FBA}"/>
              </a:ext>
            </a:extLst>
          </p:cNvPr>
          <p:cNvSpPr/>
          <p:nvPr/>
        </p:nvSpPr>
        <p:spPr>
          <a:xfrm>
            <a:off x="11283078" y="5579279"/>
            <a:ext cx="3294934" cy="3290544"/>
          </a:xfrm>
          <a:prstGeom prst="roundRect">
            <a:avLst/>
          </a:prstGeom>
          <a:solidFill>
            <a:srgbClr val="D7E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Chọn mục </a:t>
            </a:r>
            <a:r>
              <a:rPr lang="en-US" sz="3500" b="1" i="1">
                <a:solidFill>
                  <a:schemeClr val="tx1"/>
                </a:solidFill>
                <a:latin typeface="Arial" panose="020B0604020202020204" pitchFamily="34" charset="0"/>
                <a:cs typeface="Arial" panose="020B0604020202020204" pitchFamily="34" charset="0"/>
              </a:rPr>
              <a:t>Hình ảnh </a:t>
            </a:r>
            <a:r>
              <a:rPr lang="en-US" sz="3500">
                <a:solidFill>
                  <a:schemeClr val="tx1"/>
                </a:solidFill>
                <a:latin typeface="Arial" panose="020B0604020202020204" pitchFamily="34" charset="0"/>
                <a:cs typeface="Arial" panose="020B0604020202020204" pitchFamily="34" charset="0"/>
              </a:rPr>
              <a:t>để xem thông tin về ảnh </a:t>
            </a:r>
          </a:p>
        </p:txBody>
      </p:sp>
      <p:pic>
        <p:nvPicPr>
          <p:cNvPr id="1028" name="Picture 4" descr="Robotic Nursing Assistants : grace the robot">
            <a:extLst>
              <a:ext uri="{FF2B5EF4-FFF2-40B4-BE49-F238E27FC236}">
                <a16:creationId xmlns:a16="http://schemas.microsoft.com/office/drawing/2014/main" id="{C2F27876-7539-7AF9-C581-C635E8B5C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741" y="993504"/>
            <a:ext cx="5715000" cy="403860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Freeform 25">
            <a:extLst>
              <a:ext uri="{FF2B5EF4-FFF2-40B4-BE49-F238E27FC236}">
                <a16:creationId xmlns:a16="http://schemas.microsoft.com/office/drawing/2014/main" id="{F9C1085B-9B8F-BB49-9D6B-13CE7EEF735D}"/>
              </a:ext>
            </a:extLst>
          </p:cNvPr>
          <p:cNvSpPr/>
          <p:nvPr/>
        </p:nvSpPr>
        <p:spPr>
          <a:xfrm rot="17677499">
            <a:off x="13998861" y="5618160"/>
            <a:ext cx="2025080" cy="572085"/>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86576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barn(inVertical)">
                                      <p:cBhvr>
                                        <p:cTn id="4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D52A6C-1FDA-3A35-6CE1-8B78DBD76BF9}"/>
              </a:ext>
            </a:extLst>
          </p:cNvPr>
          <p:cNvSpPr txBox="1"/>
          <p:nvPr/>
        </p:nvSpPr>
        <p:spPr>
          <a:xfrm>
            <a:off x="4876800" y="419100"/>
            <a:ext cx="8534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sp>
        <p:nvSpPr>
          <p:cNvPr id="5" name="Rectangle: Rounded Corners 4">
            <a:extLst>
              <a:ext uri="{FF2B5EF4-FFF2-40B4-BE49-F238E27FC236}">
                <a16:creationId xmlns:a16="http://schemas.microsoft.com/office/drawing/2014/main" id="{D0A4CEDB-D882-D72D-48F4-75EB2BEC0719}"/>
              </a:ext>
            </a:extLst>
          </p:cNvPr>
          <p:cNvSpPr/>
          <p:nvPr/>
        </p:nvSpPr>
        <p:spPr>
          <a:xfrm>
            <a:off x="304800" y="1790700"/>
            <a:ext cx="12954000" cy="40386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Nhiệm vụ: </a:t>
            </a:r>
            <a:r>
              <a:rPr lang="en-US" sz="3500">
                <a:solidFill>
                  <a:schemeClr val="tx1"/>
                </a:solidFill>
                <a:latin typeface="Arial" panose="020B0604020202020204" pitchFamily="34" charset="0"/>
                <a:cs typeface="Arial" panose="020B0604020202020204" pitchFamily="34" charset="0"/>
              </a:rPr>
              <a:t>Em hãy thay số ở mỗi ô vuông trong hình bên bằng một chữ cái. Chữ cái ở mỗi ô là chữ cái đứng đầu của tên gọi được gợi ý trong câu có số thứ tự tương ứng ghi trên ô đó. Ví dụ: Ô số 1 có gợi ý là “Rặng núi dài nhất Việt Nam”; “Trường Sơn” là rặng núi này nên cần thay số 1 bằng chữ “T”. </a:t>
            </a:r>
          </a:p>
        </p:txBody>
      </p:sp>
      <p:grpSp>
        <p:nvGrpSpPr>
          <p:cNvPr id="25" name="Group 24">
            <a:extLst>
              <a:ext uri="{FF2B5EF4-FFF2-40B4-BE49-F238E27FC236}">
                <a16:creationId xmlns:a16="http://schemas.microsoft.com/office/drawing/2014/main" id="{C6157520-327A-D13C-93E1-BF0A134385B7}"/>
              </a:ext>
            </a:extLst>
          </p:cNvPr>
          <p:cNvGrpSpPr/>
          <p:nvPr/>
        </p:nvGrpSpPr>
        <p:grpSpPr>
          <a:xfrm>
            <a:off x="13716000" y="2636392"/>
            <a:ext cx="3276600" cy="2473770"/>
            <a:chOff x="13716000" y="2636392"/>
            <a:chExt cx="3276600" cy="2473770"/>
          </a:xfrm>
        </p:grpSpPr>
        <p:sp>
          <p:nvSpPr>
            <p:cNvPr id="6" name="Rectangle 5">
              <a:extLst>
                <a:ext uri="{FF2B5EF4-FFF2-40B4-BE49-F238E27FC236}">
                  <a16:creationId xmlns:a16="http://schemas.microsoft.com/office/drawing/2014/main" id="{B73D5D6F-734D-6A96-B90D-299A15EE4E08}"/>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sp>
          <p:nvSpPr>
            <p:cNvPr id="7" name="Rectangle 6">
              <a:extLst>
                <a:ext uri="{FF2B5EF4-FFF2-40B4-BE49-F238E27FC236}">
                  <a16:creationId xmlns:a16="http://schemas.microsoft.com/office/drawing/2014/main" id="{E607C254-4F56-B770-8C1D-14576E4F0C53}"/>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8" name="Rectangle 7">
              <a:extLst>
                <a:ext uri="{FF2B5EF4-FFF2-40B4-BE49-F238E27FC236}">
                  <a16:creationId xmlns:a16="http://schemas.microsoft.com/office/drawing/2014/main" id="{F0447D82-5A7C-1604-2152-3FB6451B22FE}"/>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sp>
          <p:nvSpPr>
            <p:cNvPr id="9" name="Rectangle 8">
              <a:extLst>
                <a:ext uri="{FF2B5EF4-FFF2-40B4-BE49-F238E27FC236}">
                  <a16:creationId xmlns:a16="http://schemas.microsoft.com/office/drawing/2014/main" id="{489EDDEF-3B7F-4735-FDD9-1526B403BD1B}"/>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sp>
          <p:nvSpPr>
            <p:cNvPr id="10" name="Rectangle 9">
              <a:extLst>
                <a:ext uri="{FF2B5EF4-FFF2-40B4-BE49-F238E27FC236}">
                  <a16:creationId xmlns:a16="http://schemas.microsoft.com/office/drawing/2014/main" id="{AC027BE1-D3C0-6EE8-ABA8-40669721350D}"/>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11" name="Rectangle 10">
              <a:extLst>
                <a:ext uri="{FF2B5EF4-FFF2-40B4-BE49-F238E27FC236}">
                  <a16:creationId xmlns:a16="http://schemas.microsoft.com/office/drawing/2014/main" id="{31AF1C8C-8B51-8C10-0D8E-9A3F922B4FF3}"/>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24" name="Group 23">
            <a:extLst>
              <a:ext uri="{FF2B5EF4-FFF2-40B4-BE49-F238E27FC236}">
                <a16:creationId xmlns:a16="http://schemas.microsoft.com/office/drawing/2014/main" id="{F64BDCB7-0D8B-6EB7-CA9E-ED740FDBE99B}"/>
              </a:ext>
            </a:extLst>
          </p:cNvPr>
          <p:cNvGrpSpPr/>
          <p:nvPr/>
        </p:nvGrpSpPr>
        <p:grpSpPr>
          <a:xfrm>
            <a:off x="661987" y="6362700"/>
            <a:ext cx="15881593" cy="3623561"/>
            <a:chOff x="661987" y="6511483"/>
            <a:chExt cx="15881593" cy="3623561"/>
          </a:xfrm>
        </p:grpSpPr>
        <p:sp>
          <p:nvSpPr>
            <p:cNvPr id="12" name="Oval 11">
              <a:extLst>
                <a:ext uri="{FF2B5EF4-FFF2-40B4-BE49-F238E27FC236}">
                  <a16:creationId xmlns:a16="http://schemas.microsoft.com/office/drawing/2014/main" id="{8636D753-D710-06FA-4007-2AB4AE9ECAD9}"/>
                </a:ext>
              </a:extLst>
            </p:cNvPr>
            <p:cNvSpPr/>
            <p:nvPr/>
          </p:nvSpPr>
          <p:spPr>
            <a:xfrm>
              <a:off x="685800" y="6511483"/>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A47B215D-3125-D163-24BE-38ECAB633D25}"/>
                </a:ext>
              </a:extLst>
            </p:cNvPr>
            <p:cNvSpPr txBox="1"/>
            <p:nvPr/>
          </p:nvSpPr>
          <p:spPr>
            <a:xfrm>
              <a:off x="1750891" y="6566341"/>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Rặng núi dài nhất Việt Nam.</a:t>
              </a:r>
            </a:p>
          </p:txBody>
        </p:sp>
        <p:sp>
          <p:nvSpPr>
            <p:cNvPr id="14" name="Oval 13">
              <a:extLst>
                <a:ext uri="{FF2B5EF4-FFF2-40B4-BE49-F238E27FC236}">
                  <a16:creationId xmlns:a16="http://schemas.microsoft.com/office/drawing/2014/main" id="{6650B67F-3F4B-CAA4-D3D8-D83B0B337118}"/>
                </a:ext>
              </a:extLst>
            </p:cNvPr>
            <p:cNvSpPr/>
            <p:nvPr/>
          </p:nvSpPr>
          <p:spPr>
            <a:xfrm>
              <a:off x="685800" y="7536566"/>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2CCAAA82-4EBE-DAF2-FEF8-699647D8B807}"/>
                </a:ext>
              </a:extLst>
            </p:cNvPr>
            <p:cNvSpPr/>
            <p:nvPr/>
          </p:nvSpPr>
          <p:spPr>
            <a:xfrm>
              <a:off x="661987" y="8561649"/>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BCBFA2E3-E77D-17B2-6E7A-C60BFD2BA514}"/>
                </a:ext>
              </a:extLst>
            </p:cNvPr>
            <p:cNvSpPr txBox="1"/>
            <p:nvPr/>
          </p:nvSpPr>
          <p:spPr>
            <a:xfrm>
              <a:off x="1750891" y="7591424"/>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Tên tiếng Anh của Sao Hỏa. </a:t>
              </a:r>
            </a:p>
          </p:txBody>
        </p:sp>
        <p:sp>
          <p:nvSpPr>
            <p:cNvPr id="17" name="TextBox 16">
              <a:extLst>
                <a:ext uri="{FF2B5EF4-FFF2-40B4-BE49-F238E27FC236}">
                  <a16:creationId xmlns:a16="http://schemas.microsoft.com/office/drawing/2014/main" id="{637FA7F0-169D-29F1-211C-4FCB0FE6F60D}"/>
                </a:ext>
              </a:extLst>
            </p:cNvPr>
            <p:cNvSpPr txBox="1"/>
            <p:nvPr/>
          </p:nvSpPr>
          <p:spPr>
            <a:xfrm>
              <a:off x="1750891" y="8626032"/>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Con vật hay kêu “ộp ộp”.</a:t>
              </a:r>
            </a:p>
          </p:txBody>
        </p:sp>
        <p:sp>
          <p:nvSpPr>
            <p:cNvPr id="18" name="Oval 17">
              <a:extLst>
                <a:ext uri="{FF2B5EF4-FFF2-40B4-BE49-F238E27FC236}">
                  <a16:creationId xmlns:a16="http://schemas.microsoft.com/office/drawing/2014/main" id="{9B9CD628-2A28-BACF-D284-54DB6C3229CC}"/>
                </a:ext>
              </a:extLst>
            </p:cNvPr>
            <p:cNvSpPr/>
            <p:nvPr/>
          </p:nvSpPr>
          <p:spPr>
            <a:xfrm>
              <a:off x="9069509" y="6594916"/>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F1302B3C-091D-11BC-1ECB-D2A71424E433}"/>
                </a:ext>
              </a:extLst>
            </p:cNvPr>
            <p:cNvSpPr txBox="1"/>
            <p:nvPr/>
          </p:nvSpPr>
          <p:spPr>
            <a:xfrm>
              <a:off x="10134600" y="6649774"/>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Mạng máy tính toàn cầu. </a:t>
              </a:r>
            </a:p>
          </p:txBody>
        </p:sp>
        <p:sp>
          <p:nvSpPr>
            <p:cNvPr id="20" name="Oval 19">
              <a:extLst>
                <a:ext uri="{FF2B5EF4-FFF2-40B4-BE49-F238E27FC236}">
                  <a16:creationId xmlns:a16="http://schemas.microsoft.com/office/drawing/2014/main" id="{55564073-DCD2-103C-F2A7-BC24FC24BBFE}"/>
                </a:ext>
              </a:extLst>
            </p:cNvPr>
            <p:cNvSpPr/>
            <p:nvPr/>
          </p:nvSpPr>
          <p:spPr>
            <a:xfrm>
              <a:off x="9069509" y="7619999"/>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a16="http://schemas.microsoft.com/office/drawing/2014/main" id="{C56AB4C6-6AB4-B71E-8BBD-85F5DF012D77}"/>
                </a:ext>
              </a:extLst>
            </p:cNvPr>
            <p:cNvSpPr/>
            <p:nvPr/>
          </p:nvSpPr>
          <p:spPr>
            <a:xfrm>
              <a:off x="9045696" y="8645082"/>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sp>
          <p:nvSpPr>
            <p:cNvPr id="22" name="TextBox 21">
              <a:extLst>
                <a:ext uri="{FF2B5EF4-FFF2-40B4-BE49-F238E27FC236}">
                  <a16:creationId xmlns:a16="http://schemas.microsoft.com/office/drawing/2014/main" id="{0ADE025C-C5B4-D901-AD1B-9B09AE87E5D2}"/>
                </a:ext>
              </a:extLst>
            </p:cNvPr>
            <p:cNvSpPr txBox="1"/>
            <p:nvPr/>
          </p:nvSpPr>
          <p:spPr>
            <a:xfrm>
              <a:off x="10134600" y="7674857"/>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Thủ đô của nước Malaysia. </a:t>
              </a:r>
            </a:p>
          </p:txBody>
        </p:sp>
        <p:sp>
          <p:nvSpPr>
            <p:cNvPr id="23" name="TextBox 22">
              <a:extLst>
                <a:ext uri="{FF2B5EF4-FFF2-40B4-BE49-F238E27FC236}">
                  <a16:creationId xmlns:a16="http://schemas.microsoft.com/office/drawing/2014/main" id="{4AF9D3BA-E37C-6D4C-4E38-622751C2F7A1}"/>
                </a:ext>
              </a:extLst>
            </p:cNvPr>
            <p:cNvSpPr txBox="1"/>
            <p:nvPr/>
          </p:nvSpPr>
          <p:spPr>
            <a:xfrm>
              <a:off x="10141071" y="8526719"/>
              <a:ext cx="6402509"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Thiết bị của máy tính trên đó hiện ra chữ, hình ảnh </a:t>
              </a:r>
            </a:p>
          </p:txBody>
        </p:sp>
      </p:grpSp>
      <p:sp>
        <p:nvSpPr>
          <p:cNvPr id="26" name="Freeform 9">
            <a:extLst>
              <a:ext uri="{FF2B5EF4-FFF2-40B4-BE49-F238E27FC236}">
                <a16:creationId xmlns:a16="http://schemas.microsoft.com/office/drawing/2014/main" id="{A7B0E917-B585-65D9-05AA-C3CA186F5BDC}"/>
              </a:ext>
            </a:extLst>
          </p:cNvPr>
          <p:cNvSpPr/>
          <p:nvPr/>
        </p:nvSpPr>
        <p:spPr>
          <a:xfrm>
            <a:off x="-1524000" y="9062859"/>
            <a:ext cx="7910513" cy="2448282"/>
          </a:xfrm>
          <a:custGeom>
            <a:avLst/>
            <a:gdLst/>
            <a:ahLst/>
            <a:cxnLst/>
            <a:rect l="l" t="t" r="r" b="b"/>
            <a:pathLst>
              <a:path w="16230600" h="5023325">
                <a:moveTo>
                  <a:pt x="0" y="0"/>
                </a:moveTo>
                <a:lnTo>
                  <a:pt x="16230600" y="0"/>
                </a:lnTo>
                <a:lnTo>
                  <a:pt x="16230600" y="5023326"/>
                </a:lnTo>
                <a:lnTo>
                  <a:pt x="0" y="5023326"/>
                </a:lnTo>
                <a:lnTo>
                  <a:pt x="0" y="0"/>
                </a:lnTo>
                <a:close/>
              </a:path>
            </a:pathLst>
          </a:custGeom>
          <a:blipFill>
            <a:blip r:embed="rId2"/>
            <a:stretch>
              <a:fillRect/>
            </a:stretch>
          </a:blipFill>
        </p:spPr>
        <p:txBody>
          <a:bodyPr/>
          <a:lstStyle/>
          <a:p>
            <a:endParaRPr lang="en-US"/>
          </a:p>
        </p:txBody>
      </p:sp>
      <p:sp>
        <p:nvSpPr>
          <p:cNvPr id="27" name="Freeform 9">
            <a:extLst>
              <a:ext uri="{FF2B5EF4-FFF2-40B4-BE49-F238E27FC236}">
                <a16:creationId xmlns:a16="http://schemas.microsoft.com/office/drawing/2014/main" id="{CB916D7E-2862-2144-F932-C3A862FCCF75}"/>
              </a:ext>
            </a:extLst>
          </p:cNvPr>
          <p:cNvSpPr/>
          <p:nvPr/>
        </p:nvSpPr>
        <p:spPr>
          <a:xfrm>
            <a:off x="3990976" y="9552338"/>
            <a:ext cx="7910513" cy="2448282"/>
          </a:xfrm>
          <a:custGeom>
            <a:avLst/>
            <a:gdLst/>
            <a:ahLst/>
            <a:cxnLst/>
            <a:rect l="l" t="t" r="r" b="b"/>
            <a:pathLst>
              <a:path w="16230600" h="5023325">
                <a:moveTo>
                  <a:pt x="0" y="0"/>
                </a:moveTo>
                <a:lnTo>
                  <a:pt x="16230600" y="0"/>
                </a:lnTo>
                <a:lnTo>
                  <a:pt x="16230600" y="5023326"/>
                </a:lnTo>
                <a:lnTo>
                  <a:pt x="0" y="5023326"/>
                </a:lnTo>
                <a:lnTo>
                  <a:pt x="0" y="0"/>
                </a:lnTo>
                <a:close/>
              </a:path>
            </a:pathLst>
          </a:custGeom>
          <a:blipFill>
            <a:blip r:embed="rId2"/>
            <a:stretch>
              <a:fillRect/>
            </a:stretch>
          </a:blipFill>
        </p:spPr>
        <p:txBody>
          <a:bodyPr/>
          <a:lstStyle/>
          <a:p>
            <a:endParaRPr lang="en-US"/>
          </a:p>
        </p:txBody>
      </p:sp>
      <p:sp>
        <p:nvSpPr>
          <p:cNvPr id="28" name="Freeform 9">
            <a:extLst>
              <a:ext uri="{FF2B5EF4-FFF2-40B4-BE49-F238E27FC236}">
                <a16:creationId xmlns:a16="http://schemas.microsoft.com/office/drawing/2014/main" id="{14594869-BD86-D017-F2C7-1B790D9696FE}"/>
              </a:ext>
            </a:extLst>
          </p:cNvPr>
          <p:cNvSpPr/>
          <p:nvPr/>
        </p:nvSpPr>
        <p:spPr>
          <a:xfrm>
            <a:off x="11818143" y="9320505"/>
            <a:ext cx="7910513" cy="2448282"/>
          </a:xfrm>
          <a:custGeom>
            <a:avLst/>
            <a:gdLst/>
            <a:ahLst/>
            <a:cxnLst/>
            <a:rect l="l" t="t" r="r" b="b"/>
            <a:pathLst>
              <a:path w="16230600" h="5023325">
                <a:moveTo>
                  <a:pt x="0" y="0"/>
                </a:moveTo>
                <a:lnTo>
                  <a:pt x="16230600" y="0"/>
                </a:lnTo>
                <a:lnTo>
                  <a:pt x="16230600" y="5023326"/>
                </a:lnTo>
                <a:lnTo>
                  <a:pt x="0" y="502332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610680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D4B0E7F-7139-10C2-776D-62101CDFF250}"/>
              </a:ext>
            </a:extLst>
          </p:cNvPr>
          <p:cNvGrpSpPr/>
          <p:nvPr/>
        </p:nvGrpSpPr>
        <p:grpSpPr>
          <a:xfrm>
            <a:off x="849434" y="1268782"/>
            <a:ext cx="7084891" cy="685800"/>
            <a:chOff x="1227016" y="647700"/>
            <a:chExt cx="7084891" cy="685800"/>
          </a:xfrm>
        </p:grpSpPr>
        <p:sp>
          <p:nvSpPr>
            <p:cNvPr id="3" name="Oval 2">
              <a:extLst>
                <a:ext uri="{FF2B5EF4-FFF2-40B4-BE49-F238E27FC236}">
                  <a16:creationId xmlns:a16="http://schemas.microsoft.com/office/drawing/2014/main" id="{402AA4A5-937E-CE3F-7040-A9A15FD8D32D}"/>
                </a:ext>
              </a:extLst>
            </p:cNvPr>
            <p:cNvSpPr/>
            <p:nvPr/>
          </p:nvSpPr>
          <p:spPr>
            <a:xfrm>
              <a:off x="1227016" y="647700"/>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57FC6963-2F3F-1DA1-C353-967B879C35A0}"/>
                </a:ext>
              </a:extLst>
            </p:cNvPr>
            <p:cNvSpPr txBox="1"/>
            <p:nvPr/>
          </p:nvSpPr>
          <p:spPr>
            <a:xfrm>
              <a:off x="2292107" y="702558"/>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Rặng núi dài nhất Việt Nam.</a:t>
              </a:r>
            </a:p>
          </p:txBody>
        </p:sp>
      </p:grpSp>
      <p:grpSp>
        <p:nvGrpSpPr>
          <p:cNvPr id="16" name="Group 15">
            <a:extLst>
              <a:ext uri="{FF2B5EF4-FFF2-40B4-BE49-F238E27FC236}">
                <a16:creationId xmlns:a16="http://schemas.microsoft.com/office/drawing/2014/main" id="{CAD76A3A-9CE6-925D-65CE-38DACD8759B9}"/>
              </a:ext>
            </a:extLst>
          </p:cNvPr>
          <p:cNvGrpSpPr/>
          <p:nvPr/>
        </p:nvGrpSpPr>
        <p:grpSpPr>
          <a:xfrm>
            <a:off x="849434" y="3903030"/>
            <a:ext cx="7084891" cy="685800"/>
            <a:chOff x="1227016" y="1672783"/>
            <a:chExt cx="7084891" cy="685800"/>
          </a:xfrm>
        </p:grpSpPr>
        <p:sp>
          <p:nvSpPr>
            <p:cNvPr id="5" name="Oval 4">
              <a:extLst>
                <a:ext uri="{FF2B5EF4-FFF2-40B4-BE49-F238E27FC236}">
                  <a16:creationId xmlns:a16="http://schemas.microsoft.com/office/drawing/2014/main" id="{D415D6B7-FDB6-4F33-91B3-B61087D5CA9F}"/>
                </a:ext>
              </a:extLst>
            </p:cNvPr>
            <p:cNvSpPr/>
            <p:nvPr/>
          </p:nvSpPr>
          <p:spPr>
            <a:xfrm>
              <a:off x="1227016" y="1672783"/>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7" name="TextBox 6">
              <a:extLst>
                <a:ext uri="{FF2B5EF4-FFF2-40B4-BE49-F238E27FC236}">
                  <a16:creationId xmlns:a16="http://schemas.microsoft.com/office/drawing/2014/main" id="{B1020CF5-D040-0C47-E390-CD2447B6E691}"/>
                </a:ext>
              </a:extLst>
            </p:cNvPr>
            <p:cNvSpPr txBox="1"/>
            <p:nvPr/>
          </p:nvSpPr>
          <p:spPr>
            <a:xfrm>
              <a:off x="2292107" y="1727641"/>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Tên tiếng Anh của Sao Hỏa. </a:t>
              </a:r>
            </a:p>
          </p:txBody>
        </p:sp>
      </p:grpSp>
      <p:grpSp>
        <p:nvGrpSpPr>
          <p:cNvPr id="17" name="Group 16">
            <a:extLst>
              <a:ext uri="{FF2B5EF4-FFF2-40B4-BE49-F238E27FC236}">
                <a16:creationId xmlns:a16="http://schemas.microsoft.com/office/drawing/2014/main" id="{B5B606D2-6C1D-4F39-3FD2-37FAF906562F}"/>
              </a:ext>
            </a:extLst>
          </p:cNvPr>
          <p:cNvGrpSpPr/>
          <p:nvPr/>
        </p:nvGrpSpPr>
        <p:grpSpPr>
          <a:xfrm>
            <a:off x="849434" y="6515957"/>
            <a:ext cx="7108704" cy="695325"/>
            <a:chOff x="1203203" y="2697866"/>
            <a:chExt cx="7108704" cy="695325"/>
          </a:xfrm>
        </p:grpSpPr>
        <p:sp>
          <p:nvSpPr>
            <p:cNvPr id="6" name="Oval 5">
              <a:extLst>
                <a:ext uri="{FF2B5EF4-FFF2-40B4-BE49-F238E27FC236}">
                  <a16:creationId xmlns:a16="http://schemas.microsoft.com/office/drawing/2014/main" id="{C541262C-852E-1C25-BE5C-1E9992CF668D}"/>
                </a:ext>
              </a:extLst>
            </p:cNvPr>
            <p:cNvSpPr/>
            <p:nvPr/>
          </p:nvSpPr>
          <p:spPr>
            <a:xfrm>
              <a:off x="1203203" y="2697866"/>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sp>
          <p:nvSpPr>
            <p:cNvPr id="8" name="TextBox 7">
              <a:extLst>
                <a:ext uri="{FF2B5EF4-FFF2-40B4-BE49-F238E27FC236}">
                  <a16:creationId xmlns:a16="http://schemas.microsoft.com/office/drawing/2014/main" id="{6E18B61F-110A-3D72-8224-753A6A489522}"/>
                </a:ext>
              </a:extLst>
            </p:cNvPr>
            <p:cNvSpPr txBox="1"/>
            <p:nvPr/>
          </p:nvSpPr>
          <p:spPr>
            <a:xfrm>
              <a:off x="2292107" y="2762249"/>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Con vật hay kêu “ộp ộp”.</a:t>
              </a:r>
            </a:p>
          </p:txBody>
        </p:sp>
      </p:grpSp>
      <p:grpSp>
        <p:nvGrpSpPr>
          <p:cNvPr id="18" name="Group 17">
            <a:extLst>
              <a:ext uri="{FF2B5EF4-FFF2-40B4-BE49-F238E27FC236}">
                <a16:creationId xmlns:a16="http://schemas.microsoft.com/office/drawing/2014/main" id="{40048E4E-2CFC-1098-C204-0A4C155245E2}"/>
              </a:ext>
            </a:extLst>
          </p:cNvPr>
          <p:cNvGrpSpPr/>
          <p:nvPr/>
        </p:nvGrpSpPr>
        <p:grpSpPr>
          <a:xfrm>
            <a:off x="849434" y="2585468"/>
            <a:ext cx="7084891" cy="685800"/>
            <a:chOff x="1062038" y="5019231"/>
            <a:chExt cx="7084891" cy="685800"/>
          </a:xfrm>
        </p:grpSpPr>
        <p:sp>
          <p:nvSpPr>
            <p:cNvPr id="9" name="Oval 8">
              <a:extLst>
                <a:ext uri="{FF2B5EF4-FFF2-40B4-BE49-F238E27FC236}">
                  <a16:creationId xmlns:a16="http://schemas.microsoft.com/office/drawing/2014/main" id="{645C260E-FD6D-4E15-B093-F22084D7AB76}"/>
                </a:ext>
              </a:extLst>
            </p:cNvPr>
            <p:cNvSpPr/>
            <p:nvPr/>
          </p:nvSpPr>
          <p:spPr>
            <a:xfrm>
              <a:off x="1062038" y="5019231"/>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02D19FA7-92D2-D773-E42C-20F396B0832D}"/>
                </a:ext>
              </a:extLst>
            </p:cNvPr>
            <p:cNvSpPr txBox="1"/>
            <p:nvPr/>
          </p:nvSpPr>
          <p:spPr>
            <a:xfrm>
              <a:off x="2127129" y="5074089"/>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Mạng máy tính toàn cầu. </a:t>
              </a:r>
            </a:p>
          </p:txBody>
        </p:sp>
      </p:grpSp>
      <p:grpSp>
        <p:nvGrpSpPr>
          <p:cNvPr id="19" name="Group 18">
            <a:extLst>
              <a:ext uri="{FF2B5EF4-FFF2-40B4-BE49-F238E27FC236}">
                <a16:creationId xmlns:a16="http://schemas.microsoft.com/office/drawing/2014/main" id="{B354B7FD-837E-4192-C037-2DC9555B1BB8}"/>
              </a:ext>
            </a:extLst>
          </p:cNvPr>
          <p:cNvGrpSpPr/>
          <p:nvPr/>
        </p:nvGrpSpPr>
        <p:grpSpPr>
          <a:xfrm>
            <a:off x="849434" y="5203071"/>
            <a:ext cx="7084891" cy="685800"/>
            <a:chOff x="1062038" y="6044314"/>
            <a:chExt cx="7084891" cy="685800"/>
          </a:xfrm>
        </p:grpSpPr>
        <p:sp>
          <p:nvSpPr>
            <p:cNvPr id="11" name="Oval 10">
              <a:extLst>
                <a:ext uri="{FF2B5EF4-FFF2-40B4-BE49-F238E27FC236}">
                  <a16:creationId xmlns:a16="http://schemas.microsoft.com/office/drawing/2014/main" id="{1C41EF49-DE22-6248-2465-8DCFB18B6255}"/>
                </a:ext>
              </a:extLst>
            </p:cNvPr>
            <p:cNvSpPr/>
            <p:nvPr/>
          </p:nvSpPr>
          <p:spPr>
            <a:xfrm>
              <a:off x="1062038" y="6044314"/>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sp>
          <p:nvSpPr>
            <p:cNvPr id="13" name="TextBox 12">
              <a:extLst>
                <a:ext uri="{FF2B5EF4-FFF2-40B4-BE49-F238E27FC236}">
                  <a16:creationId xmlns:a16="http://schemas.microsoft.com/office/drawing/2014/main" id="{3E0CD77B-8C5E-ECE7-4A49-2162D6D3C354}"/>
                </a:ext>
              </a:extLst>
            </p:cNvPr>
            <p:cNvSpPr txBox="1"/>
            <p:nvPr/>
          </p:nvSpPr>
          <p:spPr>
            <a:xfrm>
              <a:off x="2127129" y="6099172"/>
              <a:ext cx="6019800"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Thủ đô của nước Malaysia. </a:t>
              </a:r>
            </a:p>
          </p:txBody>
        </p:sp>
      </p:grpSp>
      <p:grpSp>
        <p:nvGrpSpPr>
          <p:cNvPr id="20" name="Group 19">
            <a:extLst>
              <a:ext uri="{FF2B5EF4-FFF2-40B4-BE49-F238E27FC236}">
                <a16:creationId xmlns:a16="http://schemas.microsoft.com/office/drawing/2014/main" id="{93F0727A-FA19-4985-9E0F-2310FE512B8F}"/>
              </a:ext>
            </a:extLst>
          </p:cNvPr>
          <p:cNvGrpSpPr/>
          <p:nvPr/>
        </p:nvGrpSpPr>
        <p:grpSpPr>
          <a:xfrm>
            <a:off x="849434" y="7902751"/>
            <a:ext cx="7070604" cy="1608325"/>
            <a:chOff x="1038225" y="6951034"/>
            <a:chExt cx="7070604" cy="1608325"/>
          </a:xfrm>
        </p:grpSpPr>
        <p:sp>
          <p:nvSpPr>
            <p:cNvPr id="12" name="Oval 11">
              <a:extLst>
                <a:ext uri="{FF2B5EF4-FFF2-40B4-BE49-F238E27FC236}">
                  <a16:creationId xmlns:a16="http://schemas.microsoft.com/office/drawing/2014/main" id="{E703D331-4996-CE0F-53E3-64F42809C170}"/>
                </a:ext>
              </a:extLst>
            </p:cNvPr>
            <p:cNvSpPr/>
            <p:nvPr/>
          </p:nvSpPr>
          <p:spPr>
            <a:xfrm>
              <a:off x="1038225" y="7069397"/>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sp>
          <p:nvSpPr>
            <p:cNvPr id="14" name="TextBox 13">
              <a:extLst>
                <a:ext uri="{FF2B5EF4-FFF2-40B4-BE49-F238E27FC236}">
                  <a16:creationId xmlns:a16="http://schemas.microsoft.com/office/drawing/2014/main" id="{9F724F13-926E-E6F5-9339-1ABE623D8CB4}"/>
                </a:ext>
              </a:extLst>
            </p:cNvPr>
            <p:cNvSpPr txBox="1"/>
            <p:nvPr/>
          </p:nvSpPr>
          <p:spPr>
            <a:xfrm>
              <a:off x="2133601" y="6951034"/>
              <a:ext cx="5975228"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Thiết bị của máy tính trên đó hiện ra chữ, hình ảnh </a:t>
              </a:r>
            </a:p>
          </p:txBody>
        </p:sp>
      </p:grpSp>
      <p:sp>
        <p:nvSpPr>
          <p:cNvPr id="23" name="Rectangle: Rounded Corners 22">
            <a:extLst>
              <a:ext uri="{FF2B5EF4-FFF2-40B4-BE49-F238E27FC236}">
                <a16:creationId xmlns:a16="http://schemas.microsoft.com/office/drawing/2014/main" id="{D8E36A9D-A386-57FC-64DE-6425FFBF6B7D}"/>
              </a:ext>
            </a:extLst>
          </p:cNvPr>
          <p:cNvSpPr/>
          <p:nvPr/>
        </p:nvSpPr>
        <p:spPr>
          <a:xfrm>
            <a:off x="7924800" y="1104900"/>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T</a:t>
            </a:r>
            <a:r>
              <a:rPr lang="en-US" sz="3500">
                <a:solidFill>
                  <a:schemeClr val="tx1"/>
                </a:solidFill>
                <a:latin typeface="Arial" panose="020B0604020202020204" pitchFamily="34" charset="0"/>
                <a:cs typeface="Arial" panose="020B0604020202020204" pitchFamily="34" charset="0"/>
              </a:rPr>
              <a:t>rường Sơn </a:t>
            </a:r>
          </a:p>
        </p:txBody>
      </p:sp>
      <p:sp>
        <p:nvSpPr>
          <p:cNvPr id="26" name="Rectangle: Rounded Corners 25">
            <a:extLst>
              <a:ext uri="{FF2B5EF4-FFF2-40B4-BE49-F238E27FC236}">
                <a16:creationId xmlns:a16="http://schemas.microsoft.com/office/drawing/2014/main" id="{58218FCC-C62D-0D71-1B16-0E3F906079BF}"/>
              </a:ext>
            </a:extLst>
          </p:cNvPr>
          <p:cNvSpPr/>
          <p:nvPr/>
        </p:nvSpPr>
        <p:spPr>
          <a:xfrm>
            <a:off x="7920037" y="2531394"/>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I</a:t>
            </a:r>
            <a:r>
              <a:rPr lang="en-US" sz="3500">
                <a:solidFill>
                  <a:schemeClr val="tx1"/>
                </a:solidFill>
                <a:latin typeface="Arial" panose="020B0604020202020204" pitchFamily="34" charset="0"/>
                <a:cs typeface="Arial" panose="020B0604020202020204" pitchFamily="34" charset="0"/>
              </a:rPr>
              <a:t>nternet</a:t>
            </a:r>
          </a:p>
        </p:txBody>
      </p:sp>
      <p:sp>
        <p:nvSpPr>
          <p:cNvPr id="27" name="Rectangle: Rounded Corners 26">
            <a:extLst>
              <a:ext uri="{FF2B5EF4-FFF2-40B4-BE49-F238E27FC236}">
                <a16:creationId xmlns:a16="http://schemas.microsoft.com/office/drawing/2014/main" id="{A6F09A69-6A55-17D5-7DAC-A8FB00AFA30B}"/>
              </a:ext>
            </a:extLst>
          </p:cNvPr>
          <p:cNvSpPr/>
          <p:nvPr/>
        </p:nvSpPr>
        <p:spPr>
          <a:xfrm>
            <a:off x="7920037" y="3816321"/>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M</a:t>
            </a:r>
            <a:r>
              <a:rPr lang="en-US" sz="3500">
                <a:solidFill>
                  <a:schemeClr val="tx1"/>
                </a:solidFill>
                <a:latin typeface="Arial" panose="020B0604020202020204" pitchFamily="34" charset="0"/>
                <a:cs typeface="Arial" panose="020B0604020202020204" pitchFamily="34" charset="0"/>
              </a:rPr>
              <a:t>ars</a:t>
            </a:r>
          </a:p>
        </p:txBody>
      </p:sp>
      <p:sp>
        <p:nvSpPr>
          <p:cNvPr id="28" name="Rectangle: Rounded Corners 27">
            <a:extLst>
              <a:ext uri="{FF2B5EF4-FFF2-40B4-BE49-F238E27FC236}">
                <a16:creationId xmlns:a16="http://schemas.microsoft.com/office/drawing/2014/main" id="{A1AD5C5F-193C-33D9-C66E-2C3786A9740E}"/>
              </a:ext>
            </a:extLst>
          </p:cNvPr>
          <p:cNvSpPr/>
          <p:nvPr/>
        </p:nvSpPr>
        <p:spPr>
          <a:xfrm>
            <a:off x="7920037" y="5164394"/>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K</a:t>
            </a:r>
            <a:r>
              <a:rPr lang="en-US" sz="3500">
                <a:solidFill>
                  <a:schemeClr val="tx1"/>
                </a:solidFill>
                <a:latin typeface="Arial" panose="020B0604020202020204" pitchFamily="34" charset="0"/>
                <a:cs typeface="Arial" panose="020B0604020202020204" pitchFamily="34" charset="0"/>
              </a:rPr>
              <a:t>uala Lumpur</a:t>
            </a:r>
          </a:p>
        </p:txBody>
      </p:sp>
      <p:sp>
        <p:nvSpPr>
          <p:cNvPr id="29" name="Rectangle: Rounded Corners 28">
            <a:extLst>
              <a:ext uri="{FF2B5EF4-FFF2-40B4-BE49-F238E27FC236}">
                <a16:creationId xmlns:a16="http://schemas.microsoft.com/office/drawing/2014/main" id="{CC3C52A2-1A9C-7BAC-6BF9-5E10A9F1BF0E}"/>
              </a:ext>
            </a:extLst>
          </p:cNvPr>
          <p:cNvSpPr/>
          <p:nvPr/>
        </p:nvSpPr>
        <p:spPr>
          <a:xfrm>
            <a:off x="7958138" y="6357093"/>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Ế</a:t>
            </a:r>
            <a:r>
              <a:rPr lang="en-US" sz="3500">
                <a:solidFill>
                  <a:schemeClr val="tx1"/>
                </a:solidFill>
                <a:latin typeface="Arial" panose="020B0604020202020204" pitchFamily="34" charset="0"/>
                <a:cs typeface="Arial" panose="020B0604020202020204" pitchFamily="34" charset="0"/>
              </a:rPr>
              <a:t>ch </a:t>
            </a:r>
          </a:p>
        </p:txBody>
      </p:sp>
      <p:sp>
        <p:nvSpPr>
          <p:cNvPr id="30" name="Rectangle: Rounded Corners 29">
            <a:extLst>
              <a:ext uri="{FF2B5EF4-FFF2-40B4-BE49-F238E27FC236}">
                <a16:creationId xmlns:a16="http://schemas.microsoft.com/office/drawing/2014/main" id="{D3A94068-B4A2-3E64-9F0A-9EF4EEB6BD29}"/>
              </a:ext>
            </a:extLst>
          </p:cNvPr>
          <p:cNvSpPr/>
          <p:nvPr/>
        </p:nvSpPr>
        <p:spPr>
          <a:xfrm>
            <a:off x="7920037" y="8021114"/>
            <a:ext cx="3711696" cy="1003528"/>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Arial" panose="020B0604020202020204" pitchFamily="34" charset="0"/>
                <a:cs typeface="Arial" panose="020B0604020202020204" pitchFamily="34" charset="0"/>
              </a:rPr>
              <a:t>M</a:t>
            </a:r>
            <a:r>
              <a:rPr lang="en-US" sz="3500">
                <a:solidFill>
                  <a:schemeClr val="tx1"/>
                </a:solidFill>
                <a:latin typeface="Arial" panose="020B0604020202020204" pitchFamily="34" charset="0"/>
                <a:cs typeface="Arial" panose="020B0604020202020204" pitchFamily="34" charset="0"/>
              </a:rPr>
              <a:t>àn hình</a:t>
            </a:r>
          </a:p>
        </p:txBody>
      </p:sp>
      <p:grpSp>
        <p:nvGrpSpPr>
          <p:cNvPr id="31" name="Group 30">
            <a:extLst>
              <a:ext uri="{FF2B5EF4-FFF2-40B4-BE49-F238E27FC236}">
                <a16:creationId xmlns:a16="http://schemas.microsoft.com/office/drawing/2014/main" id="{C53475A5-3BBF-B667-4D6B-0413B399F191}"/>
              </a:ext>
            </a:extLst>
          </p:cNvPr>
          <p:cNvGrpSpPr/>
          <p:nvPr/>
        </p:nvGrpSpPr>
        <p:grpSpPr>
          <a:xfrm>
            <a:off x="12355634" y="4341721"/>
            <a:ext cx="4953000" cy="3128219"/>
            <a:chOff x="13716000" y="2636392"/>
            <a:chExt cx="3276600" cy="2473770"/>
          </a:xfrm>
        </p:grpSpPr>
        <p:sp>
          <p:nvSpPr>
            <p:cNvPr id="32" name="Rectangle 31">
              <a:extLst>
                <a:ext uri="{FF2B5EF4-FFF2-40B4-BE49-F238E27FC236}">
                  <a16:creationId xmlns:a16="http://schemas.microsoft.com/office/drawing/2014/main" id="{46349DFF-D8B4-68F4-DEBA-A729B4B27CAC}"/>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K</a:t>
              </a:r>
            </a:p>
          </p:txBody>
        </p:sp>
        <p:sp>
          <p:nvSpPr>
            <p:cNvPr id="33" name="Rectangle 32">
              <a:extLst>
                <a:ext uri="{FF2B5EF4-FFF2-40B4-BE49-F238E27FC236}">
                  <a16:creationId xmlns:a16="http://schemas.microsoft.com/office/drawing/2014/main" id="{275E9662-3B74-592C-384C-C47B272DF47C}"/>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I</a:t>
              </a:r>
            </a:p>
          </p:txBody>
        </p:sp>
        <p:sp>
          <p:nvSpPr>
            <p:cNvPr id="34" name="Rectangle 33">
              <a:extLst>
                <a:ext uri="{FF2B5EF4-FFF2-40B4-BE49-F238E27FC236}">
                  <a16:creationId xmlns:a16="http://schemas.microsoft.com/office/drawing/2014/main" id="{BD6CE12D-2EFF-4F39-0F14-621CDF1B0863}"/>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M</a:t>
              </a:r>
            </a:p>
          </p:txBody>
        </p:sp>
        <p:sp>
          <p:nvSpPr>
            <p:cNvPr id="35" name="Rectangle 34">
              <a:extLst>
                <a:ext uri="{FF2B5EF4-FFF2-40B4-BE49-F238E27FC236}">
                  <a16:creationId xmlns:a16="http://schemas.microsoft.com/office/drawing/2014/main" id="{AD4728E4-7229-1C0F-9A52-7DDF1E356758}"/>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Ê</a:t>
              </a:r>
            </a:p>
          </p:txBody>
        </p:sp>
        <p:sp>
          <p:nvSpPr>
            <p:cNvPr id="36" name="Rectangle 35">
              <a:extLst>
                <a:ext uri="{FF2B5EF4-FFF2-40B4-BE49-F238E27FC236}">
                  <a16:creationId xmlns:a16="http://schemas.microsoft.com/office/drawing/2014/main" id="{24E8FE77-96E9-0DB0-7F1D-2DC4995372AD}"/>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M</a:t>
              </a:r>
            </a:p>
          </p:txBody>
        </p:sp>
        <p:sp>
          <p:nvSpPr>
            <p:cNvPr id="37" name="Rectangle 36">
              <a:extLst>
                <a:ext uri="{FF2B5EF4-FFF2-40B4-BE49-F238E27FC236}">
                  <a16:creationId xmlns:a16="http://schemas.microsoft.com/office/drawing/2014/main" id="{1FE801DD-31E6-76FE-80BF-64760EF220F4}"/>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a:t>
              </a:r>
            </a:p>
          </p:txBody>
        </p:sp>
      </p:grpSp>
      <p:sp>
        <p:nvSpPr>
          <p:cNvPr id="38" name="Freeform 25">
            <a:extLst>
              <a:ext uri="{FF2B5EF4-FFF2-40B4-BE49-F238E27FC236}">
                <a16:creationId xmlns:a16="http://schemas.microsoft.com/office/drawing/2014/main" id="{59E7F235-6797-733E-A460-10E7B679C15D}"/>
              </a:ext>
            </a:extLst>
          </p:cNvPr>
          <p:cNvSpPr/>
          <p:nvPr/>
        </p:nvSpPr>
        <p:spPr>
          <a:xfrm rot="2104000" flipV="1">
            <a:off x="11933679" y="1886858"/>
            <a:ext cx="2025080" cy="697471"/>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TextBox 38">
            <a:extLst>
              <a:ext uri="{FF2B5EF4-FFF2-40B4-BE49-F238E27FC236}">
                <a16:creationId xmlns:a16="http://schemas.microsoft.com/office/drawing/2014/main" id="{F5C27604-8325-3964-077C-8F66250716CA}"/>
              </a:ext>
            </a:extLst>
          </p:cNvPr>
          <p:cNvSpPr txBox="1"/>
          <p:nvPr/>
        </p:nvSpPr>
        <p:spPr>
          <a:xfrm>
            <a:off x="12170007" y="3289039"/>
            <a:ext cx="4419600" cy="707886"/>
          </a:xfrm>
          <a:prstGeom prst="rect">
            <a:avLst/>
          </a:prstGeom>
          <a:noFill/>
        </p:spPr>
        <p:txBody>
          <a:bodyPr wrap="square" rtlCol="0">
            <a:spAutoFit/>
          </a:bodyPr>
          <a:lstStyle/>
          <a:p>
            <a:pPr algn="ctr"/>
            <a:r>
              <a:rPr lang="en-US" sz="4000" b="1" spc="600">
                <a:solidFill>
                  <a:srgbClr val="C00000"/>
                </a:solidFill>
                <a:latin typeface="Arial" panose="020B0604020202020204" pitchFamily="34" charset="0"/>
                <a:cs typeface="Arial" panose="020B0604020202020204" pitchFamily="34" charset="0"/>
              </a:rPr>
              <a:t>KẾT QUẢ </a:t>
            </a:r>
          </a:p>
        </p:txBody>
      </p:sp>
    </p:spTree>
    <p:extLst>
      <p:ext uri="{BB962C8B-B14F-4D97-AF65-F5344CB8AC3E}">
        <p14:creationId xmlns:p14="http://schemas.microsoft.com/office/powerpoint/2010/main" val="455331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P spid="29" grpId="0" animBg="1"/>
      <p:bldP spid="30" grpId="0" animBg="1"/>
      <p:bldP spid="38" grpId="0" animBg="1"/>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2B473-E2E4-7293-BCC6-9EAD5D63DA55}"/>
              </a:ext>
            </a:extLst>
          </p:cNvPr>
          <p:cNvSpPr txBox="1"/>
          <p:nvPr/>
        </p:nvSpPr>
        <p:spPr>
          <a:xfrm>
            <a:off x="4152900" y="419100"/>
            <a:ext cx="99822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sp>
        <p:nvSpPr>
          <p:cNvPr id="3" name="Rectangle: Rounded Corners 2">
            <a:extLst>
              <a:ext uri="{FF2B5EF4-FFF2-40B4-BE49-F238E27FC236}">
                <a16:creationId xmlns:a16="http://schemas.microsoft.com/office/drawing/2014/main" id="{5A40D8B2-1168-A74D-DC4B-CFC86A62CFE8}"/>
              </a:ext>
            </a:extLst>
          </p:cNvPr>
          <p:cNvSpPr/>
          <p:nvPr/>
        </p:nvSpPr>
        <p:spPr>
          <a:xfrm>
            <a:off x="457200" y="1790700"/>
            <a:ext cx="17373600" cy="2362200"/>
          </a:xfrm>
          <a:prstGeom prst="roundRect">
            <a:avLst/>
          </a:prstGeom>
          <a:solidFill>
            <a:schemeClr val="accent6">
              <a:lumMod val="20000"/>
              <a:lumOff val="80000"/>
            </a:schemeClr>
          </a:solidFill>
          <a:ln>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200" b="1">
                <a:solidFill>
                  <a:schemeClr val="tx1"/>
                </a:solidFill>
                <a:latin typeface="Arial" panose="020B0604020202020204" pitchFamily="34" charset="0"/>
                <a:cs typeface="Arial" panose="020B0604020202020204" pitchFamily="34" charset="0"/>
              </a:rPr>
              <a:t>Yêu cầu: </a:t>
            </a:r>
            <a:r>
              <a:rPr lang="en-US" sz="4200">
                <a:solidFill>
                  <a:schemeClr val="tx1"/>
                </a:solidFill>
                <a:effectLst/>
                <a:latin typeface="Arial" panose="020B0604020202020204" pitchFamily="34" charset="0"/>
                <a:ea typeface="Calibri" panose="020F0502020204030204" pitchFamily="34" charset="0"/>
                <a:cs typeface="Arial" panose="020B0604020202020204" pitchFamily="34" charset="0"/>
              </a:rPr>
              <a:t>Em hãy sắp xếp lại các bước dưới đây theo đúng thứ tự để được một quy trình tìm thông tin trên Internet bằng máy tìm kiếm.</a:t>
            </a:r>
            <a:endParaRPr lang="en-US" sz="42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62286AF-65AF-D071-EF97-997E8A6D7503}"/>
              </a:ext>
            </a:extLst>
          </p:cNvPr>
          <p:cNvSpPr/>
          <p:nvPr/>
        </p:nvSpPr>
        <p:spPr>
          <a:xfrm>
            <a:off x="228600" y="4610100"/>
            <a:ext cx="8153400" cy="10668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Nhập từ khóa vào máy tìm kiếm </a:t>
            </a:r>
          </a:p>
        </p:txBody>
      </p:sp>
      <p:sp>
        <p:nvSpPr>
          <p:cNvPr id="5" name="Rectangle: Rounded Corners 4">
            <a:extLst>
              <a:ext uri="{FF2B5EF4-FFF2-40B4-BE49-F238E27FC236}">
                <a16:creationId xmlns:a16="http://schemas.microsoft.com/office/drawing/2014/main" id="{AB1D4E2D-3867-BBD3-75ED-1B0C2F810A63}"/>
              </a:ext>
            </a:extLst>
          </p:cNvPr>
          <p:cNvSpPr/>
          <p:nvPr/>
        </p:nvSpPr>
        <p:spPr>
          <a:xfrm>
            <a:off x="228600" y="6024562"/>
            <a:ext cx="8153400" cy="10668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Gõ Enter để tìm, chọn kết quả và xem.</a:t>
            </a:r>
          </a:p>
        </p:txBody>
      </p:sp>
      <p:sp>
        <p:nvSpPr>
          <p:cNvPr id="6" name="Rectangle: Rounded Corners 5">
            <a:extLst>
              <a:ext uri="{FF2B5EF4-FFF2-40B4-BE49-F238E27FC236}">
                <a16:creationId xmlns:a16="http://schemas.microsoft.com/office/drawing/2014/main" id="{B9794344-4FC7-D134-687D-F0FBE0174E50}"/>
              </a:ext>
            </a:extLst>
          </p:cNvPr>
          <p:cNvSpPr/>
          <p:nvPr/>
        </p:nvSpPr>
        <p:spPr>
          <a:xfrm>
            <a:off x="228600" y="7586662"/>
            <a:ext cx="8153400" cy="10668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Truy cập vào trang web máy tìm kiếm.</a:t>
            </a:r>
          </a:p>
        </p:txBody>
      </p:sp>
      <p:sp>
        <p:nvSpPr>
          <p:cNvPr id="7" name="Rectangle: Rounded Corners 6">
            <a:extLst>
              <a:ext uri="{FF2B5EF4-FFF2-40B4-BE49-F238E27FC236}">
                <a16:creationId xmlns:a16="http://schemas.microsoft.com/office/drawing/2014/main" id="{7A04D834-215F-827C-1B60-1BAF49E60AD6}"/>
              </a:ext>
            </a:extLst>
          </p:cNvPr>
          <p:cNvSpPr/>
          <p:nvPr/>
        </p:nvSpPr>
        <p:spPr>
          <a:xfrm>
            <a:off x="228600" y="8972549"/>
            <a:ext cx="8153400" cy="10668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Khởi động một trình duyệt Internet.</a:t>
            </a:r>
          </a:p>
        </p:txBody>
      </p:sp>
      <p:sp>
        <p:nvSpPr>
          <p:cNvPr id="8" name="Oval 7">
            <a:extLst>
              <a:ext uri="{FF2B5EF4-FFF2-40B4-BE49-F238E27FC236}">
                <a16:creationId xmlns:a16="http://schemas.microsoft.com/office/drawing/2014/main" id="{AC95FECC-7EE5-F142-3C41-99458E5D80EF}"/>
              </a:ext>
            </a:extLst>
          </p:cNvPr>
          <p:cNvSpPr/>
          <p:nvPr/>
        </p:nvSpPr>
        <p:spPr>
          <a:xfrm>
            <a:off x="8534400" y="4494549"/>
            <a:ext cx="1143000" cy="1143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masis MT Pro Black" panose="02040A04050005020304" pitchFamily="18" charset="0"/>
                <a:cs typeface="Arial" panose="020B0604020202020204" pitchFamily="34" charset="0"/>
              </a:rPr>
              <a:t>01</a:t>
            </a:r>
          </a:p>
        </p:txBody>
      </p:sp>
      <p:sp>
        <p:nvSpPr>
          <p:cNvPr id="9" name="Oval 8">
            <a:extLst>
              <a:ext uri="{FF2B5EF4-FFF2-40B4-BE49-F238E27FC236}">
                <a16:creationId xmlns:a16="http://schemas.microsoft.com/office/drawing/2014/main" id="{0DD46A28-9F7A-0168-F442-147B4E35D2E5}"/>
              </a:ext>
            </a:extLst>
          </p:cNvPr>
          <p:cNvSpPr/>
          <p:nvPr/>
        </p:nvSpPr>
        <p:spPr>
          <a:xfrm>
            <a:off x="8534400" y="6126329"/>
            <a:ext cx="1143000" cy="1143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masis MT Pro Black" panose="02040A04050005020304" pitchFamily="18" charset="0"/>
                <a:cs typeface="Arial" panose="020B0604020202020204" pitchFamily="34" charset="0"/>
              </a:rPr>
              <a:t>02</a:t>
            </a:r>
          </a:p>
        </p:txBody>
      </p:sp>
      <p:sp>
        <p:nvSpPr>
          <p:cNvPr id="10" name="Oval 9">
            <a:extLst>
              <a:ext uri="{FF2B5EF4-FFF2-40B4-BE49-F238E27FC236}">
                <a16:creationId xmlns:a16="http://schemas.microsoft.com/office/drawing/2014/main" id="{B267CD4F-047F-67CB-50B3-62C12AB1B623}"/>
              </a:ext>
            </a:extLst>
          </p:cNvPr>
          <p:cNvSpPr/>
          <p:nvPr/>
        </p:nvSpPr>
        <p:spPr>
          <a:xfrm>
            <a:off x="8534400" y="7586662"/>
            <a:ext cx="1143000" cy="1143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masis MT Pro Black" panose="02040A04050005020304" pitchFamily="18" charset="0"/>
                <a:cs typeface="Arial" panose="020B0604020202020204" pitchFamily="34" charset="0"/>
              </a:rPr>
              <a:t>03</a:t>
            </a:r>
          </a:p>
        </p:txBody>
      </p:sp>
      <p:sp>
        <p:nvSpPr>
          <p:cNvPr id="11" name="Oval 10">
            <a:extLst>
              <a:ext uri="{FF2B5EF4-FFF2-40B4-BE49-F238E27FC236}">
                <a16:creationId xmlns:a16="http://schemas.microsoft.com/office/drawing/2014/main" id="{7F09CD19-4A04-A1DE-D2BE-2CA471CD314B}"/>
              </a:ext>
            </a:extLst>
          </p:cNvPr>
          <p:cNvSpPr/>
          <p:nvPr/>
        </p:nvSpPr>
        <p:spPr>
          <a:xfrm>
            <a:off x="8534400" y="8934449"/>
            <a:ext cx="1143000" cy="1143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masis MT Pro Black" panose="02040A04050005020304" pitchFamily="18" charset="0"/>
                <a:cs typeface="Arial" panose="020B0604020202020204" pitchFamily="34" charset="0"/>
              </a:rPr>
              <a:t>03</a:t>
            </a:r>
          </a:p>
        </p:txBody>
      </p:sp>
      <p:sp>
        <p:nvSpPr>
          <p:cNvPr id="12" name="Rectangle: Rounded Corners 11">
            <a:extLst>
              <a:ext uri="{FF2B5EF4-FFF2-40B4-BE49-F238E27FC236}">
                <a16:creationId xmlns:a16="http://schemas.microsoft.com/office/drawing/2014/main" id="{2B7C520B-E581-661F-3464-9D6B56D749A9}"/>
              </a:ext>
            </a:extLst>
          </p:cNvPr>
          <p:cNvSpPr/>
          <p:nvPr/>
        </p:nvSpPr>
        <p:spPr>
          <a:xfrm>
            <a:off x="9906000" y="7586662"/>
            <a:ext cx="8153400" cy="10668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Nhập từ khóa vào máy tìm kiếm </a:t>
            </a:r>
          </a:p>
        </p:txBody>
      </p:sp>
      <p:sp>
        <p:nvSpPr>
          <p:cNvPr id="13" name="Rectangle: Rounded Corners 12">
            <a:extLst>
              <a:ext uri="{FF2B5EF4-FFF2-40B4-BE49-F238E27FC236}">
                <a16:creationId xmlns:a16="http://schemas.microsoft.com/office/drawing/2014/main" id="{FC080430-39AD-4905-82E0-E49F0A23FCFA}"/>
              </a:ext>
            </a:extLst>
          </p:cNvPr>
          <p:cNvSpPr/>
          <p:nvPr/>
        </p:nvSpPr>
        <p:spPr>
          <a:xfrm>
            <a:off x="9906000" y="8972549"/>
            <a:ext cx="8153400" cy="10668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Gõ Enter để tìm, chọn kết quả và xem.</a:t>
            </a:r>
          </a:p>
        </p:txBody>
      </p:sp>
      <p:sp>
        <p:nvSpPr>
          <p:cNvPr id="14" name="Rectangle: Rounded Corners 13">
            <a:extLst>
              <a:ext uri="{FF2B5EF4-FFF2-40B4-BE49-F238E27FC236}">
                <a16:creationId xmlns:a16="http://schemas.microsoft.com/office/drawing/2014/main" id="{64199969-7355-A8B2-C454-F380C5AD0AFB}"/>
              </a:ext>
            </a:extLst>
          </p:cNvPr>
          <p:cNvSpPr/>
          <p:nvPr/>
        </p:nvSpPr>
        <p:spPr>
          <a:xfrm>
            <a:off x="9906000" y="6134101"/>
            <a:ext cx="8153400" cy="10668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Truy cập vào trang web máy tìm kiếm.</a:t>
            </a:r>
          </a:p>
        </p:txBody>
      </p:sp>
      <p:sp>
        <p:nvSpPr>
          <p:cNvPr id="15" name="Rectangle: Rounded Corners 14">
            <a:extLst>
              <a:ext uri="{FF2B5EF4-FFF2-40B4-BE49-F238E27FC236}">
                <a16:creationId xmlns:a16="http://schemas.microsoft.com/office/drawing/2014/main" id="{7BE07A95-B8E2-DE57-78BA-0A0B8FDDE7CB}"/>
              </a:ext>
            </a:extLst>
          </p:cNvPr>
          <p:cNvSpPr/>
          <p:nvPr/>
        </p:nvSpPr>
        <p:spPr>
          <a:xfrm>
            <a:off x="9906000" y="4610100"/>
            <a:ext cx="8153400" cy="10668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Khởi động một trình duyệt Internet.</a:t>
            </a:r>
          </a:p>
        </p:txBody>
      </p:sp>
    </p:spTree>
    <p:extLst>
      <p:ext uri="{BB962C8B-B14F-4D97-AF65-F5344CB8AC3E}">
        <p14:creationId xmlns:p14="http://schemas.microsoft.com/office/powerpoint/2010/main" val="2716466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666" b="-12666"/>
            </a:stretch>
          </a:blipFill>
        </p:spPr>
        <p:txBody>
          <a:bodyPr/>
          <a:lstStyle/>
          <a:p>
            <a:endParaRPr lang="en-US"/>
          </a:p>
        </p:txBody>
      </p:sp>
      <p:sp>
        <p:nvSpPr>
          <p:cNvPr id="5" name="Rectangle: Rounded Corners 4">
            <a:extLst>
              <a:ext uri="{FF2B5EF4-FFF2-40B4-BE49-F238E27FC236}">
                <a16:creationId xmlns:a16="http://schemas.microsoft.com/office/drawing/2014/main" id="{DBC2018C-DD49-0DD8-BAEB-A77060A79FCD}"/>
              </a:ext>
            </a:extLst>
          </p:cNvPr>
          <p:cNvSpPr/>
          <p:nvPr/>
        </p:nvSpPr>
        <p:spPr>
          <a:xfrm>
            <a:off x="1295400" y="1028700"/>
            <a:ext cx="15697200" cy="7772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1948EE-F93D-E000-F37A-C22534B77C6C}"/>
              </a:ext>
            </a:extLst>
          </p:cNvPr>
          <p:cNvSpPr txBox="1"/>
          <p:nvPr/>
        </p:nvSpPr>
        <p:spPr>
          <a:xfrm>
            <a:off x="2667000" y="2846044"/>
            <a:ext cx="13258800" cy="4594912"/>
          </a:xfrm>
          <a:prstGeom prst="rect">
            <a:avLst/>
          </a:prstGeom>
          <a:noFill/>
        </p:spPr>
        <p:txBody>
          <a:bodyPr wrap="square" rtlCol="0">
            <a:spAutoFit/>
          </a:bodyPr>
          <a:lstStyle/>
          <a:p>
            <a:pPr>
              <a:lnSpc>
                <a:spcPct val="150000"/>
              </a:lnSpc>
            </a:pPr>
            <a:endParaRPr lang="en-US" sz="400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Ôn tập lại nội dung của bài học ngày hôm nay. </a:t>
            </a:r>
          </a:p>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Hoàn thành các nhiệm vụ được giao về nhà.</a:t>
            </a:r>
          </a:p>
          <a:p>
            <a:pPr marL="571500" indent="-571500">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Chuẩn bị bài học mới, </a:t>
            </a:r>
            <a:r>
              <a:rPr lang="en-US" sz="4000" b="1" i="1">
                <a:latin typeface="Arial" panose="020B0604020202020204" pitchFamily="34" charset="0"/>
                <a:cs typeface="Arial" panose="020B0604020202020204" pitchFamily="34" charset="0"/>
              </a:rPr>
              <a:t>Bài 1. Tạo và xóa thư mục, đổi tên và xóa tệp. </a:t>
            </a:r>
          </a:p>
        </p:txBody>
      </p:sp>
      <p:sp>
        <p:nvSpPr>
          <p:cNvPr id="8" name="TextBox 7">
            <a:extLst>
              <a:ext uri="{FF2B5EF4-FFF2-40B4-BE49-F238E27FC236}">
                <a16:creationId xmlns:a16="http://schemas.microsoft.com/office/drawing/2014/main" id="{16485700-264B-4356-7005-39AD14395678}"/>
              </a:ext>
            </a:extLst>
          </p:cNvPr>
          <p:cNvSpPr txBox="1"/>
          <p:nvPr/>
        </p:nvSpPr>
        <p:spPr>
          <a:xfrm>
            <a:off x="4724400" y="1659517"/>
            <a:ext cx="9144000"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 </a:t>
            </a:r>
          </a:p>
        </p:txBody>
      </p:sp>
      <p:sp>
        <p:nvSpPr>
          <p:cNvPr id="10" name="Freeform 3">
            <a:extLst>
              <a:ext uri="{FF2B5EF4-FFF2-40B4-BE49-F238E27FC236}">
                <a16:creationId xmlns:a16="http://schemas.microsoft.com/office/drawing/2014/main" id="{3F250E04-26ED-E8D5-A42B-A8CB88618E45}"/>
              </a:ext>
            </a:extLst>
          </p:cNvPr>
          <p:cNvSpPr/>
          <p:nvPr/>
        </p:nvSpPr>
        <p:spPr>
          <a:xfrm>
            <a:off x="13639800" y="6810375"/>
            <a:ext cx="4345781" cy="3476625"/>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258654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488" t="-49492" r="-16599" b="-16643"/>
            </a:stretch>
          </a:blipFill>
        </p:spPr>
        <p:txBody>
          <a:bodyPr/>
          <a:lstStyle/>
          <a:p>
            <a:endParaRPr lang="en-US"/>
          </a:p>
        </p:txBody>
      </p:sp>
      <p:sp>
        <p:nvSpPr>
          <p:cNvPr id="5" name="Rectangle: Rounded Corners 4">
            <a:extLst>
              <a:ext uri="{FF2B5EF4-FFF2-40B4-BE49-F238E27FC236}">
                <a16:creationId xmlns:a16="http://schemas.microsoft.com/office/drawing/2014/main" id="{68071DDC-765F-5105-D00C-2D518A1A1A6B}"/>
              </a:ext>
            </a:extLst>
          </p:cNvPr>
          <p:cNvSpPr/>
          <p:nvPr/>
        </p:nvSpPr>
        <p:spPr>
          <a:xfrm>
            <a:off x="990600" y="5518655"/>
            <a:ext cx="16306800" cy="3962400"/>
          </a:xfrm>
          <a:prstGeom prst="roundRect">
            <a:avLst/>
          </a:prstGeom>
          <a:gradFill>
            <a:gsLst>
              <a:gs pos="0">
                <a:schemeClr val="bg1"/>
              </a:gs>
              <a:gs pos="100000">
                <a:schemeClr val="bg1">
                  <a:lumMod val="47000"/>
                  <a:lumOff val="53000"/>
                  <a:alpha val="0"/>
                </a:schemeClr>
              </a:gs>
            </a:gsLst>
            <a:lin ang="5400000" scaled="1"/>
          </a:gradFill>
          <a:ln>
            <a:solidFill>
              <a:srgbClr val="CEE5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005441-D75E-445A-213C-4AA199B798A3}"/>
              </a:ext>
            </a:extLst>
          </p:cNvPr>
          <p:cNvSpPr txBox="1"/>
          <p:nvPr/>
        </p:nvSpPr>
        <p:spPr>
          <a:xfrm>
            <a:off x="1066800" y="5894352"/>
            <a:ext cx="163830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a:t>
            </a:r>
          </a:p>
          <a:p>
            <a:pPr algn="ctr">
              <a:lnSpc>
                <a:spcPct val="150000"/>
              </a:lnSpc>
            </a:pPr>
            <a:r>
              <a:rPr lang="en-US" sz="7200" b="1">
                <a:latin typeface="Arial" panose="020B0604020202020204" pitchFamily="34" charset="0"/>
                <a:cs typeface="Arial" panose="020B0604020202020204" pitchFamily="34" charset="0"/>
              </a:rPr>
              <a:t>LẮNG NGHE BÀI GIẢNG!</a:t>
            </a:r>
          </a:p>
        </p:txBody>
      </p:sp>
      <p:sp>
        <p:nvSpPr>
          <p:cNvPr id="8" name="Freeform 14">
            <a:extLst>
              <a:ext uri="{FF2B5EF4-FFF2-40B4-BE49-F238E27FC236}">
                <a16:creationId xmlns:a16="http://schemas.microsoft.com/office/drawing/2014/main" id="{05ECC2B0-E368-F596-606F-DA2D51BA7F47}"/>
              </a:ext>
            </a:extLst>
          </p:cNvPr>
          <p:cNvSpPr/>
          <p:nvPr/>
        </p:nvSpPr>
        <p:spPr>
          <a:xfrm>
            <a:off x="13873162" y="2133741"/>
            <a:ext cx="4572000" cy="3537585"/>
          </a:xfrm>
          <a:custGeom>
            <a:avLst/>
            <a:gdLst/>
            <a:ahLst/>
            <a:cxnLst/>
            <a:rect l="l" t="t" r="r" b="b"/>
            <a:pathLst>
              <a:path w="10635994" h="8229600">
                <a:moveTo>
                  <a:pt x="0" y="0"/>
                </a:moveTo>
                <a:lnTo>
                  <a:pt x="10635994" y="0"/>
                </a:lnTo>
                <a:lnTo>
                  <a:pt x="10635994" y="8229600"/>
                </a:lnTo>
                <a:lnTo>
                  <a:pt x="0" y="8229600"/>
                </a:lnTo>
                <a:lnTo>
                  <a:pt x="0" y="0"/>
                </a:lnTo>
                <a:close/>
              </a:path>
            </a:pathLst>
          </a:custGeom>
          <a:blipFill>
            <a:blip r:embed="rId3"/>
            <a:stretch>
              <a:fillRect/>
            </a:stretch>
          </a:blipFill>
        </p:spPr>
        <p:txBody>
          <a:bodyPr/>
          <a:lstStyle/>
          <a:p>
            <a:endParaRPr lang="en-US"/>
          </a:p>
        </p:txBody>
      </p:sp>
      <p:sp>
        <p:nvSpPr>
          <p:cNvPr id="9" name="Freeform 15">
            <a:extLst>
              <a:ext uri="{FF2B5EF4-FFF2-40B4-BE49-F238E27FC236}">
                <a16:creationId xmlns:a16="http://schemas.microsoft.com/office/drawing/2014/main" id="{4EB46BE5-F9E2-3B9E-2B02-E5F2F4ECC9A0}"/>
              </a:ext>
            </a:extLst>
          </p:cNvPr>
          <p:cNvSpPr/>
          <p:nvPr/>
        </p:nvSpPr>
        <p:spPr>
          <a:xfrm flipH="1">
            <a:off x="138112" y="8389008"/>
            <a:ext cx="2109788" cy="3365735"/>
          </a:xfrm>
          <a:custGeom>
            <a:avLst/>
            <a:gdLst/>
            <a:ahLst/>
            <a:cxnLst/>
            <a:rect l="l" t="t" r="r" b="b"/>
            <a:pathLst>
              <a:path w="5513832" h="8229600">
                <a:moveTo>
                  <a:pt x="0" y="0"/>
                </a:moveTo>
                <a:lnTo>
                  <a:pt x="5513832" y="0"/>
                </a:lnTo>
                <a:lnTo>
                  <a:pt x="5513832"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9877101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25333"/>
            </a:stretch>
          </a:blipFill>
        </p:spPr>
        <p:txBody>
          <a:bodyPr/>
          <a:lstStyle/>
          <a:p>
            <a:endParaRPr lang="en-US"/>
          </a:p>
        </p:txBody>
      </p:sp>
      <p:sp>
        <p:nvSpPr>
          <p:cNvPr id="5" name="Rectangle: Rounded Corners 4">
            <a:extLst>
              <a:ext uri="{FF2B5EF4-FFF2-40B4-BE49-F238E27FC236}">
                <a16:creationId xmlns:a16="http://schemas.microsoft.com/office/drawing/2014/main" id="{3C0472B5-B400-47E3-CC20-64126E89515E}"/>
              </a:ext>
            </a:extLst>
          </p:cNvPr>
          <p:cNvSpPr/>
          <p:nvPr/>
        </p:nvSpPr>
        <p:spPr>
          <a:xfrm>
            <a:off x="304800" y="3238500"/>
            <a:ext cx="14020800" cy="6200776"/>
          </a:xfrm>
          <a:prstGeom prst="roundRect">
            <a:avLst/>
          </a:prstGeom>
          <a:gradFill>
            <a:gsLst>
              <a:gs pos="0">
                <a:schemeClr val="bg1"/>
              </a:gs>
              <a:gs pos="100000">
                <a:srgbClr val="CEE5A3">
                  <a:lumMod val="26000"/>
                  <a:lumOff val="74000"/>
                  <a:alpha val="40000"/>
                </a:srgbClr>
              </a:gs>
            </a:gsLst>
            <a:lin ang="5400000" scaled="1"/>
          </a:gradFill>
          <a:ln w="38100">
            <a:solidFill>
              <a:srgbClr val="CEE5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13335000" y="5224463"/>
            <a:ext cx="4423125" cy="5257800"/>
          </a:xfrm>
          <a:custGeom>
            <a:avLst/>
            <a:gdLst/>
            <a:ahLst/>
            <a:cxnLst/>
            <a:rect l="l" t="t" r="r" b="b"/>
            <a:pathLst>
              <a:path w="6509601" h="7738010">
                <a:moveTo>
                  <a:pt x="0" y="0"/>
                </a:moveTo>
                <a:lnTo>
                  <a:pt x="6509601" y="0"/>
                </a:lnTo>
                <a:lnTo>
                  <a:pt x="6509601" y="7738010"/>
                </a:lnTo>
                <a:lnTo>
                  <a:pt x="0" y="7738010"/>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E1AB3A90-DE20-ABA5-7E2A-37548CFB6FBF}"/>
              </a:ext>
            </a:extLst>
          </p:cNvPr>
          <p:cNvSpPr txBox="1"/>
          <p:nvPr/>
        </p:nvSpPr>
        <p:spPr>
          <a:xfrm>
            <a:off x="304800" y="4668398"/>
            <a:ext cx="14020800"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BÀI 2. EM TẬP TÌM KIẾM THÔNG TIN TRÊN INTERNET</a:t>
            </a:r>
          </a:p>
        </p:txBody>
      </p:sp>
    </p:spTree>
    <p:extLst>
      <p:ext uri="{BB962C8B-B14F-4D97-AF65-F5344CB8AC3E}">
        <p14:creationId xmlns:p14="http://schemas.microsoft.com/office/powerpoint/2010/main" val="5322246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22" b="-7222"/>
            </a:stretch>
          </a:blipFill>
        </p:spPr>
        <p:txBody>
          <a:bodyPr/>
          <a:lstStyle/>
          <a:p>
            <a:endParaRPr lang="en-US"/>
          </a:p>
        </p:txBody>
      </p:sp>
      <p:sp>
        <p:nvSpPr>
          <p:cNvPr id="3" name="Freeform 3"/>
          <p:cNvSpPr/>
          <p:nvPr/>
        </p:nvSpPr>
        <p:spPr>
          <a:xfrm>
            <a:off x="13267514" y="2819400"/>
            <a:ext cx="4933284" cy="7467600"/>
          </a:xfrm>
          <a:custGeom>
            <a:avLst/>
            <a:gdLst/>
            <a:ahLst/>
            <a:cxnLst/>
            <a:rect l="l" t="t" r="r" b="b"/>
            <a:pathLst>
              <a:path w="5436680" h="8229600">
                <a:moveTo>
                  <a:pt x="0" y="0"/>
                </a:moveTo>
                <a:lnTo>
                  <a:pt x="5436680" y="0"/>
                </a:lnTo>
                <a:lnTo>
                  <a:pt x="5436680" y="8229600"/>
                </a:lnTo>
                <a:lnTo>
                  <a:pt x="0" y="8229600"/>
                </a:lnTo>
                <a:lnTo>
                  <a:pt x="0" y="0"/>
                </a:lnTo>
                <a:close/>
              </a:path>
            </a:pathLst>
          </a:custGeom>
          <a:blipFill>
            <a:blip r:embed="rId3"/>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EB7679FB-42D2-9341-D62D-801913330FD3}"/>
              </a:ext>
            </a:extLst>
          </p:cNvPr>
          <p:cNvSpPr/>
          <p:nvPr/>
        </p:nvSpPr>
        <p:spPr>
          <a:xfrm>
            <a:off x="685800" y="1409700"/>
            <a:ext cx="12494512" cy="7467600"/>
          </a:xfrm>
          <a:prstGeom prst="roundRect">
            <a:avLst/>
          </a:prstGeom>
          <a:gradFill>
            <a:gsLst>
              <a:gs pos="0">
                <a:schemeClr val="bg1"/>
              </a:gs>
              <a:gs pos="100000">
                <a:schemeClr val="bg1">
                  <a:alpha val="74000"/>
                  <a:lumMod val="47000"/>
                  <a:lumOff val="53000"/>
                </a:schemeClr>
              </a:gs>
            </a:gsLst>
            <a:lin ang="5400000" scaled="1"/>
          </a:gradFill>
          <a:ln w="57150">
            <a:solidFill>
              <a:srgbClr val="CEE5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AA4254-D565-5FA2-BC1B-1562223B89D6}"/>
              </a:ext>
            </a:extLst>
          </p:cNvPr>
          <p:cNvSpPr txBox="1"/>
          <p:nvPr/>
        </p:nvSpPr>
        <p:spPr>
          <a:xfrm>
            <a:off x="2513456" y="1938324"/>
            <a:ext cx="88392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NỘI DUNG BÀI HỌC </a:t>
            </a:r>
          </a:p>
        </p:txBody>
      </p:sp>
      <p:grpSp>
        <p:nvGrpSpPr>
          <p:cNvPr id="9" name="Group 8">
            <a:extLst>
              <a:ext uri="{FF2B5EF4-FFF2-40B4-BE49-F238E27FC236}">
                <a16:creationId xmlns:a16="http://schemas.microsoft.com/office/drawing/2014/main" id="{D80338DF-0448-7C84-8829-7266C8305BB7}"/>
              </a:ext>
            </a:extLst>
          </p:cNvPr>
          <p:cNvGrpSpPr/>
          <p:nvPr/>
        </p:nvGrpSpPr>
        <p:grpSpPr>
          <a:xfrm>
            <a:off x="2513456" y="3900221"/>
            <a:ext cx="8751998" cy="1015663"/>
            <a:chOff x="1828800" y="3162300"/>
            <a:chExt cx="8751998" cy="1015663"/>
          </a:xfrm>
        </p:grpSpPr>
        <p:sp>
          <p:nvSpPr>
            <p:cNvPr id="7" name="TextBox 6">
              <a:extLst>
                <a:ext uri="{FF2B5EF4-FFF2-40B4-BE49-F238E27FC236}">
                  <a16:creationId xmlns:a16="http://schemas.microsoft.com/office/drawing/2014/main" id="{BB51B5D8-EA1A-0F88-CFCD-BBBA7AC9A009}"/>
                </a:ext>
              </a:extLst>
            </p:cNvPr>
            <p:cNvSpPr txBox="1"/>
            <p:nvPr/>
          </p:nvSpPr>
          <p:spPr>
            <a:xfrm>
              <a:off x="1828800" y="3162300"/>
              <a:ext cx="1676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01</a:t>
              </a:r>
            </a:p>
          </p:txBody>
        </p:sp>
        <p:sp>
          <p:nvSpPr>
            <p:cNvPr id="8" name="TextBox 7">
              <a:extLst>
                <a:ext uri="{FF2B5EF4-FFF2-40B4-BE49-F238E27FC236}">
                  <a16:creationId xmlns:a16="http://schemas.microsoft.com/office/drawing/2014/main" id="{AF3EB66E-0A72-8772-D0C6-1B0ECB9DE76B}"/>
                </a:ext>
              </a:extLst>
            </p:cNvPr>
            <p:cNvSpPr txBox="1"/>
            <p:nvPr/>
          </p:nvSpPr>
          <p:spPr>
            <a:xfrm>
              <a:off x="3733800" y="3238500"/>
              <a:ext cx="6846998" cy="861774"/>
            </a:xfrm>
            <a:prstGeom prst="rect">
              <a:avLst/>
            </a:prstGeom>
            <a:noFill/>
          </p:spPr>
          <p:txBody>
            <a:bodyPr wrap="square" rtlCol="0">
              <a:spAutoFit/>
            </a:bodyPr>
            <a:lstStyle/>
            <a:p>
              <a:r>
                <a:rPr lang="en-US" sz="5000">
                  <a:solidFill>
                    <a:srgbClr val="002060"/>
                  </a:solidFill>
                  <a:latin typeface="Arial" panose="020B0604020202020204" pitchFamily="34" charset="0"/>
                  <a:cs typeface="Arial" panose="020B0604020202020204" pitchFamily="34" charset="0"/>
                </a:rPr>
                <a:t>Tìm kiếm thông tin </a:t>
              </a:r>
            </a:p>
          </p:txBody>
        </p:sp>
      </p:grpSp>
      <p:grpSp>
        <p:nvGrpSpPr>
          <p:cNvPr id="10" name="Group 9">
            <a:extLst>
              <a:ext uri="{FF2B5EF4-FFF2-40B4-BE49-F238E27FC236}">
                <a16:creationId xmlns:a16="http://schemas.microsoft.com/office/drawing/2014/main" id="{ABEB8F9A-B34A-B569-EAC0-A8488F65A77C}"/>
              </a:ext>
            </a:extLst>
          </p:cNvPr>
          <p:cNvGrpSpPr/>
          <p:nvPr/>
        </p:nvGrpSpPr>
        <p:grpSpPr>
          <a:xfrm>
            <a:off x="2513456" y="5676900"/>
            <a:ext cx="8751998" cy="1015663"/>
            <a:chOff x="1828800" y="3162300"/>
            <a:chExt cx="8751998" cy="1015663"/>
          </a:xfrm>
        </p:grpSpPr>
        <p:sp>
          <p:nvSpPr>
            <p:cNvPr id="11" name="TextBox 10">
              <a:extLst>
                <a:ext uri="{FF2B5EF4-FFF2-40B4-BE49-F238E27FC236}">
                  <a16:creationId xmlns:a16="http://schemas.microsoft.com/office/drawing/2014/main" id="{D7C22E90-97A5-E673-9525-E9DE81A72544}"/>
                </a:ext>
              </a:extLst>
            </p:cNvPr>
            <p:cNvSpPr txBox="1"/>
            <p:nvPr/>
          </p:nvSpPr>
          <p:spPr>
            <a:xfrm>
              <a:off x="1828800" y="3162300"/>
              <a:ext cx="1676400" cy="1015663"/>
            </a:xfrm>
            <a:prstGeom prst="rect">
              <a:avLst/>
            </a:prstGeom>
            <a:noFill/>
          </p:spPr>
          <p:txBody>
            <a:bodyPr wrap="square" rtlCol="0">
              <a:spAutoFit/>
            </a:bodyPr>
            <a:lstStyle/>
            <a:p>
              <a:r>
                <a:rPr lang="en-US" sz="6000">
                  <a:solidFill>
                    <a:srgbClr val="002060"/>
                  </a:solidFill>
                  <a:latin typeface="Amasis MT Pro Black" panose="02040A04050005020304" pitchFamily="18" charset="0"/>
                </a:rPr>
                <a:t>02</a:t>
              </a:r>
            </a:p>
          </p:txBody>
        </p:sp>
        <p:sp>
          <p:nvSpPr>
            <p:cNvPr id="12" name="TextBox 11">
              <a:extLst>
                <a:ext uri="{FF2B5EF4-FFF2-40B4-BE49-F238E27FC236}">
                  <a16:creationId xmlns:a16="http://schemas.microsoft.com/office/drawing/2014/main" id="{BC969DB0-6625-3B9F-BC4E-7634BFD8F4E7}"/>
                </a:ext>
              </a:extLst>
            </p:cNvPr>
            <p:cNvSpPr txBox="1"/>
            <p:nvPr/>
          </p:nvSpPr>
          <p:spPr>
            <a:xfrm>
              <a:off x="3733800" y="3238500"/>
              <a:ext cx="6846998" cy="861774"/>
            </a:xfrm>
            <a:prstGeom prst="rect">
              <a:avLst/>
            </a:prstGeom>
            <a:noFill/>
          </p:spPr>
          <p:txBody>
            <a:bodyPr wrap="square" rtlCol="0">
              <a:spAutoFit/>
            </a:bodyPr>
            <a:lstStyle/>
            <a:p>
              <a:r>
                <a:rPr lang="en-US" sz="5000">
                  <a:solidFill>
                    <a:srgbClr val="002060"/>
                  </a:solidFill>
                  <a:latin typeface="Arial" panose="020B0604020202020204" pitchFamily="34" charset="0"/>
                  <a:cs typeface="Arial" panose="020B0604020202020204" pitchFamily="34" charset="0"/>
                </a:rPr>
                <a:t>Tìm kiếm hình ảnh </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0184" r="-16051" b="-15266"/>
            </a:stretch>
          </a:blipFill>
        </p:spPr>
        <p:txBody>
          <a:bodyPr/>
          <a:lstStyle/>
          <a:p>
            <a:endParaRPr lang="en-US"/>
          </a:p>
        </p:txBody>
      </p:sp>
      <p:sp>
        <p:nvSpPr>
          <p:cNvPr id="3" name="Freeform 3"/>
          <p:cNvSpPr/>
          <p:nvPr/>
        </p:nvSpPr>
        <p:spPr>
          <a:xfrm>
            <a:off x="11125200" y="4381500"/>
            <a:ext cx="6572250" cy="525780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3"/>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4DA1EC0D-FBCA-70F1-A10E-19C1E3298082}"/>
              </a:ext>
            </a:extLst>
          </p:cNvPr>
          <p:cNvSpPr/>
          <p:nvPr/>
        </p:nvSpPr>
        <p:spPr>
          <a:xfrm>
            <a:off x="1033462" y="1981200"/>
            <a:ext cx="10058400" cy="6324600"/>
          </a:xfrm>
          <a:prstGeom prst="roundRect">
            <a:avLst/>
          </a:prstGeom>
          <a:gradFill>
            <a:gsLst>
              <a:gs pos="0">
                <a:schemeClr val="bg1">
                  <a:alpha val="60000"/>
                  <a:lumMod val="0"/>
                  <a:lumOff val="10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DFFF1D-20E9-9869-101C-00438E7CC730}"/>
              </a:ext>
            </a:extLst>
          </p:cNvPr>
          <p:cNvSpPr txBox="1"/>
          <p:nvPr/>
        </p:nvSpPr>
        <p:spPr>
          <a:xfrm>
            <a:off x="1490662" y="3238500"/>
            <a:ext cx="91440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TÌM KIẾM THÔNG TIN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16C1BF-024A-D7AA-0233-8C234A384850}"/>
              </a:ext>
            </a:extLst>
          </p:cNvPr>
          <p:cNvSpPr txBox="1"/>
          <p:nvPr/>
        </p:nvSpPr>
        <p:spPr>
          <a:xfrm>
            <a:off x="4381500" y="156775"/>
            <a:ext cx="95250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THẢO LUẬN NHÓM </a:t>
            </a:r>
          </a:p>
        </p:txBody>
      </p:sp>
      <p:grpSp>
        <p:nvGrpSpPr>
          <p:cNvPr id="5" name="Group 4">
            <a:extLst>
              <a:ext uri="{FF2B5EF4-FFF2-40B4-BE49-F238E27FC236}">
                <a16:creationId xmlns:a16="http://schemas.microsoft.com/office/drawing/2014/main" id="{BFC7323A-1BEF-8F50-BE06-7681D10858D5}"/>
              </a:ext>
            </a:extLst>
          </p:cNvPr>
          <p:cNvGrpSpPr/>
          <p:nvPr/>
        </p:nvGrpSpPr>
        <p:grpSpPr>
          <a:xfrm>
            <a:off x="361950" y="1099190"/>
            <a:ext cx="17564100" cy="1981200"/>
            <a:chOff x="495300" y="1485900"/>
            <a:chExt cx="17564100" cy="2629138"/>
          </a:xfrm>
        </p:grpSpPr>
        <p:sp>
          <p:nvSpPr>
            <p:cNvPr id="3" name="Rectangle: Rounded Corners 2">
              <a:extLst>
                <a:ext uri="{FF2B5EF4-FFF2-40B4-BE49-F238E27FC236}">
                  <a16:creationId xmlns:a16="http://schemas.microsoft.com/office/drawing/2014/main" id="{13D8812F-C247-6FEC-0096-39BB87019AB3}"/>
                </a:ext>
              </a:extLst>
            </p:cNvPr>
            <p:cNvSpPr/>
            <p:nvPr/>
          </p:nvSpPr>
          <p:spPr>
            <a:xfrm>
              <a:off x="495300" y="1485900"/>
              <a:ext cx="17297400" cy="2438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 </a:t>
              </a:r>
              <a:endParaRPr lang="en-US" sz="40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6398342-EA20-D9A9-8935-5A22A6D7B0CA}"/>
                </a:ext>
              </a:extLst>
            </p:cNvPr>
            <p:cNvSpPr/>
            <p:nvPr/>
          </p:nvSpPr>
          <p:spPr>
            <a:xfrm>
              <a:off x="762000" y="1676638"/>
              <a:ext cx="17297400" cy="2438400"/>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Nhiệm vụ 1: </a:t>
              </a: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Em hãy chọn ở cột bên phải một từ khóa hợp lí với thông tin muốn biết ở cột bên trái.</a:t>
              </a:r>
              <a:endParaRPr lang="en-US" sz="4000">
                <a:solidFill>
                  <a:schemeClr val="tx1"/>
                </a:solidFill>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D6055579-A99A-E2FE-2835-EEF1A29A1335}"/>
              </a:ext>
            </a:extLst>
          </p:cNvPr>
          <p:cNvPicPr>
            <a:picLocks noChangeAspect="1"/>
          </p:cNvPicPr>
          <p:nvPr/>
        </p:nvPicPr>
        <p:blipFill>
          <a:blip r:embed="rId2"/>
          <a:stretch>
            <a:fillRect/>
          </a:stretch>
        </p:blipFill>
        <p:spPr>
          <a:xfrm>
            <a:off x="623887" y="3509395"/>
            <a:ext cx="16991025" cy="6620830"/>
          </a:xfrm>
          <a:prstGeom prst="rect">
            <a:avLst/>
          </a:prstGeom>
        </p:spPr>
      </p:pic>
    </p:spTree>
    <p:extLst>
      <p:ext uri="{BB962C8B-B14F-4D97-AF65-F5344CB8AC3E}">
        <p14:creationId xmlns:p14="http://schemas.microsoft.com/office/powerpoint/2010/main" val="1939420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7E9B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EA7B74F-80F6-420F-E680-CCE3A2B16E3A}"/>
              </a:ext>
            </a:extLst>
          </p:cNvPr>
          <p:cNvSpPr/>
          <p:nvPr/>
        </p:nvSpPr>
        <p:spPr>
          <a:xfrm>
            <a:off x="381000" y="685800"/>
            <a:ext cx="17526000" cy="8915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450825-7E99-0C4B-27DD-4F36667BAF9C}"/>
              </a:ext>
            </a:extLst>
          </p:cNvPr>
          <p:cNvSpPr/>
          <p:nvPr/>
        </p:nvSpPr>
        <p:spPr>
          <a:xfrm>
            <a:off x="-990600" y="9737586"/>
            <a:ext cx="20574000" cy="1806714"/>
          </a:xfrm>
          <a:prstGeom prst="rect">
            <a:avLst/>
          </a:prstGeom>
          <a:solidFill>
            <a:srgbClr val="3C5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id="{09AA7216-7FB3-9F29-AB37-2D119977E272}"/>
              </a:ext>
            </a:extLst>
          </p:cNvPr>
          <p:cNvSpPr/>
          <p:nvPr/>
        </p:nvSpPr>
        <p:spPr>
          <a:xfrm>
            <a:off x="-1044573"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6CC88402-4E42-9E4E-E341-2A7890AC7D76}"/>
              </a:ext>
            </a:extLst>
          </p:cNvPr>
          <p:cNvSpPr/>
          <p:nvPr/>
        </p:nvSpPr>
        <p:spPr>
          <a:xfrm>
            <a:off x="6629400"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11E47E0-CF7C-64D0-BA18-7FF3AA04DCA2}"/>
              </a:ext>
            </a:extLst>
          </p:cNvPr>
          <p:cNvSpPr/>
          <p:nvPr/>
        </p:nvSpPr>
        <p:spPr>
          <a:xfrm>
            <a:off x="13982700" y="8267700"/>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r="-30169"/>
            </a:stretch>
          </a:blipFill>
        </p:spPr>
        <p:txBody>
          <a:bodyPr/>
          <a:lstStyle/>
          <a:p>
            <a:endParaRPr lang="en-US"/>
          </a:p>
        </p:txBody>
      </p:sp>
      <p:grpSp>
        <p:nvGrpSpPr>
          <p:cNvPr id="11" name="Group 10">
            <a:extLst>
              <a:ext uri="{FF2B5EF4-FFF2-40B4-BE49-F238E27FC236}">
                <a16:creationId xmlns:a16="http://schemas.microsoft.com/office/drawing/2014/main" id="{17E5CAE8-B8AD-1DCE-9DCC-C8D882F17FCD}"/>
              </a:ext>
            </a:extLst>
          </p:cNvPr>
          <p:cNvGrpSpPr/>
          <p:nvPr/>
        </p:nvGrpSpPr>
        <p:grpSpPr>
          <a:xfrm>
            <a:off x="2895600" y="1028700"/>
            <a:ext cx="14452599" cy="1143000"/>
            <a:chOff x="2438400" y="1104900"/>
            <a:chExt cx="14452599" cy="1143000"/>
          </a:xfrm>
        </p:grpSpPr>
        <p:sp>
          <p:nvSpPr>
            <p:cNvPr id="8" name="Rectangle 7">
              <a:extLst>
                <a:ext uri="{FF2B5EF4-FFF2-40B4-BE49-F238E27FC236}">
                  <a16:creationId xmlns:a16="http://schemas.microsoft.com/office/drawing/2014/main" id="{5F25B9AF-D83F-0AAB-88B5-6D2488503292}"/>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A</a:t>
              </a:r>
            </a:p>
          </p:txBody>
        </p:sp>
        <p:sp>
          <p:nvSpPr>
            <p:cNvPr id="10" name="TextBox 9">
              <a:extLst>
                <a:ext uri="{FF2B5EF4-FFF2-40B4-BE49-F238E27FC236}">
                  <a16:creationId xmlns:a16="http://schemas.microsoft.com/office/drawing/2014/main" id="{EE18BA81-EA44-4EC7-5CC4-8812ED22AFD3}"/>
                </a:ext>
              </a:extLst>
            </p:cNvPr>
            <p:cNvSpPr txBox="1"/>
            <p:nvPr/>
          </p:nvSpPr>
          <p:spPr>
            <a:xfrm>
              <a:off x="4394199" y="1175045"/>
              <a:ext cx="12496800" cy="1002710"/>
            </a:xfrm>
            <a:prstGeom prst="rect">
              <a:avLst/>
            </a:prstGeom>
            <a:noFill/>
          </p:spPr>
          <p:txBody>
            <a:bodyPr wrap="square">
              <a:spAutoFit/>
            </a:bodyPr>
            <a:lstStyle/>
            <a:p>
              <a:pPr algn="just">
                <a:lnSpc>
                  <a:spcPct val="150000"/>
                </a:lnSpc>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Trên thế giới, con sông nào dài nhất? </a:t>
              </a:r>
            </a:p>
          </p:txBody>
        </p:sp>
      </p:grpSp>
      <p:sp>
        <p:nvSpPr>
          <p:cNvPr id="12" name="Plaque 11">
            <a:extLst>
              <a:ext uri="{FF2B5EF4-FFF2-40B4-BE49-F238E27FC236}">
                <a16:creationId xmlns:a16="http://schemas.microsoft.com/office/drawing/2014/main" id="{2CE3AD28-50D8-5004-9DC2-791FDD19C570}"/>
              </a:ext>
            </a:extLst>
          </p:cNvPr>
          <p:cNvSpPr/>
          <p:nvPr/>
        </p:nvSpPr>
        <p:spPr>
          <a:xfrm>
            <a:off x="10668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Con sông nào dài nhất.</a:t>
            </a:r>
          </a:p>
        </p:txBody>
      </p:sp>
      <p:sp>
        <p:nvSpPr>
          <p:cNvPr id="13" name="Plaque 12">
            <a:extLst>
              <a:ext uri="{FF2B5EF4-FFF2-40B4-BE49-F238E27FC236}">
                <a16:creationId xmlns:a16="http://schemas.microsoft.com/office/drawing/2014/main" id="{FC72F96D-AD68-E961-0AE6-5C360F02039C}"/>
              </a:ext>
            </a:extLst>
          </p:cNvPr>
          <p:cNvSpPr/>
          <p:nvPr/>
        </p:nvSpPr>
        <p:spPr>
          <a:xfrm>
            <a:off x="101346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Các con sông trên thế giới.</a:t>
            </a:r>
          </a:p>
        </p:txBody>
      </p:sp>
      <p:sp>
        <p:nvSpPr>
          <p:cNvPr id="14" name="Plaque 13">
            <a:extLst>
              <a:ext uri="{FF2B5EF4-FFF2-40B4-BE49-F238E27FC236}">
                <a16:creationId xmlns:a16="http://schemas.microsoft.com/office/drawing/2014/main" id="{936CAE90-1254-2CF1-206F-D0E36D057AAE}"/>
              </a:ext>
            </a:extLst>
          </p:cNvPr>
          <p:cNvSpPr/>
          <p:nvPr/>
        </p:nvSpPr>
        <p:spPr>
          <a:xfrm>
            <a:off x="1066800" y="3363839"/>
            <a:ext cx="6934200" cy="2225822"/>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Con sông nào dài nhất.</a:t>
            </a:r>
          </a:p>
        </p:txBody>
      </p:sp>
      <p:sp>
        <p:nvSpPr>
          <p:cNvPr id="15" name="TextBox 14">
            <a:extLst>
              <a:ext uri="{FF2B5EF4-FFF2-40B4-BE49-F238E27FC236}">
                <a16:creationId xmlns:a16="http://schemas.microsoft.com/office/drawing/2014/main" id="{38B12760-F108-439E-6741-1D5576ED9E44}"/>
              </a:ext>
            </a:extLst>
          </p:cNvPr>
          <p:cNvSpPr txBox="1"/>
          <p:nvPr/>
        </p:nvSpPr>
        <p:spPr>
          <a:xfrm>
            <a:off x="1193800" y="6566194"/>
            <a:ext cx="15900399"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Từ khóa có tính xác định một con sông đặc biệt, con sông “dài nhất”</a:t>
            </a:r>
          </a:p>
        </p:txBody>
      </p:sp>
      <p:sp>
        <p:nvSpPr>
          <p:cNvPr id="16" name="Freeform 25">
            <a:extLst>
              <a:ext uri="{FF2B5EF4-FFF2-40B4-BE49-F238E27FC236}">
                <a16:creationId xmlns:a16="http://schemas.microsoft.com/office/drawing/2014/main" id="{2DEA570D-711D-6D66-203A-2C0C79BAA600}"/>
              </a:ext>
            </a:extLst>
          </p:cNvPr>
          <p:cNvSpPr/>
          <p:nvPr/>
        </p:nvSpPr>
        <p:spPr>
          <a:xfrm rot="3758172">
            <a:off x="443244" y="5834049"/>
            <a:ext cx="1247111" cy="57446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60216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E9B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EA7B74F-80F6-420F-E680-CCE3A2B16E3A}"/>
              </a:ext>
            </a:extLst>
          </p:cNvPr>
          <p:cNvSpPr/>
          <p:nvPr/>
        </p:nvSpPr>
        <p:spPr>
          <a:xfrm>
            <a:off x="381000" y="685800"/>
            <a:ext cx="17526000" cy="8915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450825-7E99-0C4B-27DD-4F36667BAF9C}"/>
              </a:ext>
            </a:extLst>
          </p:cNvPr>
          <p:cNvSpPr/>
          <p:nvPr/>
        </p:nvSpPr>
        <p:spPr>
          <a:xfrm>
            <a:off x="-990600" y="9737586"/>
            <a:ext cx="20574000" cy="1806714"/>
          </a:xfrm>
          <a:prstGeom prst="rect">
            <a:avLst/>
          </a:prstGeom>
          <a:solidFill>
            <a:srgbClr val="3C5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id="{09AA7216-7FB3-9F29-AB37-2D119977E272}"/>
              </a:ext>
            </a:extLst>
          </p:cNvPr>
          <p:cNvSpPr/>
          <p:nvPr/>
        </p:nvSpPr>
        <p:spPr>
          <a:xfrm>
            <a:off x="-1044573"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6CC88402-4E42-9E4E-E341-2A7890AC7D76}"/>
              </a:ext>
            </a:extLst>
          </p:cNvPr>
          <p:cNvSpPr/>
          <p:nvPr/>
        </p:nvSpPr>
        <p:spPr>
          <a:xfrm>
            <a:off x="6629400"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11E47E0-CF7C-64D0-BA18-7FF3AA04DCA2}"/>
              </a:ext>
            </a:extLst>
          </p:cNvPr>
          <p:cNvSpPr/>
          <p:nvPr/>
        </p:nvSpPr>
        <p:spPr>
          <a:xfrm>
            <a:off x="13982700" y="8267700"/>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r="-30169"/>
            </a:stretch>
          </a:blipFill>
        </p:spPr>
        <p:txBody>
          <a:bodyPr/>
          <a:lstStyle/>
          <a:p>
            <a:endParaRPr lang="en-US"/>
          </a:p>
        </p:txBody>
      </p:sp>
      <p:grpSp>
        <p:nvGrpSpPr>
          <p:cNvPr id="11" name="Group 10">
            <a:extLst>
              <a:ext uri="{FF2B5EF4-FFF2-40B4-BE49-F238E27FC236}">
                <a16:creationId xmlns:a16="http://schemas.microsoft.com/office/drawing/2014/main" id="{17E5CAE8-B8AD-1DCE-9DCC-C8D882F17FCD}"/>
              </a:ext>
            </a:extLst>
          </p:cNvPr>
          <p:cNvGrpSpPr/>
          <p:nvPr/>
        </p:nvGrpSpPr>
        <p:grpSpPr>
          <a:xfrm>
            <a:off x="2895600" y="1028700"/>
            <a:ext cx="14452599" cy="1143000"/>
            <a:chOff x="2438400" y="1104900"/>
            <a:chExt cx="14452599" cy="1143000"/>
          </a:xfrm>
        </p:grpSpPr>
        <p:sp>
          <p:nvSpPr>
            <p:cNvPr id="8" name="Rectangle 7">
              <a:extLst>
                <a:ext uri="{FF2B5EF4-FFF2-40B4-BE49-F238E27FC236}">
                  <a16:creationId xmlns:a16="http://schemas.microsoft.com/office/drawing/2014/main" id="{5F25B9AF-D83F-0AAB-88B5-6D2488503292}"/>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B</a:t>
              </a:r>
            </a:p>
          </p:txBody>
        </p:sp>
        <p:sp>
          <p:nvSpPr>
            <p:cNvPr id="10" name="TextBox 9">
              <a:extLst>
                <a:ext uri="{FF2B5EF4-FFF2-40B4-BE49-F238E27FC236}">
                  <a16:creationId xmlns:a16="http://schemas.microsoft.com/office/drawing/2014/main" id="{EE18BA81-EA44-4EC7-5CC4-8812ED22AFD3}"/>
                </a:ext>
              </a:extLst>
            </p:cNvPr>
            <p:cNvSpPr txBox="1"/>
            <p:nvPr/>
          </p:nvSpPr>
          <p:spPr>
            <a:xfrm>
              <a:off x="4394199" y="1175045"/>
              <a:ext cx="12496800" cy="1002710"/>
            </a:xfrm>
            <a:prstGeom prst="rect">
              <a:avLst/>
            </a:prstGeom>
            <a:noFill/>
          </p:spPr>
          <p:txBody>
            <a:bodyPr wrap="square">
              <a:spAutoFit/>
            </a:bodyPr>
            <a:lstStyle/>
            <a:p>
              <a:pPr algn="just">
                <a:lnSpc>
                  <a:spcPct val="150000"/>
                </a:lnSpc>
                <a:defRPr/>
              </a:pPr>
              <a:r>
                <a:rPr kumimoji="0" lang="vi-VN"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Làm thế nào để vẽ được con hổ? </a:t>
              </a:r>
            </a:p>
          </p:txBody>
        </p:sp>
      </p:grpSp>
      <p:sp>
        <p:nvSpPr>
          <p:cNvPr id="12" name="Plaque 11">
            <a:extLst>
              <a:ext uri="{FF2B5EF4-FFF2-40B4-BE49-F238E27FC236}">
                <a16:creationId xmlns:a16="http://schemas.microsoft.com/office/drawing/2014/main" id="{2CE3AD28-50D8-5004-9DC2-791FDD19C570}"/>
              </a:ext>
            </a:extLst>
          </p:cNvPr>
          <p:cNvSpPr/>
          <p:nvPr/>
        </p:nvSpPr>
        <p:spPr>
          <a:xfrm>
            <a:off x="10668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Làm thế nào để vẽ được con hổ? </a:t>
            </a:r>
          </a:p>
        </p:txBody>
      </p:sp>
      <p:sp>
        <p:nvSpPr>
          <p:cNvPr id="13" name="Plaque 12">
            <a:extLst>
              <a:ext uri="{FF2B5EF4-FFF2-40B4-BE49-F238E27FC236}">
                <a16:creationId xmlns:a16="http://schemas.microsoft.com/office/drawing/2014/main" id="{FC72F96D-AD68-E961-0AE6-5C360F02039C}"/>
              </a:ext>
            </a:extLst>
          </p:cNvPr>
          <p:cNvSpPr/>
          <p:nvPr/>
        </p:nvSpPr>
        <p:spPr>
          <a:xfrm>
            <a:off x="101346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Vẽ con hổ </a:t>
            </a:r>
          </a:p>
        </p:txBody>
      </p:sp>
      <p:sp>
        <p:nvSpPr>
          <p:cNvPr id="14" name="Plaque 13">
            <a:extLst>
              <a:ext uri="{FF2B5EF4-FFF2-40B4-BE49-F238E27FC236}">
                <a16:creationId xmlns:a16="http://schemas.microsoft.com/office/drawing/2014/main" id="{936CAE90-1254-2CF1-206F-D0E36D057AAE}"/>
              </a:ext>
            </a:extLst>
          </p:cNvPr>
          <p:cNvSpPr/>
          <p:nvPr/>
        </p:nvSpPr>
        <p:spPr>
          <a:xfrm>
            <a:off x="10133011" y="3366729"/>
            <a:ext cx="6934200" cy="2225822"/>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Vẽ con hổ </a:t>
            </a:r>
            <a:endParaRPr lang="vi-VN" sz="400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8B12760-F108-439E-6741-1D5576ED9E44}"/>
              </a:ext>
            </a:extLst>
          </p:cNvPr>
          <p:cNvSpPr txBox="1"/>
          <p:nvPr/>
        </p:nvSpPr>
        <p:spPr>
          <a:xfrm>
            <a:off x="6554787" y="6741233"/>
            <a:ext cx="10236199"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Vì cụm từ tìm kiếm ngắn gọn, bao hàm đủ ý</a:t>
            </a:r>
          </a:p>
        </p:txBody>
      </p:sp>
      <p:sp>
        <p:nvSpPr>
          <p:cNvPr id="16" name="Freeform 25">
            <a:extLst>
              <a:ext uri="{FF2B5EF4-FFF2-40B4-BE49-F238E27FC236}">
                <a16:creationId xmlns:a16="http://schemas.microsoft.com/office/drawing/2014/main" id="{2DEA570D-711D-6D66-203A-2C0C79BAA600}"/>
              </a:ext>
            </a:extLst>
          </p:cNvPr>
          <p:cNvSpPr/>
          <p:nvPr/>
        </p:nvSpPr>
        <p:spPr>
          <a:xfrm rot="6335208" flipV="1">
            <a:off x="16407078" y="6110451"/>
            <a:ext cx="1374241" cy="661666"/>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729504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E9B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EA7B74F-80F6-420F-E680-CCE3A2B16E3A}"/>
              </a:ext>
            </a:extLst>
          </p:cNvPr>
          <p:cNvSpPr/>
          <p:nvPr/>
        </p:nvSpPr>
        <p:spPr>
          <a:xfrm>
            <a:off x="381000" y="685800"/>
            <a:ext cx="17526000" cy="8915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D450825-7E99-0C4B-27DD-4F36667BAF9C}"/>
              </a:ext>
            </a:extLst>
          </p:cNvPr>
          <p:cNvSpPr/>
          <p:nvPr/>
        </p:nvSpPr>
        <p:spPr>
          <a:xfrm>
            <a:off x="-990600" y="9737586"/>
            <a:ext cx="20574000" cy="1806714"/>
          </a:xfrm>
          <a:prstGeom prst="rect">
            <a:avLst/>
          </a:prstGeom>
          <a:solidFill>
            <a:srgbClr val="3C57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id="{09AA7216-7FB3-9F29-AB37-2D119977E272}"/>
              </a:ext>
            </a:extLst>
          </p:cNvPr>
          <p:cNvSpPr/>
          <p:nvPr/>
        </p:nvSpPr>
        <p:spPr>
          <a:xfrm>
            <a:off x="-1044573"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7">
            <a:extLst>
              <a:ext uri="{FF2B5EF4-FFF2-40B4-BE49-F238E27FC236}">
                <a16:creationId xmlns:a16="http://schemas.microsoft.com/office/drawing/2014/main" id="{6CC88402-4E42-9E4E-E341-2A7890AC7D76}"/>
              </a:ext>
            </a:extLst>
          </p:cNvPr>
          <p:cNvSpPr/>
          <p:nvPr/>
        </p:nvSpPr>
        <p:spPr>
          <a:xfrm>
            <a:off x="6629400" y="8267700"/>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11E47E0-CF7C-64D0-BA18-7FF3AA04DCA2}"/>
              </a:ext>
            </a:extLst>
          </p:cNvPr>
          <p:cNvSpPr/>
          <p:nvPr/>
        </p:nvSpPr>
        <p:spPr>
          <a:xfrm>
            <a:off x="13982700" y="8267700"/>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r:embed="rId3"/>
                </a:ext>
              </a:extLst>
            </a:blip>
            <a:stretch>
              <a:fillRect r="-30169"/>
            </a:stretch>
          </a:blipFill>
        </p:spPr>
        <p:txBody>
          <a:bodyPr/>
          <a:lstStyle/>
          <a:p>
            <a:endParaRPr lang="en-US"/>
          </a:p>
        </p:txBody>
      </p:sp>
      <p:grpSp>
        <p:nvGrpSpPr>
          <p:cNvPr id="11" name="Group 10">
            <a:extLst>
              <a:ext uri="{FF2B5EF4-FFF2-40B4-BE49-F238E27FC236}">
                <a16:creationId xmlns:a16="http://schemas.microsoft.com/office/drawing/2014/main" id="{17E5CAE8-B8AD-1DCE-9DCC-C8D882F17FCD}"/>
              </a:ext>
            </a:extLst>
          </p:cNvPr>
          <p:cNvGrpSpPr/>
          <p:nvPr/>
        </p:nvGrpSpPr>
        <p:grpSpPr>
          <a:xfrm>
            <a:off x="4533900" y="1028700"/>
            <a:ext cx="9525000" cy="1143000"/>
            <a:chOff x="2438400" y="1104900"/>
            <a:chExt cx="9525000" cy="1143000"/>
          </a:xfrm>
        </p:grpSpPr>
        <p:sp>
          <p:nvSpPr>
            <p:cNvPr id="8" name="Rectangle 7">
              <a:extLst>
                <a:ext uri="{FF2B5EF4-FFF2-40B4-BE49-F238E27FC236}">
                  <a16:creationId xmlns:a16="http://schemas.microsoft.com/office/drawing/2014/main" id="{5F25B9AF-D83F-0AAB-88B5-6D2488503292}"/>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EE18BA81-EA44-4EC7-5CC4-8812ED22AFD3}"/>
                </a:ext>
              </a:extLst>
            </p:cNvPr>
            <p:cNvSpPr txBox="1"/>
            <p:nvPr/>
          </p:nvSpPr>
          <p:spPr>
            <a:xfrm>
              <a:off x="4394199" y="1175045"/>
              <a:ext cx="7569201" cy="1002710"/>
            </a:xfrm>
            <a:prstGeom prst="rect">
              <a:avLst/>
            </a:prstGeom>
            <a:noFill/>
          </p:spPr>
          <p:txBody>
            <a:bodyPr wrap="square">
              <a:spAutoFit/>
            </a:bodyPr>
            <a:lstStyle/>
            <a:p>
              <a:pPr algn="just">
                <a:lnSpc>
                  <a:spcPct val="150000"/>
                </a:lnSpc>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robot cứ hộ không? </a:t>
              </a:r>
            </a:p>
          </p:txBody>
        </p:sp>
      </p:grpSp>
      <p:sp>
        <p:nvSpPr>
          <p:cNvPr id="12" name="Plaque 11">
            <a:extLst>
              <a:ext uri="{FF2B5EF4-FFF2-40B4-BE49-F238E27FC236}">
                <a16:creationId xmlns:a16="http://schemas.microsoft.com/office/drawing/2014/main" id="{2CE3AD28-50D8-5004-9DC2-791FDD19C570}"/>
              </a:ext>
            </a:extLst>
          </p:cNvPr>
          <p:cNvSpPr/>
          <p:nvPr/>
        </p:nvSpPr>
        <p:spPr>
          <a:xfrm>
            <a:off x="10668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Robot cứu hộ </a:t>
            </a:r>
          </a:p>
        </p:txBody>
      </p:sp>
      <p:sp>
        <p:nvSpPr>
          <p:cNvPr id="13" name="Plaque 12">
            <a:extLst>
              <a:ext uri="{FF2B5EF4-FFF2-40B4-BE49-F238E27FC236}">
                <a16:creationId xmlns:a16="http://schemas.microsoft.com/office/drawing/2014/main" id="{FC72F96D-AD68-E961-0AE6-5C360F02039C}"/>
              </a:ext>
            </a:extLst>
          </p:cNvPr>
          <p:cNvSpPr/>
          <p:nvPr/>
        </p:nvSpPr>
        <p:spPr>
          <a:xfrm>
            <a:off x="10134600" y="3363839"/>
            <a:ext cx="6934200" cy="2225822"/>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Robot </a:t>
            </a:r>
          </a:p>
        </p:txBody>
      </p:sp>
      <p:sp>
        <p:nvSpPr>
          <p:cNvPr id="14" name="Plaque 13">
            <a:extLst>
              <a:ext uri="{FF2B5EF4-FFF2-40B4-BE49-F238E27FC236}">
                <a16:creationId xmlns:a16="http://schemas.microsoft.com/office/drawing/2014/main" id="{936CAE90-1254-2CF1-206F-D0E36D057AAE}"/>
              </a:ext>
            </a:extLst>
          </p:cNvPr>
          <p:cNvSpPr/>
          <p:nvPr/>
        </p:nvSpPr>
        <p:spPr>
          <a:xfrm>
            <a:off x="1066799" y="3319870"/>
            <a:ext cx="6934200" cy="2225822"/>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Robot cứu hộ  </a:t>
            </a:r>
          </a:p>
        </p:txBody>
      </p:sp>
      <p:sp>
        <p:nvSpPr>
          <p:cNvPr id="15" name="TextBox 14">
            <a:extLst>
              <a:ext uri="{FF2B5EF4-FFF2-40B4-BE49-F238E27FC236}">
                <a16:creationId xmlns:a16="http://schemas.microsoft.com/office/drawing/2014/main" id="{38B12760-F108-439E-6741-1D5576ED9E44}"/>
              </a:ext>
            </a:extLst>
          </p:cNvPr>
          <p:cNvSpPr txBox="1"/>
          <p:nvPr/>
        </p:nvSpPr>
        <p:spPr>
          <a:xfrm>
            <a:off x="1752599" y="6121282"/>
            <a:ext cx="153416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Từ khóa bám sát với thông tin cần tìm, còn từ khóa “robot” mang nghĩ quá rộng.  </a:t>
            </a:r>
          </a:p>
        </p:txBody>
      </p:sp>
      <p:sp>
        <p:nvSpPr>
          <p:cNvPr id="16" name="Freeform 25">
            <a:extLst>
              <a:ext uri="{FF2B5EF4-FFF2-40B4-BE49-F238E27FC236}">
                <a16:creationId xmlns:a16="http://schemas.microsoft.com/office/drawing/2014/main" id="{2DEA570D-711D-6D66-203A-2C0C79BAA600}"/>
              </a:ext>
            </a:extLst>
          </p:cNvPr>
          <p:cNvSpPr/>
          <p:nvPr/>
        </p:nvSpPr>
        <p:spPr>
          <a:xfrm rot="3758172">
            <a:off x="443244" y="5834049"/>
            <a:ext cx="1247111" cy="574467"/>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94867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896</Words>
  <Application>Microsoft Office PowerPoint</Application>
  <PresentationFormat>Custom</PresentationFormat>
  <Paragraphs>123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Amasis MT Pro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Verbs English Presentation</dc:title>
  <cp:lastModifiedBy>Thảo Đào</cp:lastModifiedBy>
  <cp:revision>2</cp:revision>
  <dcterms:created xsi:type="dcterms:W3CDTF">2006-08-16T00:00:00Z</dcterms:created>
  <dcterms:modified xsi:type="dcterms:W3CDTF">2023-07-29T09:44:35Z</dcterms:modified>
  <dc:identifier>DAFp_k2JNrg</dc:identifier>
</cp:coreProperties>
</file>