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65" r:id="rId2"/>
    <p:sldId id="270" r:id="rId3"/>
    <p:sldId id="315" r:id="rId4"/>
    <p:sldId id="316" r:id="rId5"/>
    <p:sldId id="266" r:id="rId6"/>
    <p:sldId id="258" r:id="rId7"/>
    <p:sldId id="269" r:id="rId8"/>
    <p:sldId id="271" r:id="rId9"/>
    <p:sldId id="317" r:id="rId10"/>
    <p:sldId id="318" r:id="rId11"/>
    <p:sldId id="319" r:id="rId12"/>
    <p:sldId id="320" r:id="rId13"/>
    <p:sldId id="322" r:id="rId14"/>
    <p:sldId id="321" r:id="rId15"/>
    <p:sldId id="323" r:id="rId16"/>
    <p:sldId id="325" r:id="rId17"/>
    <p:sldId id="324" r:id="rId18"/>
    <p:sldId id="326" r:id="rId19"/>
    <p:sldId id="327" r:id="rId20"/>
    <p:sldId id="313" r:id="rId21"/>
    <p:sldId id="314" r:id="rId22"/>
  </p:sldIdLst>
  <p:sldSz cx="18288000" cy="10287000"/>
  <p:notesSz cx="6858000" cy="9144000"/>
  <p:embeddedFontLst>
    <p:embeddedFont>
      <p:font typeface="Amasis MT Pro Black" panose="02040A04050005020304" pitchFamily="18" charset="0"/>
      <p:bold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8C3F86-BA4B-4D3F-BB9B-B3C6F02141E3}">
          <p14:sldIdLst>
            <p14:sldId id="265"/>
            <p14:sldId id="270"/>
            <p14:sldId id="315"/>
            <p14:sldId id="316"/>
            <p14:sldId id="266"/>
            <p14:sldId id="258"/>
            <p14:sldId id="269"/>
            <p14:sldId id="271"/>
            <p14:sldId id="317"/>
            <p14:sldId id="318"/>
            <p14:sldId id="319"/>
            <p14:sldId id="320"/>
            <p14:sldId id="322"/>
            <p14:sldId id="321"/>
            <p14:sldId id="323"/>
            <p14:sldId id="325"/>
            <p14:sldId id="324"/>
            <p14:sldId id="326"/>
            <p14:sldId id="327"/>
            <p14:sldId id="313"/>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95"/>
    <a:srgbClr val="FFFCF3"/>
    <a:srgbClr val="01A0E0"/>
    <a:srgbClr val="C3E6F8"/>
    <a:srgbClr val="FBE2E6"/>
    <a:srgbClr val="FFFFFF"/>
    <a:srgbClr val="EE6FA7"/>
    <a:srgbClr val="DDEAB6"/>
    <a:srgbClr val="FAE4E7"/>
    <a:srgbClr val="C6E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12"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2EAE0-385D-4E0C-85A6-C99AFE66F940}" type="datetimeFigureOut">
              <a:rPr lang="en-US" smtClean="0"/>
              <a:t>7/29/2023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D1CEE-8983-4D66-AAF4-A1F78BE83402}" type="slidenum">
              <a:rPr lang="en-US" smtClean="0"/>
              <a:t>‹#›</a:t>
            </a:fld>
            <a:endParaRPr lang="en-US"/>
          </a:p>
        </p:txBody>
      </p:sp>
    </p:spTree>
    <p:extLst>
      <p:ext uri="{BB962C8B-B14F-4D97-AF65-F5344CB8AC3E}">
        <p14:creationId xmlns:p14="http://schemas.microsoft.com/office/powerpoint/2010/main" val="201059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svg"/><Relationship Id="rId7" Type="http://schemas.openxmlformats.org/officeDocument/2006/relationships/image" Target="../media/image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5.sv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svg"/><Relationship Id="rId3" Type="http://schemas.openxmlformats.org/officeDocument/2006/relationships/image" Target="../media/image27.svg"/><Relationship Id="rId7" Type="http://schemas.openxmlformats.org/officeDocument/2006/relationships/image" Target="../media/image35.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54.svg"/><Relationship Id="rId5" Type="http://schemas.openxmlformats.org/officeDocument/2006/relationships/image" Target="../media/image52.svg"/><Relationship Id="rId15" Type="http://schemas.openxmlformats.org/officeDocument/2006/relationships/image" Target="../media/image56.svg"/><Relationship Id="rId10" Type="http://schemas.openxmlformats.org/officeDocument/2006/relationships/image" Target="../media/image53.png"/><Relationship Id="rId4" Type="http://schemas.openxmlformats.org/officeDocument/2006/relationships/image" Target="../media/image51.png"/><Relationship Id="rId9" Type="http://schemas.openxmlformats.org/officeDocument/2006/relationships/image" Target="../media/image4.svg"/><Relationship Id="rId1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svg"/><Relationship Id="rId3" Type="http://schemas.openxmlformats.org/officeDocument/2006/relationships/image" Target="../media/image27.svg"/><Relationship Id="rId7" Type="http://schemas.openxmlformats.org/officeDocument/2006/relationships/image" Target="../media/image35.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54.svg"/><Relationship Id="rId5" Type="http://schemas.openxmlformats.org/officeDocument/2006/relationships/image" Target="../media/image52.svg"/><Relationship Id="rId15" Type="http://schemas.openxmlformats.org/officeDocument/2006/relationships/image" Target="../media/image56.svg"/><Relationship Id="rId10" Type="http://schemas.openxmlformats.org/officeDocument/2006/relationships/image" Target="../media/image53.png"/><Relationship Id="rId4" Type="http://schemas.openxmlformats.org/officeDocument/2006/relationships/image" Target="../media/image51.png"/><Relationship Id="rId9" Type="http://schemas.openxmlformats.org/officeDocument/2006/relationships/image" Target="../media/image4.svg"/><Relationship Id="rId14"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svg"/><Relationship Id="rId7" Type="http://schemas.openxmlformats.org/officeDocument/2006/relationships/image" Target="../media/image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5.sv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3" name="Group 3"/>
          <p:cNvGrpSpPr/>
          <p:nvPr/>
        </p:nvGrpSpPr>
        <p:grpSpPr>
          <a:xfrm rot="-127445">
            <a:off x="1640474" y="5728939"/>
            <a:ext cx="15235433" cy="2393931"/>
            <a:chOff x="0" y="0"/>
            <a:chExt cx="3197207" cy="544741"/>
          </a:xfrm>
        </p:grpSpPr>
        <p:sp>
          <p:nvSpPr>
            <p:cNvPr id="4" name="Freeform 4"/>
            <p:cNvSpPr/>
            <p:nvPr/>
          </p:nvSpPr>
          <p:spPr>
            <a:xfrm>
              <a:off x="0" y="0"/>
              <a:ext cx="3197207" cy="544741"/>
            </a:xfrm>
            <a:custGeom>
              <a:avLst/>
              <a:gdLst/>
              <a:ahLst/>
              <a:cxnLst/>
              <a:rect l="l" t="t" r="r" b="b"/>
              <a:pathLst>
                <a:path w="3197207" h="544741">
                  <a:moveTo>
                    <a:pt x="55101" y="0"/>
                  </a:moveTo>
                  <a:lnTo>
                    <a:pt x="3142106" y="0"/>
                  </a:lnTo>
                  <a:cubicBezTo>
                    <a:pt x="3172537" y="0"/>
                    <a:pt x="3197207" y="24669"/>
                    <a:pt x="3197207" y="55101"/>
                  </a:cubicBezTo>
                  <a:lnTo>
                    <a:pt x="3197207" y="489640"/>
                  </a:lnTo>
                  <a:cubicBezTo>
                    <a:pt x="3197207" y="520072"/>
                    <a:pt x="3172537" y="544741"/>
                    <a:pt x="3142106" y="544741"/>
                  </a:cubicBezTo>
                  <a:lnTo>
                    <a:pt x="55101" y="544741"/>
                  </a:lnTo>
                  <a:cubicBezTo>
                    <a:pt x="24669" y="544741"/>
                    <a:pt x="0" y="520072"/>
                    <a:pt x="0" y="489640"/>
                  </a:cubicBezTo>
                  <a:lnTo>
                    <a:pt x="0" y="55101"/>
                  </a:lnTo>
                  <a:cubicBezTo>
                    <a:pt x="0" y="24669"/>
                    <a:pt x="24669" y="0"/>
                    <a:pt x="55101" y="0"/>
                  </a:cubicBezTo>
                  <a:close/>
                </a:path>
              </a:pathLst>
            </a:custGeom>
            <a:solidFill>
              <a:srgbClr val="4659A8"/>
            </a:solidFill>
          </p:spPr>
          <p:txBody>
            <a:bodyPr/>
            <a:lstStyle/>
            <a:p>
              <a:endParaRPr lang="en-US"/>
            </a:p>
          </p:txBody>
        </p:sp>
        <p:sp>
          <p:nvSpPr>
            <p:cNvPr id="5" name="TextBox 5"/>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6" name="TextBox 6"/>
          <p:cNvSpPr txBox="1"/>
          <p:nvPr/>
        </p:nvSpPr>
        <p:spPr>
          <a:xfrm rot="-127445">
            <a:off x="2494905" y="6099733"/>
            <a:ext cx="13386499" cy="1551515"/>
          </a:xfrm>
          <a:prstGeom prst="rect">
            <a:avLst/>
          </a:prstGeom>
        </p:spPr>
        <p:txBody>
          <a:bodyPr wrap="square" lIns="0" tIns="0" rIns="0" bIns="0" rtlCol="0" anchor="t">
            <a:spAutoFit/>
          </a:bodyPr>
          <a:lstStyle/>
          <a:p>
            <a:pPr marL="0" lvl="0" indent="0" algn="ctr">
              <a:lnSpc>
                <a:spcPts val="13366"/>
              </a:lnSpc>
            </a:pPr>
            <a:r>
              <a:rPr lang="en-US" sz="9000" b="1">
                <a:solidFill>
                  <a:srgbClr val="FFFCF4"/>
                </a:solidFill>
                <a:latin typeface="Arial" panose="020B0604020202020204" pitchFamily="34" charset="0"/>
                <a:cs typeface="Arial" panose="020B0604020202020204" pitchFamily="34" charset="0"/>
              </a:rPr>
              <a:t>ĐẾN VỚI BÀI HỌC MỚI!</a:t>
            </a:r>
          </a:p>
        </p:txBody>
      </p:sp>
      <p:grpSp>
        <p:nvGrpSpPr>
          <p:cNvPr id="7" name="Group 7"/>
          <p:cNvGrpSpPr/>
          <p:nvPr/>
        </p:nvGrpSpPr>
        <p:grpSpPr>
          <a:xfrm rot="237809">
            <a:off x="2254788" y="2173211"/>
            <a:ext cx="13692488" cy="2438528"/>
            <a:chOff x="0" y="0"/>
            <a:chExt cx="2239261" cy="554889"/>
          </a:xfrm>
        </p:grpSpPr>
        <p:sp>
          <p:nvSpPr>
            <p:cNvPr id="8" name="Freeform 8"/>
            <p:cNvSpPr/>
            <p:nvPr/>
          </p:nvSpPr>
          <p:spPr>
            <a:xfrm>
              <a:off x="0" y="0"/>
              <a:ext cx="2239261" cy="554889"/>
            </a:xfrm>
            <a:custGeom>
              <a:avLst/>
              <a:gdLst/>
              <a:ahLst/>
              <a:cxnLst/>
              <a:rect l="l" t="t" r="r" b="b"/>
              <a:pathLst>
                <a:path w="2239261" h="554889">
                  <a:moveTo>
                    <a:pt x="78672" y="0"/>
                  </a:moveTo>
                  <a:lnTo>
                    <a:pt x="2160589" y="0"/>
                  </a:lnTo>
                  <a:cubicBezTo>
                    <a:pt x="2204039" y="0"/>
                    <a:pt x="2239261" y="35223"/>
                    <a:pt x="2239261" y="78672"/>
                  </a:cubicBezTo>
                  <a:lnTo>
                    <a:pt x="2239261" y="476217"/>
                  </a:lnTo>
                  <a:cubicBezTo>
                    <a:pt x="2239261" y="519666"/>
                    <a:pt x="2204039" y="554889"/>
                    <a:pt x="2160589" y="554889"/>
                  </a:cubicBezTo>
                  <a:lnTo>
                    <a:pt x="78672" y="554889"/>
                  </a:lnTo>
                  <a:cubicBezTo>
                    <a:pt x="35223" y="554889"/>
                    <a:pt x="0" y="519666"/>
                    <a:pt x="0" y="476217"/>
                  </a:cubicBezTo>
                  <a:lnTo>
                    <a:pt x="0" y="78672"/>
                  </a:lnTo>
                  <a:cubicBezTo>
                    <a:pt x="0" y="35223"/>
                    <a:pt x="35223" y="0"/>
                    <a:pt x="78672" y="0"/>
                  </a:cubicBezTo>
                  <a:close/>
                </a:path>
              </a:pathLst>
            </a:custGeom>
            <a:solidFill>
              <a:srgbClr val="FFD670"/>
            </a:solidFill>
          </p:spPr>
          <p:txBody>
            <a:bodyPr/>
            <a:lstStyle/>
            <a:p>
              <a:endParaRPr lang="en-US"/>
            </a:p>
          </p:txBody>
        </p:sp>
        <p:sp>
          <p:nvSpPr>
            <p:cNvPr id="9" name="TextBox 9"/>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0" name="TextBox 10"/>
          <p:cNvSpPr txBox="1"/>
          <p:nvPr/>
        </p:nvSpPr>
        <p:spPr>
          <a:xfrm rot="237809">
            <a:off x="2681997" y="2620003"/>
            <a:ext cx="12838069" cy="1551515"/>
          </a:xfrm>
          <a:prstGeom prst="rect">
            <a:avLst/>
          </a:prstGeom>
        </p:spPr>
        <p:txBody>
          <a:bodyPr wrap="square" lIns="0" tIns="0" rIns="0" bIns="0" rtlCol="0" anchor="t">
            <a:spAutoFit/>
          </a:bodyPr>
          <a:lstStyle/>
          <a:p>
            <a:pPr marL="0" lvl="0" indent="0" algn="ctr">
              <a:lnSpc>
                <a:spcPts val="13366"/>
              </a:lnSpc>
            </a:pPr>
            <a:r>
              <a:rPr lang="en-US" sz="9000" b="1">
                <a:solidFill>
                  <a:srgbClr val="4659A8"/>
                </a:solidFill>
                <a:latin typeface="Arial" panose="020B0604020202020204" pitchFamily="34" charset="0"/>
                <a:cs typeface="Arial" panose="020B0604020202020204" pitchFamily="34" charset="0"/>
              </a:rPr>
              <a:t>CHÀO MỪNG CÁC EM!</a:t>
            </a:r>
          </a:p>
        </p:txBody>
      </p:sp>
      <p:sp>
        <p:nvSpPr>
          <p:cNvPr id="11" name="Freeform 11"/>
          <p:cNvSpPr/>
          <p:nvPr/>
        </p:nvSpPr>
        <p:spPr>
          <a:xfrm>
            <a:off x="15503589" y="3027336"/>
            <a:ext cx="1936865" cy="2968377"/>
          </a:xfrm>
          <a:custGeom>
            <a:avLst/>
            <a:gdLst/>
            <a:ahLst/>
            <a:cxnLst/>
            <a:rect l="l" t="t" r="r" b="b"/>
            <a:pathLst>
              <a:path w="1697407" h="2601391">
                <a:moveTo>
                  <a:pt x="0" y="0"/>
                </a:moveTo>
                <a:lnTo>
                  <a:pt x="1697408" y="0"/>
                </a:lnTo>
                <a:lnTo>
                  <a:pt x="1697408" y="2601390"/>
                </a:lnTo>
                <a:lnTo>
                  <a:pt x="0" y="26013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10041055" flipH="1" flipV="1">
            <a:off x="15507079" y="792695"/>
            <a:ext cx="351057" cy="472010"/>
          </a:xfrm>
          <a:custGeom>
            <a:avLst/>
            <a:gdLst/>
            <a:ahLst/>
            <a:cxnLst/>
            <a:rect l="l" t="t" r="r" b="b"/>
            <a:pathLst>
              <a:path w="351057" h="472010">
                <a:moveTo>
                  <a:pt x="351057" y="472010"/>
                </a:moveTo>
                <a:lnTo>
                  <a:pt x="0" y="472010"/>
                </a:lnTo>
                <a:lnTo>
                  <a:pt x="0" y="0"/>
                </a:lnTo>
                <a:lnTo>
                  <a:pt x="351057" y="0"/>
                </a:lnTo>
                <a:lnTo>
                  <a:pt x="351057" y="47201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10041055" flipH="1" flipV="1">
            <a:off x="3245361" y="8662771"/>
            <a:ext cx="573299" cy="770822"/>
          </a:xfrm>
          <a:custGeom>
            <a:avLst/>
            <a:gdLst/>
            <a:ahLst/>
            <a:cxnLst/>
            <a:rect l="l" t="t" r="r" b="b"/>
            <a:pathLst>
              <a:path w="573299" h="770822">
                <a:moveTo>
                  <a:pt x="573298" y="770822"/>
                </a:moveTo>
                <a:lnTo>
                  <a:pt x="0" y="770822"/>
                </a:lnTo>
                <a:lnTo>
                  <a:pt x="0" y="0"/>
                </a:lnTo>
                <a:lnTo>
                  <a:pt x="573298" y="0"/>
                </a:lnTo>
                <a:lnTo>
                  <a:pt x="573298" y="77082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749689" y="-622681"/>
            <a:ext cx="4281701" cy="3815694"/>
          </a:xfrm>
          <a:custGeom>
            <a:avLst/>
            <a:gdLst/>
            <a:ahLst/>
            <a:cxnLst/>
            <a:rect l="l" t="t" r="r" b="b"/>
            <a:pathLst>
              <a:path w="4281701" h="3815694">
                <a:moveTo>
                  <a:pt x="0" y="0"/>
                </a:moveTo>
                <a:lnTo>
                  <a:pt x="4281701" y="0"/>
                </a:lnTo>
                <a:lnTo>
                  <a:pt x="4281701" y="3815694"/>
                </a:lnTo>
                <a:lnTo>
                  <a:pt x="0" y="38156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10041055" flipH="1" flipV="1">
            <a:off x="13878189" y="8493009"/>
            <a:ext cx="290693" cy="390848"/>
          </a:xfrm>
          <a:custGeom>
            <a:avLst/>
            <a:gdLst/>
            <a:ahLst/>
            <a:cxnLst/>
            <a:rect l="l" t="t" r="r" b="b"/>
            <a:pathLst>
              <a:path w="290693" h="390848">
                <a:moveTo>
                  <a:pt x="290693" y="390848"/>
                </a:moveTo>
                <a:lnTo>
                  <a:pt x="0" y="390848"/>
                </a:lnTo>
                <a:lnTo>
                  <a:pt x="0" y="0"/>
                </a:lnTo>
                <a:lnTo>
                  <a:pt x="290693" y="0"/>
                </a:lnTo>
                <a:lnTo>
                  <a:pt x="290693" y="39084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386811" y="4289261"/>
            <a:ext cx="2435492" cy="1683534"/>
          </a:xfrm>
          <a:custGeom>
            <a:avLst/>
            <a:gdLst/>
            <a:ahLst/>
            <a:cxnLst/>
            <a:rect l="l" t="t" r="r" b="b"/>
            <a:pathLst>
              <a:path w="2435492" h="1683534">
                <a:moveTo>
                  <a:pt x="0" y="0"/>
                </a:moveTo>
                <a:lnTo>
                  <a:pt x="2435492" y="0"/>
                </a:lnTo>
                <a:lnTo>
                  <a:pt x="2435492" y="1683534"/>
                </a:lnTo>
                <a:lnTo>
                  <a:pt x="0" y="16835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rot="-1851877">
            <a:off x="15345556" y="7803212"/>
            <a:ext cx="3192232" cy="2489941"/>
          </a:xfrm>
          <a:custGeom>
            <a:avLst/>
            <a:gdLst/>
            <a:ahLst/>
            <a:cxnLst/>
            <a:rect l="l" t="t" r="r" b="b"/>
            <a:pathLst>
              <a:path w="3192232" h="2489941">
                <a:moveTo>
                  <a:pt x="0" y="0"/>
                </a:moveTo>
                <a:lnTo>
                  <a:pt x="3192233" y="0"/>
                </a:lnTo>
                <a:lnTo>
                  <a:pt x="3192233" y="2489941"/>
                </a:lnTo>
                <a:lnTo>
                  <a:pt x="0" y="24899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CBE48-70BF-E430-6ED9-9E03EB73E336}"/>
              </a:ext>
            </a:extLst>
          </p:cNvPr>
          <p:cNvSpPr txBox="1"/>
          <p:nvPr/>
        </p:nvSpPr>
        <p:spPr>
          <a:xfrm>
            <a:off x="1181100" y="495300"/>
            <a:ext cx="159258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THỰC HIỆN TÌM KIẾM THÔNG TIN</a:t>
            </a:r>
          </a:p>
        </p:txBody>
      </p:sp>
      <p:grpSp>
        <p:nvGrpSpPr>
          <p:cNvPr id="17" name="Group 16">
            <a:extLst>
              <a:ext uri="{FF2B5EF4-FFF2-40B4-BE49-F238E27FC236}">
                <a16:creationId xmlns:a16="http://schemas.microsoft.com/office/drawing/2014/main" id="{54A15AC8-7CDF-863B-283E-46977DFDD2F4}"/>
              </a:ext>
            </a:extLst>
          </p:cNvPr>
          <p:cNvGrpSpPr/>
          <p:nvPr/>
        </p:nvGrpSpPr>
        <p:grpSpPr>
          <a:xfrm>
            <a:off x="297501" y="1845511"/>
            <a:ext cx="10550877" cy="3802227"/>
            <a:chOff x="685800" y="2048552"/>
            <a:chExt cx="10169877" cy="3125702"/>
          </a:xfrm>
        </p:grpSpPr>
        <p:sp>
          <p:nvSpPr>
            <p:cNvPr id="8" name="Rectangle: Rounded Corners 7">
              <a:extLst>
                <a:ext uri="{FF2B5EF4-FFF2-40B4-BE49-F238E27FC236}">
                  <a16:creationId xmlns:a16="http://schemas.microsoft.com/office/drawing/2014/main" id="{98527858-32FC-51B9-51E7-F5DA138949D2}"/>
                </a:ext>
              </a:extLst>
            </p:cNvPr>
            <p:cNvSpPr/>
            <p:nvPr/>
          </p:nvSpPr>
          <p:spPr>
            <a:xfrm>
              <a:off x="685800" y="2048552"/>
              <a:ext cx="10169877" cy="3125702"/>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8C0CC0C-D274-D01A-FD3C-1B55098E5B7A}"/>
                </a:ext>
              </a:extLst>
            </p:cNvPr>
            <p:cNvSpPr/>
            <p:nvPr/>
          </p:nvSpPr>
          <p:spPr>
            <a:xfrm>
              <a:off x="838200" y="2247900"/>
              <a:ext cx="10017477" cy="2926354"/>
            </a:xfrm>
            <a:prstGeom prst="roundRect">
              <a:avLst/>
            </a:prstGeom>
            <a:solidFill>
              <a:schemeClr val="bg1"/>
            </a:solidFill>
            <a:ln w="381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806AE80-90D7-E567-869A-382CF5A942C4}"/>
                </a:ext>
              </a:extLst>
            </p:cNvPr>
            <p:cNvSpPr txBox="1"/>
            <p:nvPr/>
          </p:nvSpPr>
          <p:spPr>
            <a:xfrm>
              <a:off x="1094518" y="2421567"/>
              <a:ext cx="9624343" cy="2650483"/>
            </a:xfrm>
            <a:prstGeom prst="rect">
              <a:avLst/>
            </a:prstGeom>
            <a:noFill/>
          </p:spPr>
          <p:txBody>
            <a:bodyPr wrap="square" rtlCol="0">
              <a:spAutoFit/>
            </a:bodyPr>
            <a:lstStyle/>
            <a:p>
              <a:pPr algn="just">
                <a:lnSpc>
                  <a:spcPct val="150000"/>
                </a:lnSpc>
              </a:pPr>
              <a:r>
                <a:rPr lang="en-US" sz="3500" b="1">
                  <a:latin typeface="Arial" panose="020B0604020202020204" pitchFamily="34" charset="0"/>
                  <a:cs typeface="Arial" panose="020B0604020202020204" pitchFamily="34" charset="0"/>
                </a:rPr>
                <a:t>Bước 3. Nhập từ khóa vào máy tìm kiếm </a:t>
              </a:r>
            </a:p>
            <a:p>
              <a:pPr algn="just">
                <a:lnSpc>
                  <a:spcPct val="150000"/>
                </a:lnSpc>
              </a:pPr>
              <a:r>
                <a:rPr lang="en-US" sz="3500">
                  <a:latin typeface="Arial" panose="020B0604020202020204" pitchFamily="34" charset="0"/>
                  <a:cs typeface="Arial" panose="020B0604020202020204" pitchFamily="34" charset="0"/>
                </a:rPr>
                <a:t>Nhập vào ô tìm kiếm một từ hay một cụm từ liên quan đến chủ đề nội dung cần tìm. (có thể gõ không dấu) </a:t>
              </a:r>
            </a:p>
          </p:txBody>
        </p:sp>
      </p:grpSp>
      <p:grpSp>
        <p:nvGrpSpPr>
          <p:cNvPr id="6" name="Group 5">
            <a:extLst>
              <a:ext uri="{FF2B5EF4-FFF2-40B4-BE49-F238E27FC236}">
                <a16:creationId xmlns:a16="http://schemas.microsoft.com/office/drawing/2014/main" id="{AB3A800E-0BDE-D2E3-9663-BB9F66517B78}"/>
              </a:ext>
            </a:extLst>
          </p:cNvPr>
          <p:cNvGrpSpPr/>
          <p:nvPr/>
        </p:nvGrpSpPr>
        <p:grpSpPr>
          <a:xfrm>
            <a:off x="285594" y="6021604"/>
            <a:ext cx="10574690" cy="3770096"/>
            <a:chOff x="685800" y="2048552"/>
            <a:chExt cx="10169877" cy="3137957"/>
          </a:xfrm>
        </p:grpSpPr>
        <p:sp>
          <p:nvSpPr>
            <p:cNvPr id="11" name="Rectangle: Rounded Corners 10">
              <a:extLst>
                <a:ext uri="{FF2B5EF4-FFF2-40B4-BE49-F238E27FC236}">
                  <a16:creationId xmlns:a16="http://schemas.microsoft.com/office/drawing/2014/main" id="{DF3EA37D-267B-E228-ED64-E50B045B8327}"/>
                </a:ext>
              </a:extLst>
            </p:cNvPr>
            <p:cNvSpPr/>
            <p:nvPr/>
          </p:nvSpPr>
          <p:spPr>
            <a:xfrm>
              <a:off x="685800" y="2048552"/>
              <a:ext cx="10169877" cy="3125702"/>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77CDDFF-7C60-9010-D6DB-E25CBFE974BE}"/>
                </a:ext>
              </a:extLst>
            </p:cNvPr>
            <p:cNvSpPr/>
            <p:nvPr/>
          </p:nvSpPr>
          <p:spPr>
            <a:xfrm>
              <a:off x="838200" y="2247900"/>
              <a:ext cx="10017477" cy="2926354"/>
            </a:xfrm>
            <a:prstGeom prst="roundRect">
              <a:avLst/>
            </a:prstGeom>
            <a:solidFill>
              <a:schemeClr val="bg1"/>
            </a:solidFill>
            <a:ln w="381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827D2E-04A1-3FE2-3552-7F137465E7A3}"/>
                </a:ext>
              </a:extLst>
            </p:cNvPr>
            <p:cNvSpPr txBox="1"/>
            <p:nvPr/>
          </p:nvSpPr>
          <p:spPr>
            <a:xfrm>
              <a:off x="1084438" y="2502957"/>
              <a:ext cx="9525000" cy="2683552"/>
            </a:xfrm>
            <a:prstGeom prst="rect">
              <a:avLst/>
            </a:prstGeom>
            <a:noFill/>
          </p:spPr>
          <p:txBody>
            <a:bodyPr wrap="square" rtlCol="0">
              <a:spAutoFit/>
            </a:bodyPr>
            <a:lstStyle/>
            <a:p>
              <a:pPr algn="just">
                <a:lnSpc>
                  <a:spcPct val="150000"/>
                </a:lnSpc>
              </a:pPr>
              <a:r>
                <a:rPr lang="en-US" sz="3500" b="1">
                  <a:latin typeface="Arial" panose="020B0604020202020204" pitchFamily="34" charset="0"/>
                  <a:cs typeface="Arial" panose="020B0604020202020204" pitchFamily="34" charset="0"/>
                </a:rPr>
                <a:t>Bước 4. Bắt đầu tìm kiếm và lựa chọn kết quả </a:t>
              </a:r>
            </a:p>
            <a:p>
              <a:pPr algn="just">
                <a:lnSpc>
                  <a:spcPct val="150000"/>
                </a:lnSpc>
              </a:pPr>
              <a:r>
                <a:rPr lang="en-US" sz="3500">
                  <a:latin typeface="Arial" panose="020B0604020202020204" pitchFamily="34" charset="0"/>
                  <a:cs typeface="Arial" panose="020B0604020202020204" pitchFamily="34" charset="0"/>
                </a:rPr>
                <a:t>Sau khi nhập xong từ khóa, gõ phím Enter. Lựa chọn kết quả hiển thị và nháy chuột vào một kết quả mong muốn để xem nội dung thông tin. </a:t>
              </a:r>
            </a:p>
          </p:txBody>
        </p:sp>
      </p:grpSp>
      <p:pic>
        <p:nvPicPr>
          <p:cNvPr id="23" name="Picture 22">
            <a:extLst>
              <a:ext uri="{FF2B5EF4-FFF2-40B4-BE49-F238E27FC236}">
                <a16:creationId xmlns:a16="http://schemas.microsoft.com/office/drawing/2014/main" id="{64CB638A-07F6-B163-085D-BF7D947152BB}"/>
              </a:ext>
            </a:extLst>
          </p:cNvPr>
          <p:cNvPicPr>
            <a:picLocks noChangeAspect="1"/>
          </p:cNvPicPr>
          <p:nvPr/>
        </p:nvPicPr>
        <p:blipFill rotWithShape="1">
          <a:blip r:embed="rId2">
            <a:extLst>
              <a:ext uri="{28A0092B-C50C-407E-A947-70E740481C1C}">
                <a14:useLocalDpi xmlns:a14="http://schemas.microsoft.com/office/drawing/2010/main" val="0"/>
              </a:ext>
            </a:extLst>
          </a:blip>
          <a:srcRect l="10030" t="8449" r="4791" b="7037"/>
          <a:stretch/>
        </p:blipFill>
        <p:spPr>
          <a:xfrm>
            <a:off x="11051730" y="2656201"/>
            <a:ext cx="7152190" cy="5983073"/>
          </a:xfrm>
          <a:prstGeom prst="rect">
            <a:avLst/>
          </a:prstGeom>
        </p:spPr>
      </p:pic>
    </p:spTree>
    <p:extLst>
      <p:ext uri="{BB962C8B-B14F-4D97-AF65-F5344CB8AC3E}">
        <p14:creationId xmlns:p14="http://schemas.microsoft.com/office/powerpoint/2010/main" val="291206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1882EB-982C-39C3-6801-579D56E1026B}"/>
              </a:ext>
            </a:extLst>
          </p:cNvPr>
          <p:cNvSpPr txBox="1"/>
          <p:nvPr/>
        </p:nvSpPr>
        <p:spPr>
          <a:xfrm>
            <a:off x="1219200" y="571500"/>
            <a:ext cx="15849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CÁCH GÕ TỪ KHÓA CÓ DẤU</a:t>
            </a:r>
          </a:p>
        </p:txBody>
      </p:sp>
      <p:grpSp>
        <p:nvGrpSpPr>
          <p:cNvPr id="15" name="Group 14">
            <a:extLst>
              <a:ext uri="{FF2B5EF4-FFF2-40B4-BE49-F238E27FC236}">
                <a16:creationId xmlns:a16="http://schemas.microsoft.com/office/drawing/2014/main" id="{5B8E25CA-ED2D-0825-98C0-90494F22DA13}"/>
              </a:ext>
            </a:extLst>
          </p:cNvPr>
          <p:cNvGrpSpPr/>
          <p:nvPr/>
        </p:nvGrpSpPr>
        <p:grpSpPr>
          <a:xfrm>
            <a:off x="381000" y="3467100"/>
            <a:ext cx="4324350" cy="5125528"/>
            <a:chOff x="1076325" y="3009900"/>
            <a:chExt cx="4324350" cy="5125528"/>
          </a:xfrm>
        </p:grpSpPr>
        <p:pic>
          <p:nvPicPr>
            <p:cNvPr id="7" name="Picture 6">
              <a:extLst>
                <a:ext uri="{FF2B5EF4-FFF2-40B4-BE49-F238E27FC236}">
                  <a16:creationId xmlns:a16="http://schemas.microsoft.com/office/drawing/2014/main" id="{0ADF66D0-A709-8CE0-C9B0-1019E5513648}"/>
                </a:ext>
              </a:extLst>
            </p:cNvPr>
            <p:cNvPicPr>
              <a:picLocks noChangeAspect="1"/>
            </p:cNvPicPr>
            <p:nvPr/>
          </p:nvPicPr>
          <p:blipFill>
            <a:blip r:embed="rId2"/>
            <a:stretch>
              <a:fillRect/>
            </a:stretch>
          </p:blipFill>
          <p:spPr>
            <a:xfrm>
              <a:off x="1371600" y="3009900"/>
              <a:ext cx="3733800" cy="3733800"/>
            </a:xfrm>
            <a:prstGeom prst="rect">
              <a:avLst/>
            </a:prstGeom>
          </p:spPr>
        </p:pic>
        <p:sp>
          <p:nvSpPr>
            <p:cNvPr id="14" name="TextBox 13">
              <a:extLst>
                <a:ext uri="{FF2B5EF4-FFF2-40B4-BE49-F238E27FC236}">
                  <a16:creationId xmlns:a16="http://schemas.microsoft.com/office/drawing/2014/main" id="{6D2F2DC6-4CA8-4E9D-0AC5-922606EB7047}"/>
                </a:ext>
              </a:extLst>
            </p:cNvPr>
            <p:cNvSpPr txBox="1"/>
            <p:nvPr/>
          </p:nvSpPr>
          <p:spPr>
            <a:xfrm>
              <a:off x="1076325" y="6743700"/>
              <a:ext cx="4324350" cy="1391728"/>
            </a:xfrm>
            <a:prstGeom prst="rect">
              <a:avLst/>
            </a:prstGeom>
            <a:noFill/>
          </p:spPr>
          <p:txBody>
            <a:bodyPr wrap="square" rtlCol="0">
              <a:spAutoFit/>
            </a:bodyPr>
            <a:lstStyle/>
            <a:p>
              <a:pPr algn="ctr">
                <a:lnSpc>
                  <a:spcPct val="150000"/>
                </a:lnSpc>
              </a:pPr>
              <a:r>
                <a:rPr lang="en-US" sz="3000">
                  <a:solidFill>
                    <a:srgbClr val="002060"/>
                  </a:solidFill>
                  <a:latin typeface="Arial" panose="020B0604020202020204" pitchFamily="34" charset="0"/>
                  <a:cs typeface="Arial" panose="020B0604020202020204" pitchFamily="34" charset="0"/>
                </a:rPr>
                <a:t>Phần mềm hỗ trợ gõ Tiếng Việt Unikey </a:t>
              </a:r>
            </a:p>
          </p:txBody>
        </p:sp>
      </p:grpSp>
      <p:grpSp>
        <p:nvGrpSpPr>
          <p:cNvPr id="24" name="Group 23">
            <a:extLst>
              <a:ext uri="{FF2B5EF4-FFF2-40B4-BE49-F238E27FC236}">
                <a16:creationId xmlns:a16="http://schemas.microsoft.com/office/drawing/2014/main" id="{A84EA361-BA43-E6F4-F84B-07E99A76E687}"/>
              </a:ext>
            </a:extLst>
          </p:cNvPr>
          <p:cNvGrpSpPr/>
          <p:nvPr/>
        </p:nvGrpSpPr>
        <p:grpSpPr>
          <a:xfrm>
            <a:off x="5005387" y="1866900"/>
            <a:ext cx="12639675" cy="7505700"/>
            <a:chOff x="4972049" y="1943100"/>
            <a:chExt cx="12639675" cy="7505700"/>
          </a:xfrm>
        </p:grpSpPr>
        <p:sp>
          <p:nvSpPr>
            <p:cNvPr id="16" name="Rectangle 15">
              <a:extLst>
                <a:ext uri="{FF2B5EF4-FFF2-40B4-BE49-F238E27FC236}">
                  <a16:creationId xmlns:a16="http://schemas.microsoft.com/office/drawing/2014/main" id="{FC4A7294-6255-FF89-11A2-98242A4DD4A1}"/>
                </a:ext>
              </a:extLst>
            </p:cNvPr>
            <p:cNvSpPr/>
            <p:nvPr/>
          </p:nvSpPr>
          <p:spPr>
            <a:xfrm>
              <a:off x="4972049" y="1943100"/>
              <a:ext cx="12639675" cy="7505700"/>
            </a:xfrm>
            <a:prstGeom prst="rect">
              <a:avLst/>
            </a:prstGeom>
            <a:solidFill>
              <a:schemeClr val="bg1"/>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F2ABFFF-38C7-7BBE-AF01-DF8462FF0ED2}"/>
                </a:ext>
              </a:extLst>
            </p:cNvPr>
            <p:cNvSpPr txBox="1"/>
            <p:nvPr/>
          </p:nvSpPr>
          <p:spPr>
            <a:xfrm>
              <a:off x="5257800" y="2049981"/>
              <a:ext cx="12353924" cy="7263720"/>
            </a:xfrm>
            <a:prstGeom prst="rect">
              <a:avLst/>
            </a:prstGeom>
            <a:noFill/>
          </p:spPr>
          <p:txBody>
            <a:bodyPr wrap="square" rtlCol="0">
              <a:spAutoFit/>
            </a:bodyPr>
            <a:lstStyle/>
            <a:p>
              <a:pPr algn="just">
                <a:lnSpc>
                  <a:spcPct val="150000"/>
                </a:lnSpc>
              </a:pPr>
              <a:r>
                <a:rPr lang="en-US" sz="3500" b="1">
                  <a:latin typeface="Arial" panose="020B0604020202020204" pitchFamily="34" charset="0"/>
                  <a:cs typeface="Arial" panose="020B0604020202020204" pitchFamily="34" charset="0"/>
                </a:rPr>
                <a:t>Bước 1. </a:t>
              </a:r>
              <a:r>
                <a:rPr lang="en-US" sz="3500">
                  <a:latin typeface="Arial" panose="020B0604020202020204" pitchFamily="34" charset="0"/>
                  <a:cs typeface="Arial" panose="020B0604020202020204" pitchFamily="34" charset="0"/>
                </a:rPr>
                <a:t>Thiết lập kiểu gõ Telex trên máy tính</a:t>
              </a:r>
            </a:p>
            <a:p>
              <a:pPr algn="just">
                <a:lnSpc>
                  <a:spcPct val="150000"/>
                </a:lnSpc>
              </a:pPr>
              <a:endParaRPr lang="en-US" sz="3500">
                <a:latin typeface="Arial" panose="020B0604020202020204" pitchFamily="34" charset="0"/>
                <a:cs typeface="Arial" panose="020B0604020202020204" pitchFamily="34" charset="0"/>
              </a:endParaRPr>
            </a:p>
            <a:p>
              <a:pPr algn="just">
                <a:lnSpc>
                  <a:spcPct val="150000"/>
                </a:lnSpc>
              </a:pPr>
              <a:endParaRPr lang="en-US" sz="3500">
                <a:latin typeface="Arial" panose="020B0604020202020204" pitchFamily="34" charset="0"/>
                <a:cs typeface="Arial" panose="020B0604020202020204" pitchFamily="34" charset="0"/>
              </a:endParaRPr>
            </a:p>
            <a:p>
              <a:pPr algn="just">
                <a:lnSpc>
                  <a:spcPct val="150000"/>
                </a:lnSpc>
              </a:pPr>
              <a:endParaRPr lang="en-US" sz="3500">
                <a:latin typeface="Arial" panose="020B0604020202020204" pitchFamily="34" charset="0"/>
                <a:cs typeface="Arial" panose="020B0604020202020204" pitchFamily="34" charset="0"/>
              </a:endParaRPr>
            </a:p>
            <a:p>
              <a:pPr algn="just">
                <a:lnSpc>
                  <a:spcPct val="150000"/>
                </a:lnSpc>
              </a:pPr>
              <a:endParaRPr lang="en-US" sz="3500">
                <a:latin typeface="Arial" panose="020B0604020202020204" pitchFamily="34" charset="0"/>
                <a:cs typeface="Arial" panose="020B0604020202020204" pitchFamily="34" charset="0"/>
              </a:endParaRPr>
            </a:p>
            <a:p>
              <a:pPr algn="just">
                <a:lnSpc>
                  <a:spcPct val="150000"/>
                </a:lnSpc>
              </a:pPr>
              <a:endParaRPr lang="en-US" sz="350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3500">
                  <a:latin typeface="Arial" panose="020B0604020202020204" pitchFamily="34" charset="0"/>
                  <a:cs typeface="Arial" panose="020B0604020202020204" pitchFamily="34" charset="0"/>
                </a:rPr>
                <a:t>Khởi động phần mềm Unikey trên máy tính, bằng cách nhấp đúp choột vào biểu tượng của phần mềm. </a:t>
              </a:r>
            </a:p>
            <a:p>
              <a:pPr marL="457200" indent="-457200" algn="just">
                <a:lnSpc>
                  <a:spcPct val="150000"/>
                </a:lnSpc>
                <a:buFont typeface="Arial" panose="020B0604020202020204" pitchFamily="34" charset="0"/>
                <a:buChar char="•"/>
              </a:pPr>
              <a:r>
                <a:rPr lang="en-US" sz="3500">
                  <a:latin typeface="Arial" panose="020B0604020202020204" pitchFamily="34" charset="0"/>
                  <a:cs typeface="Arial" panose="020B0604020202020204" pitchFamily="34" charset="0"/>
                </a:rPr>
                <a:t>Chọn bảng mã Unicode, kiểu gõ Telex.  </a:t>
              </a:r>
            </a:p>
          </p:txBody>
        </p:sp>
        <p:pic>
          <p:nvPicPr>
            <p:cNvPr id="22" name="Picture 21">
              <a:extLst>
                <a:ext uri="{FF2B5EF4-FFF2-40B4-BE49-F238E27FC236}">
                  <a16:creationId xmlns:a16="http://schemas.microsoft.com/office/drawing/2014/main" id="{9D50D705-DBF1-D5D0-3368-AEC215CE6336}"/>
                </a:ext>
              </a:extLst>
            </p:cNvPr>
            <p:cNvPicPr>
              <a:picLocks noChangeAspect="1"/>
            </p:cNvPicPr>
            <p:nvPr/>
          </p:nvPicPr>
          <p:blipFill rotWithShape="1">
            <a:blip r:embed="rId3"/>
            <a:srcRect l="4342" t="7464" r="2014" b="5689"/>
            <a:stretch/>
          </p:blipFill>
          <p:spPr>
            <a:xfrm>
              <a:off x="7772400" y="3162300"/>
              <a:ext cx="7086600" cy="3200939"/>
            </a:xfrm>
            <a:prstGeom prst="roundRect">
              <a:avLst>
                <a:gd name="adj" fmla="val 7738"/>
              </a:avLst>
            </a:prstGeom>
          </p:spPr>
        </p:pic>
      </p:grpSp>
    </p:spTree>
    <p:extLst>
      <p:ext uri="{BB962C8B-B14F-4D97-AF65-F5344CB8AC3E}">
        <p14:creationId xmlns:p14="http://schemas.microsoft.com/office/powerpoint/2010/main" val="24690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1882EB-982C-39C3-6801-579D56E1026B}"/>
              </a:ext>
            </a:extLst>
          </p:cNvPr>
          <p:cNvSpPr txBox="1"/>
          <p:nvPr/>
        </p:nvSpPr>
        <p:spPr>
          <a:xfrm>
            <a:off x="1219200" y="723900"/>
            <a:ext cx="15849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CÁCH GÕ TỪ KHÓA CÓ DẤU</a:t>
            </a:r>
          </a:p>
        </p:txBody>
      </p:sp>
      <p:grpSp>
        <p:nvGrpSpPr>
          <p:cNvPr id="3" name="Group 2">
            <a:extLst>
              <a:ext uri="{FF2B5EF4-FFF2-40B4-BE49-F238E27FC236}">
                <a16:creationId xmlns:a16="http://schemas.microsoft.com/office/drawing/2014/main" id="{E92678D7-877A-DB57-0F56-CC0AEC2C3A2C}"/>
              </a:ext>
            </a:extLst>
          </p:cNvPr>
          <p:cNvGrpSpPr/>
          <p:nvPr/>
        </p:nvGrpSpPr>
        <p:grpSpPr>
          <a:xfrm>
            <a:off x="1219200" y="2324100"/>
            <a:ext cx="12639675" cy="5105400"/>
            <a:chOff x="685800" y="2019300"/>
            <a:chExt cx="12639675" cy="5105400"/>
          </a:xfrm>
        </p:grpSpPr>
        <p:sp>
          <p:nvSpPr>
            <p:cNvPr id="16" name="Rectangle 15">
              <a:extLst>
                <a:ext uri="{FF2B5EF4-FFF2-40B4-BE49-F238E27FC236}">
                  <a16:creationId xmlns:a16="http://schemas.microsoft.com/office/drawing/2014/main" id="{FC4A7294-6255-FF89-11A2-98242A4DD4A1}"/>
                </a:ext>
              </a:extLst>
            </p:cNvPr>
            <p:cNvSpPr/>
            <p:nvPr/>
          </p:nvSpPr>
          <p:spPr>
            <a:xfrm>
              <a:off x="685800" y="2019300"/>
              <a:ext cx="12639675" cy="5105400"/>
            </a:xfrm>
            <a:prstGeom prst="rect">
              <a:avLst/>
            </a:prstGeom>
            <a:solidFill>
              <a:schemeClr val="bg1"/>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A16E17-F0FA-8473-9794-18FD661491CF}"/>
                </a:ext>
              </a:extLst>
            </p:cNvPr>
            <p:cNvSpPr txBox="1"/>
            <p:nvPr/>
          </p:nvSpPr>
          <p:spPr>
            <a:xfrm>
              <a:off x="990601" y="2019300"/>
              <a:ext cx="12192000" cy="4839979"/>
            </a:xfrm>
            <a:prstGeom prst="rect">
              <a:avLst/>
            </a:prstGeom>
            <a:noFill/>
          </p:spPr>
          <p:txBody>
            <a:bodyPr wrap="square" rtlCol="0">
              <a:spAutoFit/>
            </a:bodyPr>
            <a:lstStyle/>
            <a:p>
              <a:pPr algn="just">
                <a:lnSpc>
                  <a:spcPct val="150000"/>
                </a:lnSpc>
              </a:pPr>
              <a:r>
                <a:rPr lang="en-US" sz="3500" b="1">
                  <a:latin typeface="Arial" panose="020B0604020202020204" pitchFamily="34" charset="0"/>
                  <a:cs typeface="Arial" panose="020B0604020202020204" pitchFamily="34" charset="0"/>
                </a:rPr>
                <a:t>Bước 2. </a:t>
              </a:r>
              <a:r>
                <a:rPr lang="en-US" sz="3500">
                  <a:latin typeface="Arial" panose="020B0604020202020204" pitchFamily="34" charset="0"/>
                  <a:cs typeface="Arial" panose="020B0604020202020204" pitchFamily="34" charset="0"/>
                </a:rPr>
                <a:t>Gõ từ khóa “Việt Nam có bao nhiêu thành phố”</a:t>
              </a:r>
            </a:p>
            <a:p>
              <a:pPr algn="just">
                <a:lnSpc>
                  <a:spcPct val="150000"/>
                </a:lnSpc>
              </a:pPr>
              <a:r>
                <a:rPr lang="en-US" sz="3500" b="1">
                  <a:latin typeface="Arial" panose="020B0604020202020204" pitchFamily="34" charset="0"/>
                  <a:cs typeface="Arial" panose="020B0604020202020204" pitchFamily="34" charset="0"/>
                </a:rPr>
                <a:t>Cách gõ: </a:t>
              </a:r>
            </a:p>
            <a:p>
              <a:pPr marL="914400" lvl="1" indent="-457200" algn="just">
                <a:lnSpc>
                  <a:spcPct val="150000"/>
                </a:lnSpc>
                <a:buFont typeface="Arial" panose="020B0604020202020204" pitchFamily="34" charset="0"/>
                <a:buChar char="•"/>
              </a:pPr>
              <a:r>
                <a:rPr lang="en-US" sz="3500">
                  <a:latin typeface="Arial" panose="020B0604020202020204" pitchFamily="34" charset="0"/>
                  <a:cs typeface="Arial" panose="020B0604020202020204" pitchFamily="34" charset="0"/>
                </a:rPr>
                <a:t>Việt Nam </a:t>
              </a:r>
              <a:r>
                <a:rPr lang="en-US" sz="3500">
                  <a:latin typeface="Arial" panose="020B0604020202020204" pitchFamily="34" charset="0"/>
                  <a:cs typeface="Arial" panose="020B0604020202020204" pitchFamily="34" charset="0"/>
                  <a:sym typeface="Wingdings" panose="05000000000000000000" pitchFamily="2" charset="2"/>
                </a:rPr>
                <a:t> Vieejt Nam</a:t>
              </a:r>
            </a:p>
            <a:p>
              <a:pPr marL="914400" lvl="1" indent="-457200" algn="just">
                <a:lnSpc>
                  <a:spcPct val="150000"/>
                </a:lnSpc>
                <a:buFont typeface="Arial" panose="020B0604020202020204" pitchFamily="34" charset="0"/>
                <a:buChar char="•"/>
              </a:pPr>
              <a:r>
                <a:rPr lang="en-US" sz="3500">
                  <a:latin typeface="Arial" panose="020B0604020202020204" pitchFamily="34" charset="0"/>
                  <a:cs typeface="Arial" panose="020B0604020202020204" pitchFamily="34" charset="0"/>
                  <a:sym typeface="Wingdings" panose="05000000000000000000" pitchFamily="2" charset="2"/>
                </a:rPr>
                <a:t>có  cos </a:t>
              </a:r>
            </a:p>
            <a:p>
              <a:pPr marL="914400" lvl="1" indent="-457200" algn="just">
                <a:lnSpc>
                  <a:spcPct val="150000"/>
                </a:lnSpc>
                <a:buFont typeface="Arial" panose="020B0604020202020204" pitchFamily="34" charset="0"/>
                <a:buChar char="•"/>
              </a:pPr>
              <a:r>
                <a:rPr lang="en-US" sz="3500">
                  <a:latin typeface="Arial" panose="020B0604020202020204" pitchFamily="34" charset="0"/>
                  <a:cs typeface="Arial" panose="020B0604020202020204" pitchFamily="34" charset="0"/>
                  <a:sym typeface="Wingdings" panose="05000000000000000000" pitchFamily="2" charset="2"/>
                </a:rPr>
                <a:t>bao nhiêu  bao nhieeu</a:t>
              </a:r>
            </a:p>
            <a:p>
              <a:pPr marL="914400" lvl="1" indent="-457200" algn="just">
                <a:lnSpc>
                  <a:spcPct val="150000"/>
                </a:lnSpc>
                <a:buFont typeface="Arial" panose="020B0604020202020204" pitchFamily="34" charset="0"/>
                <a:buChar char="•"/>
              </a:pPr>
              <a:r>
                <a:rPr lang="en-US" sz="3500">
                  <a:latin typeface="Arial" panose="020B0604020202020204" pitchFamily="34" charset="0"/>
                  <a:cs typeface="Arial" panose="020B0604020202020204" pitchFamily="34" charset="0"/>
                  <a:sym typeface="Wingdings" panose="05000000000000000000" pitchFamily="2" charset="2"/>
                </a:rPr>
                <a:t>thành phố  thafnh phoos</a:t>
              </a:r>
            </a:p>
          </p:txBody>
        </p:sp>
      </p:grpSp>
      <p:sp>
        <p:nvSpPr>
          <p:cNvPr id="4" name="Freeform 3">
            <a:extLst>
              <a:ext uri="{FF2B5EF4-FFF2-40B4-BE49-F238E27FC236}">
                <a16:creationId xmlns:a16="http://schemas.microsoft.com/office/drawing/2014/main" id="{5726EA88-48B9-7A54-FA26-69BF8CF4C6DF}"/>
              </a:ext>
            </a:extLst>
          </p:cNvPr>
          <p:cNvSpPr/>
          <p:nvPr/>
        </p:nvSpPr>
        <p:spPr>
          <a:xfrm>
            <a:off x="12649200" y="5143500"/>
            <a:ext cx="5353050" cy="5105400"/>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40172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670"/>
        </a:solidFill>
        <a:effectLst/>
      </p:bgPr>
    </p:bg>
    <p:spTree>
      <p:nvGrpSpPr>
        <p:cNvPr id="1" name=""/>
        <p:cNvGrpSpPr/>
        <p:nvPr/>
      </p:nvGrpSpPr>
      <p:grpSpPr>
        <a:xfrm>
          <a:off x="0" y="0"/>
          <a:ext cx="0" cy="0"/>
          <a:chOff x="0" y="0"/>
          <a:chExt cx="0" cy="0"/>
        </a:xfrm>
      </p:grpSpPr>
      <p:sp>
        <p:nvSpPr>
          <p:cNvPr id="129" name="Rectangle: Rounded Corners 128">
            <a:extLst>
              <a:ext uri="{FF2B5EF4-FFF2-40B4-BE49-F238E27FC236}">
                <a16:creationId xmlns:a16="http://schemas.microsoft.com/office/drawing/2014/main" id="{9470C7FE-425F-E487-4753-4595B6D4B902}"/>
              </a:ext>
            </a:extLst>
          </p:cNvPr>
          <p:cNvSpPr/>
          <p:nvPr/>
        </p:nvSpPr>
        <p:spPr>
          <a:xfrm>
            <a:off x="990601" y="1813709"/>
            <a:ext cx="16306800" cy="68628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rot="-577540">
            <a:off x="91630" y="5513806"/>
            <a:ext cx="4119894" cy="4444620"/>
          </a:xfrm>
          <a:custGeom>
            <a:avLst/>
            <a:gdLst/>
            <a:ahLst/>
            <a:cxnLst/>
            <a:rect l="l" t="t" r="r" b="b"/>
            <a:pathLst>
              <a:path w="3657505" h="3819849">
                <a:moveTo>
                  <a:pt x="0" y="0"/>
                </a:moveTo>
                <a:lnTo>
                  <a:pt x="3657506" y="0"/>
                </a:lnTo>
                <a:lnTo>
                  <a:pt x="3657506" y="3819849"/>
                </a:lnTo>
                <a:lnTo>
                  <a:pt x="0" y="38198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179803">
            <a:off x="14989618" y="537954"/>
            <a:ext cx="2582620" cy="2017672"/>
          </a:xfrm>
          <a:custGeom>
            <a:avLst/>
            <a:gdLst/>
            <a:ahLst/>
            <a:cxnLst/>
            <a:rect l="l" t="t" r="r" b="b"/>
            <a:pathLst>
              <a:path w="2582620" h="2017672">
                <a:moveTo>
                  <a:pt x="0" y="0"/>
                </a:moveTo>
                <a:lnTo>
                  <a:pt x="2582620" y="0"/>
                </a:lnTo>
                <a:lnTo>
                  <a:pt x="2582620" y="2017672"/>
                </a:lnTo>
                <a:lnTo>
                  <a:pt x="0" y="20176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345316">
            <a:off x="17131524" y="4811791"/>
            <a:ext cx="578425" cy="777714"/>
          </a:xfrm>
          <a:custGeom>
            <a:avLst/>
            <a:gdLst/>
            <a:ahLst/>
            <a:cxnLst/>
            <a:rect l="l" t="t" r="r" b="b"/>
            <a:pathLst>
              <a:path w="578425" h="777714">
                <a:moveTo>
                  <a:pt x="0" y="0"/>
                </a:moveTo>
                <a:lnTo>
                  <a:pt x="578424" y="0"/>
                </a:lnTo>
                <a:lnTo>
                  <a:pt x="578424" y="777714"/>
                </a:lnTo>
                <a:lnTo>
                  <a:pt x="0" y="7777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385444">
            <a:off x="14916067" y="6377332"/>
            <a:ext cx="3135344" cy="3583250"/>
          </a:xfrm>
          <a:custGeom>
            <a:avLst/>
            <a:gdLst/>
            <a:ahLst/>
            <a:cxnLst/>
            <a:rect l="l" t="t" r="r" b="b"/>
            <a:pathLst>
              <a:path w="3135344" h="3583250">
                <a:moveTo>
                  <a:pt x="0" y="0"/>
                </a:moveTo>
                <a:lnTo>
                  <a:pt x="3135344" y="0"/>
                </a:lnTo>
                <a:lnTo>
                  <a:pt x="3135344" y="3583250"/>
                </a:lnTo>
                <a:lnTo>
                  <a:pt x="0" y="35832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96290" y="-510610"/>
            <a:ext cx="4617336" cy="4114800"/>
          </a:xfrm>
          <a:custGeom>
            <a:avLst/>
            <a:gdLst/>
            <a:ahLst/>
            <a:cxnLst/>
            <a:rect l="l" t="t" r="r" b="b"/>
            <a:pathLst>
              <a:path w="4617336" h="4114800">
                <a:moveTo>
                  <a:pt x="0" y="0"/>
                </a:moveTo>
                <a:lnTo>
                  <a:pt x="4617336" y="0"/>
                </a:lnTo>
                <a:lnTo>
                  <a:pt x="461733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8" name="Freeform 128"/>
          <p:cNvSpPr/>
          <p:nvPr/>
        </p:nvSpPr>
        <p:spPr>
          <a:xfrm rot="-787723" flipH="1" flipV="1">
            <a:off x="560429" y="4205350"/>
            <a:ext cx="377466" cy="507518"/>
          </a:xfrm>
          <a:custGeom>
            <a:avLst/>
            <a:gdLst/>
            <a:ahLst/>
            <a:cxnLst/>
            <a:rect l="l" t="t" r="r" b="b"/>
            <a:pathLst>
              <a:path w="377466" h="507518">
                <a:moveTo>
                  <a:pt x="377466" y="507517"/>
                </a:moveTo>
                <a:lnTo>
                  <a:pt x="0" y="507517"/>
                </a:lnTo>
                <a:lnTo>
                  <a:pt x="0" y="0"/>
                </a:lnTo>
                <a:lnTo>
                  <a:pt x="377466" y="0"/>
                </a:lnTo>
                <a:lnTo>
                  <a:pt x="377466" y="50751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1" name="TextBox 130">
            <a:extLst>
              <a:ext uri="{FF2B5EF4-FFF2-40B4-BE49-F238E27FC236}">
                <a16:creationId xmlns:a16="http://schemas.microsoft.com/office/drawing/2014/main" id="{152A67CF-E95E-2F0A-0106-D8605B829BD2}"/>
              </a:ext>
            </a:extLst>
          </p:cNvPr>
          <p:cNvSpPr txBox="1"/>
          <p:nvPr/>
        </p:nvSpPr>
        <p:spPr>
          <a:xfrm>
            <a:off x="4114801" y="3436195"/>
            <a:ext cx="10058400" cy="1092607"/>
          </a:xfrm>
          <a:prstGeom prst="rect">
            <a:avLst/>
          </a:prstGeom>
          <a:noFill/>
        </p:spPr>
        <p:txBody>
          <a:bodyPr wrap="square" rtlCol="0">
            <a:spAutoFit/>
          </a:bodyPr>
          <a:lstStyle/>
          <a:p>
            <a:pPr algn="ctr"/>
            <a:r>
              <a:rPr lang="en-US" sz="6500" b="1">
                <a:solidFill>
                  <a:srgbClr val="002060"/>
                </a:solidFill>
                <a:latin typeface="Arial" panose="020B0604020202020204" pitchFamily="34" charset="0"/>
                <a:cs typeface="Arial" panose="020B0604020202020204" pitchFamily="34" charset="0"/>
              </a:rPr>
              <a:t>PHẦN 2</a:t>
            </a:r>
          </a:p>
        </p:txBody>
      </p:sp>
      <p:sp>
        <p:nvSpPr>
          <p:cNvPr id="132" name="TextBox 131">
            <a:extLst>
              <a:ext uri="{FF2B5EF4-FFF2-40B4-BE49-F238E27FC236}">
                <a16:creationId xmlns:a16="http://schemas.microsoft.com/office/drawing/2014/main" id="{1CFAC2DE-47ED-EA2A-2AA1-11BAF86471ED}"/>
              </a:ext>
            </a:extLst>
          </p:cNvPr>
          <p:cNvSpPr txBox="1"/>
          <p:nvPr/>
        </p:nvSpPr>
        <p:spPr>
          <a:xfrm>
            <a:off x="2816877" y="4823060"/>
            <a:ext cx="12654246" cy="1407373"/>
          </a:xfrm>
          <a:prstGeom prst="rect">
            <a:avLst/>
          </a:prstGeom>
          <a:noFill/>
        </p:spPr>
        <p:txBody>
          <a:bodyPr wrap="square" rtlCol="0">
            <a:spAutoFit/>
          </a:bodyPr>
          <a:lstStyle/>
          <a:p>
            <a:pPr algn="ctr">
              <a:lnSpc>
                <a:spcPct val="150000"/>
              </a:lnSpc>
            </a:pPr>
            <a:r>
              <a:rPr lang="en-US" sz="6500" b="1">
                <a:solidFill>
                  <a:srgbClr val="C00000"/>
                </a:solidFill>
                <a:latin typeface="Arial" panose="020B0604020202020204" pitchFamily="34" charset="0"/>
                <a:cs typeface="Arial" panose="020B0604020202020204" pitchFamily="34" charset="0"/>
              </a:rPr>
              <a:t>XÁC ĐỊNH TỪ KHÓA TÌM KIẾM </a:t>
            </a:r>
          </a:p>
        </p:txBody>
      </p:sp>
    </p:spTree>
    <p:extLst>
      <p:ext uri="{BB962C8B-B14F-4D97-AF65-F5344CB8AC3E}">
        <p14:creationId xmlns:p14="http://schemas.microsoft.com/office/powerpoint/2010/main" val="41377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92CA731-19E8-8285-219F-C38C20043141}"/>
              </a:ext>
            </a:extLst>
          </p:cNvPr>
          <p:cNvGrpSpPr/>
          <p:nvPr/>
        </p:nvGrpSpPr>
        <p:grpSpPr>
          <a:xfrm>
            <a:off x="4743450" y="6286500"/>
            <a:ext cx="13115925" cy="3505200"/>
            <a:chOff x="4772024" y="6322269"/>
            <a:chExt cx="13115925" cy="3505200"/>
          </a:xfrm>
        </p:grpSpPr>
        <p:sp>
          <p:nvSpPr>
            <p:cNvPr id="18" name="Rectangle 17">
              <a:extLst>
                <a:ext uri="{FF2B5EF4-FFF2-40B4-BE49-F238E27FC236}">
                  <a16:creationId xmlns:a16="http://schemas.microsoft.com/office/drawing/2014/main" id="{28AB36D4-DE72-0105-9E33-D7B7CD255391}"/>
                </a:ext>
              </a:extLst>
            </p:cNvPr>
            <p:cNvSpPr/>
            <p:nvPr/>
          </p:nvSpPr>
          <p:spPr>
            <a:xfrm>
              <a:off x="4772024" y="6322269"/>
              <a:ext cx="13115925" cy="3505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6620D4A-FBCD-3FA6-6C69-48B4348EC50F}"/>
                </a:ext>
              </a:extLst>
            </p:cNvPr>
            <p:cNvSpPr txBox="1"/>
            <p:nvPr/>
          </p:nvSpPr>
          <p:spPr>
            <a:xfrm>
              <a:off x="5943600" y="6418037"/>
              <a:ext cx="11201400" cy="3313664"/>
            </a:xfrm>
            <a:prstGeom prst="rect">
              <a:avLst/>
            </a:prstGeom>
            <a:noFill/>
          </p:spPr>
          <p:txBody>
            <a:bodyPr wrap="square" rtlCol="0">
              <a:spAutoFit/>
            </a:bodyPr>
            <a:lstStyle/>
            <a:p>
              <a:pPr algn="ctr">
                <a:lnSpc>
                  <a:spcPct val="150000"/>
                </a:lnSpc>
              </a:pPr>
              <a:r>
                <a:rPr lang="en-US" sz="3600" b="1">
                  <a:latin typeface="Arial" panose="020B0604020202020204" pitchFamily="34" charset="0"/>
                  <a:cs typeface="Arial" panose="020B0604020202020204" pitchFamily="34" charset="0"/>
                </a:rPr>
                <a:t>GỢI Ý </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Ở lần tìm kiếm đấu tiên em thu được như thế nào? </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Ở lần tìm kiếm thứ hai em thu được kết quả như thế nào? </a:t>
              </a:r>
            </a:p>
          </p:txBody>
        </p:sp>
      </p:grpSp>
      <p:grpSp>
        <p:nvGrpSpPr>
          <p:cNvPr id="15" name="Group 14">
            <a:extLst>
              <a:ext uri="{FF2B5EF4-FFF2-40B4-BE49-F238E27FC236}">
                <a16:creationId xmlns:a16="http://schemas.microsoft.com/office/drawing/2014/main" id="{35183CEC-3920-22F2-573D-F9482511050B}"/>
              </a:ext>
            </a:extLst>
          </p:cNvPr>
          <p:cNvGrpSpPr/>
          <p:nvPr/>
        </p:nvGrpSpPr>
        <p:grpSpPr>
          <a:xfrm>
            <a:off x="400050" y="419100"/>
            <a:ext cx="17487900" cy="4953000"/>
            <a:chOff x="400050" y="1562100"/>
            <a:chExt cx="17487900" cy="4953000"/>
          </a:xfrm>
        </p:grpSpPr>
        <p:grpSp>
          <p:nvGrpSpPr>
            <p:cNvPr id="13" name="Group 12">
              <a:extLst>
                <a:ext uri="{FF2B5EF4-FFF2-40B4-BE49-F238E27FC236}">
                  <a16:creationId xmlns:a16="http://schemas.microsoft.com/office/drawing/2014/main" id="{AD1F87A0-37F3-0FE1-9FFF-32CE41BCC3C7}"/>
                </a:ext>
              </a:extLst>
            </p:cNvPr>
            <p:cNvGrpSpPr/>
            <p:nvPr/>
          </p:nvGrpSpPr>
          <p:grpSpPr>
            <a:xfrm>
              <a:off x="400050" y="2476500"/>
              <a:ext cx="17487900" cy="4038600"/>
              <a:chOff x="400050" y="571500"/>
              <a:chExt cx="17487900" cy="4038600"/>
            </a:xfrm>
          </p:grpSpPr>
          <p:sp>
            <p:nvSpPr>
              <p:cNvPr id="10" name="Rectangle: Rounded Corners 9">
                <a:extLst>
                  <a:ext uri="{FF2B5EF4-FFF2-40B4-BE49-F238E27FC236}">
                    <a16:creationId xmlns:a16="http://schemas.microsoft.com/office/drawing/2014/main" id="{19186089-F123-7EC8-C952-C531B45DF7B3}"/>
                  </a:ext>
                </a:extLst>
              </p:cNvPr>
              <p:cNvSpPr/>
              <p:nvPr/>
            </p:nvSpPr>
            <p:spPr>
              <a:xfrm>
                <a:off x="400050" y="571500"/>
                <a:ext cx="17487900" cy="4038600"/>
              </a:xfrm>
              <a:prstGeom prst="round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Để tìm hiểu trên Internet về con koala, em hãy thực hiện các bước dung máy tìm kiếm với lần lượt từng từ khóa dưới đây:</a:t>
                </a:r>
              </a:p>
              <a:p>
                <a:pPr algn="just">
                  <a:lnSpc>
                    <a:spcPct val="150000"/>
                  </a:lnSpc>
                </a:pPr>
                <a:endParaRPr lang="en-US" sz="3500">
                  <a:solidFill>
                    <a:schemeClr val="tx1"/>
                  </a:solidFill>
                  <a:latin typeface="Arial" panose="020B0604020202020204" pitchFamily="34" charset="0"/>
                  <a:cs typeface="Arial" panose="020B0604020202020204" pitchFamily="34" charset="0"/>
                </a:endParaRPr>
              </a:p>
              <a:p>
                <a:pPr algn="just">
                  <a:lnSpc>
                    <a:spcPct val="150000"/>
                  </a:lnSpc>
                </a:pPr>
                <a:endParaRPr lang="en-US" sz="3500">
                  <a:solidFill>
                    <a:schemeClr val="tx1"/>
                  </a:solidFill>
                  <a:latin typeface="Arial" panose="020B0604020202020204" pitchFamily="34" charset="0"/>
                  <a:cs typeface="Arial" panose="020B0604020202020204" pitchFamily="34" charset="0"/>
                </a:endParaRPr>
              </a:p>
              <a:p>
                <a:pPr algn="just">
                  <a:lnSpc>
                    <a:spcPct val="150000"/>
                  </a:lnSpc>
                </a:pPr>
                <a:r>
                  <a:rPr lang="en-US" sz="3500" b="1" i="1">
                    <a:solidFill>
                      <a:srgbClr val="002060"/>
                    </a:solidFill>
                    <a:latin typeface="Arial" panose="020B0604020202020204" pitchFamily="34" charset="0"/>
                    <a:cs typeface="Arial" panose="020B0604020202020204" pitchFamily="34" charset="0"/>
                  </a:rPr>
                  <a:t>Dựa vào kết quả ở hai lần tìm kiếm đó, em rút ra nhận xét gì? </a:t>
                </a:r>
              </a:p>
            </p:txBody>
          </p:sp>
          <p:sp>
            <p:nvSpPr>
              <p:cNvPr id="11" name="Rectangle: Rounded Corners 10">
                <a:extLst>
                  <a:ext uri="{FF2B5EF4-FFF2-40B4-BE49-F238E27FC236}">
                    <a16:creationId xmlns:a16="http://schemas.microsoft.com/office/drawing/2014/main" id="{D67A715B-5009-4CA8-E311-FDD15B1828F8}"/>
                  </a:ext>
                </a:extLst>
              </p:cNvPr>
              <p:cNvSpPr/>
              <p:nvPr/>
            </p:nvSpPr>
            <p:spPr>
              <a:xfrm>
                <a:off x="1556949" y="2590800"/>
                <a:ext cx="6096000" cy="9906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Cho em xem con koala</a:t>
                </a:r>
                <a:endParaRPr lang="en-US"/>
              </a:p>
            </p:txBody>
          </p:sp>
          <p:sp>
            <p:nvSpPr>
              <p:cNvPr id="12" name="Rectangle: Rounded Corners 11">
                <a:extLst>
                  <a:ext uri="{FF2B5EF4-FFF2-40B4-BE49-F238E27FC236}">
                    <a16:creationId xmlns:a16="http://schemas.microsoft.com/office/drawing/2014/main" id="{36A06B94-9350-F6D6-7D6A-97BBE31088EF}"/>
                  </a:ext>
                </a:extLst>
              </p:cNvPr>
              <p:cNvSpPr/>
              <p:nvPr/>
            </p:nvSpPr>
            <p:spPr>
              <a:xfrm>
                <a:off x="10596951" y="2590800"/>
                <a:ext cx="6096000" cy="9906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3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 koala</a:t>
                </a:r>
                <a:endParaRPr lang="en-US"/>
              </a:p>
            </p:txBody>
          </p:sp>
        </p:grpSp>
        <p:sp>
          <p:nvSpPr>
            <p:cNvPr id="14" name="Rectangle: Rounded Corners 13">
              <a:extLst>
                <a:ext uri="{FF2B5EF4-FFF2-40B4-BE49-F238E27FC236}">
                  <a16:creationId xmlns:a16="http://schemas.microsoft.com/office/drawing/2014/main" id="{BF5321BC-8BD7-4BB1-DC35-90684C4D4D9B}"/>
                </a:ext>
              </a:extLst>
            </p:cNvPr>
            <p:cNvSpPr/>
            <p:nvPr/>
          </p:nvSpPr>
          <p:spPr>
            <a:xfrm>
              <a:off x="400050" y="1562100"/>
              <a:ext cx="4171950" cy="1066800"/>
            </a:xfrm>
            <a:prstGeom prst="roundRect">
              <a:avLst>
                <a:gd name="adj" fmla="val 50000"/>
              </a:avLst>
            </a:prstGeom>
            <a:solidFill>
              <a:srgbClr val="FADA95"/>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Arial" panose="020B0604020202020204" pitchFamily="34" charset="0"/>
                  <a:cs typeface="Arial" panose="020B0604020202020204" pitchFamily="34" charset="0"/>
                </a:rPr>
                <a:t>Hoạt động </a:t>
              </a:r>
            </a:p>
          </p:txBody>
        </p:sp>
      </p:grpSp>
      <p:sp>
        <p:nvSpPr>
          <p:cNvPr id="17" name="Freeform 2">
            <a:extLst>
              <a:ext uri="{FF2B5EF4-FFF2-40B4-BE49-F238E27FC236}">
                <a16:creationId xmlns:a16="http://schemas.microsoft.com/office/drawing/2014/main" id="{85601C5B-70A1-BC53-8839-E7FF6A2CE49F}"/>
              </a:ext>
            </a:extLst>
          </p:cNvPr>
          <p:cNvSpPr/>
          <p:nvPr/>
        </p:nvSpPr>
        <p:spPr>
          <a:xfrm>
            <a:off x="428625" y="5862738"/>
            <a:ext cx="5410200" cy="4424262"/>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5516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701C54-B70E-2BE7-8092-1F0FC97D9EAD}"/>
              </a:ext>
            </a:extLst>
          </p:cNvPr>
          <p:cNvSpPr/>
          <p:nvPr/>
        </p:nvSpPr>
        <p:spPr>
          <a:xfrm>
            <a:off x="-609600" y="8953500"/>
            <a:ext cx="20345400" cy="38862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EC167834-9033-E51E-6717-1EF5C1F93900}"/>
              </a:ext>
            </a:extLst>
          </p:cNvPr>
          <p:cNvSpPr/>
          <p:nvPr/>
        </p:nvSpPr>
        <p:spPr>
          <a:xfrm>
            <a:off x="12725400" y="5181600"/>
            <a:ext cx="4997886" cy="4762500"/>
          </a:xfrm>
          <a:custGeom>
            <a:avLst/>
            <a:gdLst/>
            <a:ahLst/>
            <a:cxnLst/>
            <a:rect l="l" t="t" r="r" b="b"/>
            <a:pathLst>
              <a:path w="4616886" h="4114800">
                <a:moveTo>
                  <a:pt x="0" y="0"/>
                </a:moveTo>
                <a:lnTo>
                  <a:pt x="4616887" y="0"/>
                </a:lnTo>
                <a:lnTo>
                  <a:pt x="46168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Speech Bubble: Rectangle with Corners Rounded 3">
            <a:extLst>
              <a:ext uri="{FF2B5EF4-FFF2-40B4-BE49-F238E27FC236}">
                <a16:creationId xmlns:a16="http://schemas.microsoft.com/office/drawing/2014/main" id="{7DD9491B-AC63-6086-79D0-4606AE07D3BB}"/>
              </a:ext>
            </a:extLst>
          </p:cNvPr>
          <p:cNvSpPr/>
          <p:nvPr/>
        </p:nvSpPr>
        <p:spPr>
          <a:xfrm>
            <a:off x="766761" y="757236"/>
            <a:ext cx="11496675" cy="2743200"/>
          </a:xfrm>
          <a:prstGeom prst="wedgeRoundRectCallout">
            <a:avLst>
              <a:gd name="adj1" fmla="val 54532"/>
              <a:gd name="adj2" fmla="val 45063"/>
              <a:gd name="adj3" fmla="val 16667"/>
            </a:avLst>
          </a:prstGeom>
          <a:solidFill>
            <a:schemeClr val="bg1"/>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Với từ khóa </a:t>
            </a:r>
            <a:r>
              <a:rPr lang="en-US" sz="3800" b="1">
                <a:solidFill>
                  <a:schemeClr val="tx1"/>
                </a:solidFill>
                <a:latin typeface="Arial" panose="020B0604020202020204" pitchFamily="34" charset="0"/>
                <a:cs typeface="Arial" panose="020B0604020202020204" pitchFamily="34" charset="0"/>
              </a:rPr>
              <a:t>không</a:t>
            </a:r>
            <a:r>
              <a:rPr lang="en-US" sz="3800">
                <a:solidFill>
                  <a:schemeClr val="tx1"/>
                </a:solidFill>
                <a:latin typeface="Arial" panose="020B0604020202020204" pitchFamily="34" charset="0"/>
                <a:cs typeface="Arial" panose="020B0604020202020204" pitchFamily="34" charset="0"/>
              </a:rPr>
              <a:t> chứa từ “</a:t>
            </a:r>
            <a:r>
              <a:rPr lang="en-US" sz="3800">
                <a:solidFill>
                  <a:srgbClr val="C00000"/>
                </a:solidFill>
                <a:latin typeface="Arial" panose="020B0604020202020204" pitchFamily="34" charset="0"/>
                <a:cs typeface="Arial" panose="020B0604020202020204" pitchFamily="34" charset="0"/>
              </a:rPr>
              <a:t>xem</a:t>
            </a:r>
            <a:r>
              <a:rPr lang="en-US" sz="3800">
                <a:solidFill>
                  <a:schemeClr val="tx1"/>
                </a:solidFill>
                <a:latin typeface="Arial" panose="020B0604020202020204" pitchFamily="34" charset="0"/>
                <a:cs typeface="Arial" panose="020B0604020202020204" pitchFamily="34" charset="0"/>
              </a:rPr>
              <a:t>”, trên đầu danh sách là những thông tin ở dạng chữ.</a:t>
            </a:r>
          </a:p>
        </p:txBody>
      </p:sp>
      <p:sp>
        <p:nvSpPr>
          <p:cNvPr id="5" name="Speech Bubble: Rectangle with Corners Rounded 4">
            <a:extLst>
              <a:ext uri="{FF2B5EF4-FFF2-40B4-BE49-F238E27FC236}">
                <a16:creationId xmlns:a16="http://schemas.microsoft.com/office/drawing/2014/main" id="{5C19D17F-F6BE-B96E-ED26-8A8D612F64C2}"/>
              </a:ext>
            </a:extLst>
          </p:cNvPr>
          <p:cNvSpPr/>
          <p:nvPr/>
        </p:nvSpPr>
        <p:spPr>
          <a:xfrm>
            <a:off x="766762" y="3900487"/>
            <a:ext cx="11496675" cy="4648200"/>
          </a:xfrm>
          <a:prstGeom prst="wedgeRoundRectCallout">
            <a:avLst>
              <a:gd name="adj1" fmla="val 54042"/>
              <a:gd name="adj2" fmla="val 26638"/>
              <a:gd name="adj3" fmla="val 16667"/>
            </a:avLst>
          </a:prstGeom>
          <a:solidFill>
            <a:schemeClr val="bg1"/>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3800">
                <a:solidFill>
                  <a:schemeClr val="tx1"/>
                </a:solidFill>
                <a:latin typeface="Arial" panose="020B0604020202020204" pitchFamily="34" charset="0"/>
                <a:cs typeface="Arial" panose="020B0604020202020204" pitchFamily="34" charset="0"/>
              </a:rPr>
              <a:t>Từ khóa có từ “</a:t>
            </a:r>
            <a:r>
              <a:rPr lang="vi-VN" sz="3800">
                <a:solidFill>
                  <a:srgbClr val="C00000"/>
                </a:solidFill>
                <a:latin typeface="Arial" panose="020B0604020202020204" pitchFamily="34" charset="0"/>
                <a:cs typeface="Arial" panose="020B0604020202020204" pitchFamily="34" charset="0"/>
              </a:rPr>
              <a:t>xem</a:t>
            </a:r>
            <a:r>
              <a:rPr lang="vi-VN" sz="3800">
                <a:solidFill>
                  <a:schemeClr val="tx1"/>
                </a:solidFill>
                <a:latin typeface="Arial" panose="020B0604020202020204" pitchFamily="34" charset="0"/>
                <a:cs typeface="Arial" panose="020B0604020202020204" pitchFamily="34" charset="0"/>
              </a:rPr>
              <a:t>” thì trên đầu danh sách sẽ hiện ra kết quả có nhiều hình ảnh và video. </a:t>
            </a:r>
            <a:endParaRPr lang="en-US" sz="380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800">
                <a:solidFill>
                  <a:schemeClr val="tx1"/>
                </a:solidFill>
                <a:latin typeface="Arial" panose="020B0604020202020204" pitchFamily="34" charset="0"/>
                <a:cs typeface="Arial" panose="020B0604020202020204" pitchFamily="34" charset="0"/>
              </a:rPr>
              <a:t>Muốn tìm thêm những thông tin khác không phải hình ảnh và video, có thể xem những trang web ở phía dưới video.</a:t>
            </a:r>
            <a:endParaRPr lang="en-US" sz="3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95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76121A0-F0DA-2B36-1A20-B38C9EE055DC}"/>
              </a:ext>
            </a:extLst>
          </p:cNvPr>
          <p:cNvSpPr/>
          <p:nvPr/>
        </p:nvSpPr>
        <p:spPr>
          <a:xfrm>
            <a:off x="2260025" y="1917636"/>
            <a:ext cx="13767949" cy="6451728"/>
          </a:xfrm>
          <a:prstGeom prst="roundRect">
            <a:avLst/>
          </a:prstGeom>
          <a:solidFill>
            <a:schemeClr val="bg1"/>
          </a:solidFill>
          <a:ln w="38100">
            <a:solidFill>
              <a:srgbClr val="FADA9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flipH="1">
            <a:off x="14262045" y="5862274"/>
            <a:ext cx="4863142" cy="4686853"/>
          </a:xfrm>
          <a:custGeom>
            <a:avLst/>
            <a:gdLst/>
            <a:ahLst/>
            <a:cxnLst/>
            <a:rect l="l" t="t" r="r" b="b"/>
            <a:pathLst>
              <a:path w="4863142" h="4686853">
                <a:moveTo>
                  <a:pt x="4863142" y="0"/>
                </a:moveTo>
                <a:lnTo>
                  <a:pt x="0" y="0"/>
                </a:lnTo>
                <a:lnTo>
                  <a:pt x="0" y="4686854"/>
                </a:lnTo>
                <a:lnTo>
                  <a:pt x="4863142" y="4686854"/>
                </a:lnTo>
                <a:lnTo>
                  <a:pt x="486314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581629">
            <a:off x="15584700" y="7284914"/>
            <a:ext cx="2217831" cy="2410686"/>
          </a:xfrm>
          <a:custGeom>
            <a:avLst/>
            <a:gdLst/>
            <a:ahLst/>
            <a:cxnLst/>
            <a:rect l="l" t="t" r="r" b="b"/>
            <a:pathLst>
              <a:path w="2217831" h="2410686">
                <a:moveTo>
                  <a:pt x="0" y="0"/>
                </a:moveTo>
                <a:lnTo>
                  <a:pt x="2217832" y="0"/>
                </a:lnTo>
                <a:lnTo>
                  <a:pt x="2217832" y="2410686"/>
                </a:lnTo>
                <a:lnTo>
                  <a:pt x="0" y="24106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3155415">
            <a:off x="14452435" y="1358138"/>
            <a:ext cx="2223302" cy="1661918"/>
          </a:xfrm>
          <a:custGeom>
            <a:avLst/>
            <a:gdLst/>
            <a:ahLst/>
            <a:cxnLst/>
            <a:rect l="l" t="t" r="r" b="b"/>
            <a:pathLst>
              <a:path w="2223302" h="1661918">
                <a:moveTo>
                  <a:pt x="0" y="0"/>
                </a:moveTo>
                <a:lnTo>
                  <a:pt x="2223302" y="0"/>
                </a:lnTo>
                <a:lnTo>
                  <a:pt x="2223302" y="1661918"/>
                </a:lnTo>
                <a:lnTo>
                  <a:pt x="0" y="16619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9372283" flipH="1" flipV="1">
            <a:off x="1211146" y="4159813"/>
            <a:ext cx="436192" cy="586476"/>
          </a:xfrm>
          <a:custGeom>
            <a:avLst/>
            <a:gdLst/>
            <a:ahLst/>
            <a:cxnLst/>
            <a:rect l="l" t="t" r="r" b="b"/>
            <a:pathLst>
              <a:path w="436192" h="586476">
                <a:moveTo>
                  <a:pt x="436191" y="586476"/>
                </a:moveTo>
                <a:lnTo>
                  <a:pt x="0" y="586476"/>
                </a:lnTo>
                <a:lnTo>
                  <a:pt x="0" y="0"/>
                </a:lnTo>
                <a:lnTo>
                  <a:pt x="436191" y="0"/>
                </a:lnTo>
                <a:lnTo>
                  <a:pt x="436191" y="586476"/>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749689" y="-622681"/>
            <a:ext cx="4653699" cy="4147206"/>
          </a:xfrm>
          <a:custGeom>
            <a:avLst/>
            <a:gdLst/>
            <a:ahLst/>
            <a:cxnLst/>
            <a:rect l="l" t="t" r="r" b="b"/>
            <a:pathLst>
              <a:path w="4653699" h="4147206">
                <a:moveTo>
                  <a:pt x="0" y="0"/>
                </a:moveTo>
                <a:lnTo>
                  <a:pt x="4653700" y="0"/>
                </a:lnTo>
                <a:lnTo>
                  <a:pt x="4653700" y="4147206"/>
                </a:lnTo>
                <a:lnTo>
                  <a:pt x="0" y="41472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499808" y="8784512"/>
            <a:ext cx="3240620" cy="1078856"/>
          </a:xfrm>
          <a:custGeom>
            <a:avLst/>
            <a:gdLst/>
            <a:ahLst/>
            <a:cxnLst/>
            <a:rect l="l" t="t" r="r" b="b"/>
            <a:pathLst>
              <a:path w="3240620" h="1078856">
                <a:moveTo>
                  <a:pt x="0" y="0"/>
                </a:moveTo>
                <a:lnTo>
                  <a:pt x="3240620" y="0"/>
                </a:lnTo>
                <a:lnTo>
                  <a:pt x="3240620" y="1078857"/>
                </a:lnTo>
                <a:lnTo>
                  <a:pt x="0" y="10788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Freeform 17"/>
          <p:cNvSpPr/>
          <p:nvPr/>
        </p:nvSpPr>
        <p:spPr>
          <a:xfrm rot="-319603">
            <a:off x="616052" y="6582791"/>
            <a:ext cx="2609292" cy="2625703"/>
          </a:xfrm>
          <a:custGeom>
            <a:avLst/>
            <a:gdLst/>
            <a:ahLst/>
            <a:cxnLst/>
            <a:rect l="l" t="t" r="r" b="b"/>
            <a:pathLst>
              <a:path w="2609292" h="2625703">
                <a:moveTo>
                  <a:pt x="0" y="0"/>
                </a:moveTo>
                <a:lnTo>
                  <a:pt x="2609292" y="0"/>
                </a:lnTo>
                <a:lnTo>
                  <a:pt x="2609292" y="2625702"/>
                </a:lnTo>
                <a:lnTo>
                  <a:pt x="0" y="26257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9372283" flipH="1" flipV="1">
            <a:off x="16803443" y="1201512"/>
            <a:ext cx="370996" cy="498818"/>
          </a:xfrm>
          <a:custGeom>
            <a:avLst/>
            <a:gdLst/>
            <a:ahLst/>
            <a:cxnLst/>
            <a:rect l="l" t="t" r="r" b="b"/>
            <a:pathLst>
              <a:path w="370996" h="498818">
                <a:moveTo>
                  <a:pt x="370997" y="498819"/>
                </a:moveTo>
                <a:lnTo>
                  <a:pt x="0" y="498819"/>
                </a:lnTo>
                <a:lnTo>
                  <a:pt x="0" y="0"/>
                </a:lnTo>
                <a:lnTo>
                  <a:pt x="370997" y="0"/>
                </a:lnTo>
                <a:lnTo>
                  <a:pt x="370997" y="49881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604DA59E-EE25-794D-7449-D46FE8B78772}"/>
              </a:ext>
            </a:extLst>
          </p:cNvPr>
          <p:cNvSpPr txBox="1"/>
          <p:nvPr/>
        </p:nvSpPr>
        <p:spPr>
          <a:xfrm>
            <a:off x="2800806" y="2321861"/>
            <a:ext cx="12686385" cy="5633658"/>
          </a:xfrm>
          <a:prstGeom prst="rect">
            <a:avLst/>
          </a:prstGeom>
          <a:noFill/>
        </p:spPr>
        <p:txBody>
          <a:bodyPr wrap="square" rtlCol="0">
            <a:spAutoFit/>
          </a:bodyPr>
          <a:lstStyle/>
          <a:p>
            <a:pPr algn="ctr">
              <a:lnSpc>
                <a:spcPct val="150000"/>
              </a:lnSpc>
            </a:pPr>
            <a:r>
              <a:rPr lang="en-US" sz="4500" b="1">
                <a:latin typeface="Arial" panose="020B0604020202020204" pitchFamily="34" charset="0"/>
                <a:cs typeface="Arial" panose="020B0604020202020204" pitchFamily="34" charset="0"/>
              </a:rPr>
              <a:t>KẾT LUẬN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Phải chọn từ khóa đúng và nên chọn từ khóa ngắn gọn, không thừa ý để tìm kiếm thông tin.</a:t>
            </a:r>
          </a:p>
          <a:p>
            <a:pPr marL="571500" indent="-571500" algn="just">
              <a:lnSpc>
                <a:spcPct val="150000"/>
              </a:lnSpc>
              <a:buFont typeface="Arial" panose="020B0604020202020204" pitchFamily="34" charset="0"/>
              <a:buChar char="•"/>
            </a:pPr>
            <a:r>
              <a:rPr lang="vi-VN" sz="4000">
                <a:latin typeface="Arial" panose="020B0604020202020204" pitchFamily="34" charset="0"/>
                <a:cs typeface="Arial" panose="020B0604020202020204" pitchFamily="34" charset="0"/>
              </a:rPr>
              <a:t>Với một từ khóa, máy tìm kiếm có thể đưa ra nhiều kết quả, mỗi kết quả là một trang web có chứa thông tin liên quan đến từ khóa.</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671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701C54-B70E-2BE7-8092-1F0FC97D9EAD}"/>
              </a:ext>
            </a:extLst>
          </p:cNvPr>
          <p:cNvSpPr/>
          <p:nvPr/>
        </p:nvSpPr>
        <p:spPr>
          <a:xfrm>
            <a:off x="-609600" y="8953500"/>
            <a:ext cx="20345400" cy="38862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141C59-CFED-8D14-C8C7-9B79B0CF4172}"/>
              </a:ext>
            </a:extLst>
          </p:cNvPr>
          <p:cNvSpPr txBox="1"/>
          <p:nvPr/>
        </p:nvSpPr>
        <p:spPr>
          <a:xfrm>
            <a:off x="4838700" y="342900"/>
            <a:ext cx="86106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LUYỆN TẬP </a:t>
            </a:r>
          </a:p>
        </p:txBody>
      </p:sp>
      <p:sp>
        <p:nvSpPr>
          <p:cNvPr id="9" name="Rectangle: Rounded Corners 8">
            <a:extLst>
              <a:ext uri="{FF2B5EF4-FFF2-40B4-BE49-F238E27FC236}">
                <a16:creationId xmlns:a16="http://schemas.microsoft.com/office/drawing/2014/main" id="{8E102288-83DE-ED19-4CB9-135576610527}"/>
              </a:ext>
            </a:extLst>
          </p:cNvPr>
          <p:cNvSpPr/>
          <p:nvPr/>
        </p:nvSpPr>
        <p:spPr>
          <a:xfrm>
            <a:off x="533400" y="1892380"/>
            <a:ext cx="17221200" cy="1981200"/>
          </a:xfrm>
          <a:prstGeom prst="roundRect">
            <a:avLst/>
          </a:prstGeom>
          <a:solidFill>
            <a:schemeClr val="accent6">
              <a:lumMod val="20000"/>
              <a:lumOff val="80000"/>
            </a:schemeClr>
          </a:solidFill>
          <a:ln w="2857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Nhiệm vụ: </a:t>
            </a:r>
            <a:r>
              <a:rPr lang="en-US" sz="4000">
                <a:solidFill>
                  <a:schemeClr val="tx1"/>
                </a:solidFill>
                <a:latin typeface="Arial" panose="020B0604020202020204" pitchFamily="34" charset="0"/>
                <a:cs typeface="Arial" panose="020B0604020202020204" pitchFamily="34" charset="0"/>
              </a:rPr>
              <a:t>Em hãy sử dụng máy tìm kiếm để tìm thông tin với từ khóa “Quốc ca Việt Nam”.</a:t>
            </a:r>
          </a:p>
        </p:txBody>
      </p:sp>
      <p:sp>
        <p:nvSpPr>
          <p:cNvPr id="10" name="Freeform 3">
            <a:extLst>
              <a:ext uri="{FF2B5EF4-FFF2-40B4-BE49-F238E27FC236}">
                <a16:creationId xmlns:a16="http://schemas.microsoft.com/office/drawing/2014/main" id="{9B6A7A59-18A1-E4A9-1AC9-8A2A7C20CBC9}"/>
              </a:ext>
            </a:extLst>
          </p:cNvPr>
          <p:cNvSpPr/>
          <p:nvPr/>
        </p:nvSpPr>
        <p:spPr>
          <a:xfrm>
            <a:off x="533400" y="4686300"/>
            <a:ext cx="5410200" cy="4959847"/>
          </a:xfrm>
          <a:custGeom>
            <a:avLst/>
            <a:gdLst/>
            <a:ahLst/>
            <a:cxnLst/>
            <a:rect l="l" t="t" r="r" b="b"/>
            <a:pathLst>
              <a:path w="4484796" h="4114800">
                <a:moveTo>
                  <a:pt x="0" y="0"/>
                </a:moveTo>
                <a:lnTo>
                  <a:pt x="4484795" y="0"/>
                </a:lnTo>
                <a:lnTo>
                  <a:pt x="448479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Rectangle 10">
            <a:extLst>
              <a:ext uri="{FF2B5EF4-FFF2-40B4-BE49-F238E27FC236}">
                <a16:creationId xmlns:a16="http://schemas.microsoft.com/office/drawing/2014/main" id="{E77B6256-ED61-970C-4B68-8E7EF70307DE}"/>
              </a:ext>
            </a:extLst>
          </p:cNvPr>
          <p:cNvSpPr/>
          <p:nvPr/>
        </p:nvSpPr>
        <p:spPr>
          <a:xfrm>
            <a:off x="6858000" y="4305300"/>
            <a:ext cx="10515600" cy="464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b="1">
                <a:solidFill>
                  <a:schemeClr val="tx1"/>
                </a:solidFill>
                <a:latin typeface="Arial" panose="020B0604020202020204" pitchFamily="34" charset="0"/>
                <a:cs typeface="Arial" panose="020B0604020202020204" pitchFamily="34" charset="0"/>
              </a:rPr>
              <a:t>Gợi ý:  </a:t>
            </a:r>
            <a:r>
              <a:rPr lang="en-US" sz="3800">
                <a:solidFill>
                  <a:schemeClr val="tx1"/>
                </a:solidFill>
                <a:latin typeface="Arial" panose="020B0604020202020204" pitchFamily="34" charset="0"/>
                <a:cs typeface="Arial" panose="020B0604020202020204" pitchFamily="34" charset="0"/>
              </a:rPr>
              <a:t>Một số từ khóa em có thể sử dụng để tìm kiếm</a:t>
            </a:r>
          </a:p>
          <a:p>
            <a:pPr marL="1485900" lvl="2" indent="-571500" algn="just">
              <a:lnSpc>
                <a:spcPct val="150000"/>
              </a:lnSpc>
              <a:buFont typeface="Arial" panose="020B0604020202020204" pitchFamily="34" charset="0"/>
              <a:buChar char="•"/>
            </a:pPr>
            <a:r>
              <a:rPr lang="en-US" sz="3800">
                <a:solidFill>
                  <a:schemeClr val="tx1"/>
                </a:solidFill>
                <a:latin typeface="Arial" panose="020B0604020202020204" pitchFamily="34" charset="0"/>
                <a:cs typeface="Arial" panose="020B0604020202020204" pitchFamily="34" charset="0"/>
              </a:rPr>
              <a:t>Cờ Việt Nam.</a:t>
            </a:r>
          </a:p>
          <a:p>
            <a:pPr marL="1485900" lvl="2" indent="-571500" algn="just">
              <a:lnSpc>
                <a:spcPct val="150000"/>
              </a:lnSpc>
              <a:buFont typeface="Arial" panose="020B0604020202020204" pitchFamily="34" charset="0"/>
              <a:buChar char="•"/>
            </a:pPr>
            <a:r>
              <a:rPr lang="en-US" sz="3800">
                <a:solidFill>
                  <a:schemeClr val="tx1"/>
                </a:solidFill>
                <a:latin typeface="Arial" panose="020B0604020202020204" pitchFamily="34" charset="0"/>
                <a:cs typeface="Arial" panose="020B0604020202020204" pitchFamily="34" charset="0"/>
              </a:rPr>
              <a:t>Video bài hát.</a:t>
            </a:r>
          </a:p>
          <a:p>
            <a:pPr marL="1485900" lvl="2" indent="-571500" algn="just">
              <a:lnSpc>
                <a:spcPct val="150000"/>
              </a:lnSpc>
              <a:buFont typeface="Arial" panose="020B0604020202020204" pitchFamily="34" charset="0"/>
              <a:buChar char="•"/>
            </a:pPr>
            <a:r>
              <a:rPr lang="en-US" sz="3800">
                <a:solidFill>
                  <a:schemeClr val="tx1"/>
                </a:solidFill>
                <a:latin typeface="Arial" panose="020B0604020202020204" pitchFamily="34" charset="0"/>
                <a:cs typeface="Arial" panose="020B0604020202020204" pitchFamily="34" charset="0"/>
              </a:rPr>
              <a:t>Lời bài Quốc ca.</a:t>
            </a:r>
          </a:p>
        </p:txBody>
      </p:sp>
    </p:spTree>
    <p:extLst>
      <p:ext uri="{BB962C8B-B14F-4D97-AF65-F5344CB8AC3E}">
        <p14:creationId xmlns:p14="http://schemas.microsoft.com/office/powerpoint/2010/main" val="298373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141C59-CFED-8D14-C8C7-9B79B0CF4172}"/>
              </a:ext>
            </a:extLst>
          </p:cNvPr>
          <p:cNvSpPr txBox="1"/>
          <p:nvPr/>
        </p:nvSpPr>
        <p:spPr>
          <a:xfrm>
            <a:off x="4838700" y="263082"/>
            <a:ext cx="86106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grpSp>
        <p:nvGrpSpPr>
          <p:cNvPr id="15" name="Group 14">
            <a:extLst>
              <a:ext uri="{FF2B5EF4-FFF2-40B4-BE49-F238E27FC236}">
                <a16:creationId xmlns:a16="http://schemas.microsoft.com/office/drawing/2014/main" id="{273ACD5A-353F-C652-E491-18451D55381E}"/>
              </a:ext>
            </a:extLst>
          </p:cNvPr>
          <p:cNvGrpSpPr/>
          <p:nvPr/>
        </p:nvGrpSpPr>
        <p:grpSpPr>
          <a:xfrm>
            <a:off x="531019" y="1562100"/>
            <a:ext cx="17225962" cy="3276600"/>
            <a:chOff x="609600" y="1790700"/>
            <a:chExt cx="17225962" cy="3276600"/>
          </a:xfrm>
        </p:grpSpPr>
        <p:sp>
          <p:nvSpPr>
            <p:cNvPr id="8" name="Rectangle: Rounded Corners 7">
              <a:extLst>
                <a:ext uri="{FF2B5EF4-FFF2-40B4-BE49-F238E27FC236}">
                  <a16:creationId xmlns:a16="http://schemas.microsoft.com/office/drawing/2014/main" id="{7257066E-5C66-DA5C-2CDA-329FA5029862}"/>
                </a:ext>
              </a:extLst>
            </p:cNvPr>
            <p:cNvSpPr/>
            <p:nvPr/>
          </p:nvSpPr>
          <p:spPr>
            <a:xfrm>
              <a:off x="609600" y="1790700"/>
              <a:ext cx="17068800" cy="31242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B377443-E854-EFA0-4477-BB3BFE550211}"/>
                </a:ext>
              </a:extLst>
            </p:cNvPr>
            <p:cNvSpPr/>
            <p:nvPr/>
          </p:nvSpPr>
          <p:spPr>
            <a:xfrm>
              <a:off x="766762" y="1943100"/>
              <a:ext cx="17068800" cy="3124200"/>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302C8D3-3B2F-1750-A191-7190804DF38A}"/>
                </a:ext>
              </a:extLst>
            </p:cNvPr>
            <p:cNvSpPr txBox="1"/>
            <p:nvPr/>
          </p:nvSpPr>
          <p:spPr>
            <a:xfrm>
              <a:off x="995362" y="2103748"/>
              <a:ext cx="16611600" cy="274825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Trong lịch sử Việt Nam, ông Trạng Nguyễn Hiền đỗ trạng nguyên khi còn rất nhỏ tuổi. Em hãy sử dụng ông cụ tìm kiếm thông tin trên Internet để tìm hiểu về ông. </a:t>
              </a:r>
            </a:p>
          </p:txBody>
        </p:sp>
      </p:grpSp>
      <p:sp>
        <p:nvSpPr>
          <p:cNvPr id="16" name="TextBox 15">
            <a:extLst>
              <a:ext uri="{FF2B5EF4-FFF2-40B4-BE49-F238E27FC236}">
                <a16:creationId xmlns:a16="http://schemas.microsoft.com/office/drawing/2014/main" id="{85527A8C-8F34-FECE-481D-E2C380834FD7}"/>
              </a:ext>
            </a:extLst>
          </p:cNvPr>
          <p:cNvSpPr txBox="1"/>
          <p:nvPr/>
        </p:nvSpPr>
        <p:spPr>
          <a:xfrm>
            <a:off x="254794" y="5344960"/>
            <a:ext cx="5636419"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a:latin typeface="Arial" panose="020B0604020202020204" pitchFamily="34" charset="0"/>
                <a:cs typeface="Arial" panose="020B0604020202020204" pitchFamily="34" charset="0"/>
              </a:rPr>
              <a:t>Các bước thực hiện: </a:t>
            </a:r>
          </a:p>
        </p:txBody>
      </p:sp>
      <p:sp>
        <p:nvSpPr>
          <p:cNvPr id="17" name="Rectangle: Rounded Corners 16">
            <a:extLst>
              <a:ext uri="{FF2B5EF4-FFF2-40B4-BE49-F238E27FC236}">
                <a16:creationId xmlns:a16="http://schemas.microsoft.com/office/drawing/2014/main" id="{26088BA7-FD2A-4E7E-A343-7B3A34CB3886}"/>
              </a:ext>
            </a:extLst>
          </p:cNvPr>
          <p:cNvSpPr/>
          <p:nvPr/>
        </p:nvSpPr>
        <p:spPr>
          <a:xfrm>
            <a:off x="254794" y="6597207"/>
            <a:ext cx="5636419" cy="328021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Xác định từ khóa tìm kiếm: ông Trạng Nguyễn Hiền, Nguyễn Hiền, Trạng nguyên Nguyễn Hiền….</a:t>
            </a:r>
          </a:p>
        </p:txBody>
      </p:sp>
      <p:sp>
        <p:nvSpPr>
          <p:cNvPr id="18" name="Rectangle: Rounded Corners 17">
            <a:extLst>
              <a:ext uri="{FF2B5EF4-FFF2-40B4-BE49-F238E27FC236}">
                <a16:creationId xmlns:a16="http://schemas.microsoft.com/office/drawing/2014/main" id="{FFF56D1F-D12C-4C87-3D4E-81277E25F1CA}"/>
              </a:ext>
            </a:extLst>
          </p:cNvPr>
          <p:cNvSpPr/>
          <p:nvPr/>
        </p:nvSpPr>
        <p:spPr>
          <a:xfrm>
            <a:off x="6296025" y="6597207"/>
            <a:ext cx="4800600" cy="328021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Nhập từ khóa vào máy tìm kiếm. Thực hiện tìm kiếm. </a:t>
            </a:r>
          </a:p>
        </p:txBody>
      </p:sp>
      <p:sp>
        <p:nvSpPr>
          <p:cNvPr id="19" name="Rectangle: Rounded Corners 18">
            <a:extLst>
              <a:ext uri="{FF2B5EF4-FFF2-40B4-BE49-F238E27FC236}">
                <a16:creationId xmlns:a16="http://schemas.microsoft.com/office/drawing/2014/main" id="{396A61AC-020B-14BF-405A-94256E3FDFAC}"/>
              </a:ext>
            </a:extLst>
          </p:cNvPr>
          <p:cNvSpPr/>
          <p:nvPr/>
        </p:nvSpPr>
        <p:spPr>
          <a:xfrm>
            <a:off x="11501437" y="6597207"/>
            <a:ext cx="6474619" cy="328021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Chọn lọc kết quả tìm kiếm, lấy những thông tin cần thiết. </a:t>
            </a:r>
          </a:p>
        </p:txBody>
      </p:sp>
    </p:spTree>
    <p:extLst>
      <p:ext uri="{BB962C8B-B14F-4D97-AF65-F5344CB8AC3E}">
        <p14:creationId xmlns:p14="http://schemas.microsoft.com/office/powerpoint/2010/main" val="5761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8B81BF-4C97-0DF3-7A3C-910AD914734E}"/>
              </a:ext>
            </a:extLst>
          </p:cNvPr>
          <p:cNvSpPr txBox="1"/>
          <p:nvPr/>
        </p:nvSpPr>
        <p:spPr>
          <a:xfrm>
            <a:off x="3695700" y="495300"/>
            <a:ext cx="10896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NHẬN XÉT </a:t>
            </a:r>
          </a:p>
        </p:txBody>
      </p:sp>
      <p:sp>
        <p:nvSpPr>
          <p:cNvPr id="3" name="Rectangle: Rounded Corners 2">
            <a:extLst>
              <a:ext uri="{FF2B5EF4-FFF2-40B4-BE49-F238E27FC236}">
                <a16:creationId xmlns:a16="http://schemas.microsoft.com/office/drawing/2014/main" id="{BD82D414-D944-E01C-51B7-04478C3BF018}"/>
              </a:ext>
            </a:extLst>
          </p:cNvPr>
          <p:cNvSpPr/>
          <p:nvPr/>
        </p:nvSpPr>
        <p:spPr>
          <a:xfrm>
            <a:off x="1028700" y="3162300"/>
            <a:ext cx="7543800" cy="1447800"/>
          </a:xfrm>
          <a:custGeom>
            <a:avLst/>
            <a:gdLst>
              <a:gd name="connsiteX0" fmla="*/ 0 w 7543800"/>
              <a:gd name="connsiteY0" fmla="*/ 241305 h 1447800"/>
              <a:gd name="connsiteX1" fmla="*/ 241305 w 7543800"/>
              <a:gd name="connsiteY1" fmla="*/ 0 h 1447800"/>
              <a:gd name="connsiteX2" fmla="*/ 7302495 w 7543800"/>
              <a:gd name="connsiteY2" fmla="*/ 0 h 1447800"/>
              <a:gd name="connsiteX3" fmla="*/ 7543800 w 7543800"/>
              <a:gd name="connsiteY3" fmla="*/ 241305 h 1447800"/>
              <a:gd name="connsiteX4" fmla="*/ 7543800 w 7543800"/>
              <a:gd name="connsiteY4" fmla="*/ 1206495 h 1447800"/>
              <a:gd name="connsiteX5" fmla="*/ 7302495 w 7543800"/>
              <a:gd name="connsiteY5" fmla="*/ 1447800 h 1447800"/>
              <a:gd name="connsiteX6" fmla="*/ 241305 w 7543800"/>
              <a:gd name="connsiteY6" fmla="*/ 1447800 h 1447800"/>
              <a:gd name="connsiteX7" fmla="*/ 0 w 7543800"/>
              <a:gd name="connsiteY7" fmla="*/ 1206495 h 1447800"/>
              <a:gd name="connsiteX8" fmla="*/ 0 w 7543800"/>
              <a:gd name="connsiteY8" fmla="*/ 241305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3800" h="1447800" fill="none" extrusionOk="0">
                <a:moveTo>
                  <a:pt x="0" y="241305"/>
                </a:moveTo>
                <a:cubicBezTo>
                  <a:pt x="699" y="117816"/>
                  <a:pt x="115332" y="21478"/>
                  <a:pt x="241305" y="0"/>
                </a:cubicBezTo>
                <a:cubicBezTo>
                  <a:pt x="1294950" y="54352"/>
                  <a:pt x="5514827" y="-80230"/>
                  <a:pt x="7302495" y="0"/>
                </a:cubicBezTo>
                <a:cubicBezTo>
                  <a:pt x="7447059" y="16333"/>
                  <a:pt x="7530283" y="101531"/>
                  <a:pt x="7543800" y="241305"/>
                </a:cubicBezTo>
                <a:cubicBezTo>
                  <a:pt x="7555595" y="517851"/>
                  <a:pt x="7629701" y="1095479"/>
                  <a:pt x="7543800" y="1206495"/>
                </a:cubicBezTo>
                <a:cubicBezTo>
                  <a:pt x="7518941" y="1340728"/>
                  <a:pt x="7422193" y="1458131"/>
                  <a:pt x="7302495" y="1447800"/>
                </a:cubicBezTo>
                <a:cubicBezTo>
                  <a:pt x="4038949" y="1587276"/>
                  <a:pt x="3165382" y="1511358"/>
                  <a:pt x="241305" y="1447800"/>
                </a:cubicBezTo>
                <a:cubicBezTo>
                  <a:pt x="95431" y="1461902"/>
                  <a:pt x="10206" y="1335624"/>
                  <a:pt x="0" y="1206495"/>
                </a:cubicBezTo>
                <a:cubicBezTo>
                  <a:pt x="72969" y="961961"/>
                  <a:pt x="-64083" y="483663"/>
                  <a:pt x="0" y="241305"/>
                </a:cubicBezTo>
                <a:close/>
              </a:path>
              <a:path w="7543800" h="1447800" stroke="0" extrusionOk="0">
                <a:moveTo>
                  <a:pt x="0" y="241305"/>
                </a:moveTo>
                <a:cubicBezTo>
                  <a:pt x="-8346" y="93910"/>
                  <a:pt x="122274" y="-19061"/>
                  <a:pt x="241305" y="0"/>
                </a:cubicBezTo>
                <a:cubicBezTo>
                  <a:pt x="3608432" y="-86997"/>
                  <a:pt x="4048334" y="61991"/>
                  <a:pt x="7302495" y="0"/>
                </a:cubicBezTo>
                <a:cubicBezTo>
                  <a:pt x="7428426" y="-6497"/>
                  <a:pt x="7527340" y="94276"/>
                  <a:pt x="7543800" y="241305"/>
                </a:cubicBezTo>
                <a:cubicBezTo>
                  <a:pt x="7620067" y="627694"/>
                  <a:pt x="7586384" y="876576"/>
                  <a:pt x="7543800" y="1206495"/>
                </a:cubicBezTo>
                <a:cubicBezTo>
                  <a:pt x="7518818" y="1345843"/>
                  <a:pt x="7416773" y="1452886"/>
                  <a:pt x="7302495" y="1447800"/>
                </a:cubicBezTo>
                <a:cubicBezTo>
                  <a:pt x="5037653" y="1454455"/>
                  <a:pt x="2629163" y="1359980"/>
                  <a:pt x="241305" y="1447800"/>
                </a:cubicBezTo>
                <a:cubicBezTo>
                  <a:pt x="107632" y="1445249"/>
                  <a:pt x="-13086" y="1323821"/>
                  <a:pt x="0" y="1206495"/>
                </a:cubicBezTo>
                <a:cubicBezTo>
                  <a:pt x="-3338" y="802212"/>
                  <a:pt x="-78011" y="359019"/>
                  <a:pt x="0" y="241305"/>
                </a:cubicBezTo>
                <a:close/>
              </a:path>
            </a:pathLst>
          </a:custGeom>
          <a:solidFill>
            <a:schemeClr val="accent6">
              <a:lumMod val="20000"/>
              <a:lumOff val="80000"/>
            </a:schemeClr>
          </a:solidFill>
          <a:ln>
            <a:solidFill>
              <a:schemeClr val="accent6">
                <a:lumMod val="60000"/>
                <a:lumOff val="40000"/>
              </a:schemeClr>
            </a:solidFill>
            <a:extLst>
              <a:ext uri="{C807C97D-BFC1-408E-A445-0C87EB9F89A2}">
                <ask:lineSketchStyleProps xmlns:ask="http://schemas.microsoft.com/office/drawing/2018/sketchyshapes" sd="351552132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“Ông Trạng Nguyễn Hiền”</a:t>
            </a:r>
          </a:p>
        </p:txBody>
      </p:sp>
      <p:sp>
        <p:nvSpPr>
          <p:cNvPr id="4" name="TextBox 3">
            <a:extLst>
              <a:ext uri="{FF2B5EF4-FFF2-40B4-BE49-F238E27FC236}">
                <a16:creationId xmlns:a16="http://schemas.microsoft.com/office/drawing/2014/main" id="{DB1EFA71-15A4-13B8-7167-654E86546C13}"/>
              </a:ext>
            </a:extLst>
          </p:cNvPr>
          <p:cNvSpPr txBox="1"/>
          <p:nvPr/>
        </p:nvSpPr>
        <p:spPr>
          <a:xfrm>
            <a:off x="685800" y="1844070"/>
            <a:ext cx="1211580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a:latin typeface="Arial" panose="020B0604020202020204" pitchFamily="34" charset="0"/>
                <a:cs typeface="Arial" panose="020B0604020202020204" pitchFamily="34" charset="0"/>
              </a:rPr>
              <a:t>Một số từ khóa có thể sử dụng: </a:t>
            </a:r>
          </a:p>
        </p:txBody>
      </p:sp>
      <p:sp>
        <p:nvSpPr>
          <p:cNvPr id="5" name="Rectangle: Rounded Corners 4">
            <a:extLst>
              <a:ext uri="{FF2B5EF4-FFF2-40B4-BE49-F238E27FC236}">
                <a16:creationId xmlns:a16="http://schemas.microsoft.com/office/drawing/2014/main" id="{1FCC1DF5-68C4-6659-633B-6A673518AAB4}"/>
              </a:ext>
            </a:extLst>
          </p:cNvPr>
          <p:cNvSpPr/>
          <p:nvPr/>
        </p:nvSpPr>
        <p:spPr>
          <a:xfrm>
            <a:off x="9258300" y="3162300"/>
            <a:ext cx="7543800" cy="1447800"/>
          </a:xfrm>
          <a:custGeom>
            <a:avLst/>
            <a:gdLst>
              <a:gd name="connsiteX0" fmla="*/ 0 w 7543800"/>
              <a:gd name="connsiteY0" fmla="*/ 241305 h 1447800"/>
              <a:gd name="connsiteX1" fmla="*/ 241305 w 7543800"/>
              <a:gd name="connsiteY1" fmla="*/ 0 h 1447800"/>
              <a:gd name="connsiteX2" fmla="*/ 7302495 w 7543800"/>
              <a:gd name="connsiteY2" fmla="*/ 0 h 1447800"/>
              <a:gd name="connsiteX3" fmla="*/ 7543800 w 7543800"/>
              <a:gd name="connsiteY3" fmla="*/ 241305 h 1447800"/>
              <a:gd name="connsiteX4" fmla="*/ 7543800 w 7543800"/>
              <a:gd name="connsiteY4" fmla="*/ 1206495 h 1447800"/>
              <a:gd name="connsiteX5" fmla="*/ 7302495 w 7543800"/>
              <a:gd name="connsiteY5" fmla="*/ 1447800 h 1447800"/>
              <a:gd name="connsiteX6" fmla="*/ 241305 w 7543800"/>
              <a:gd name="connsiteY6" fmla="*/ 1447800 h 1447800"/>
              <a:gd name="connsiteX7" fmla="*/ 0 w 7543800"/>
              <a:gd name="connsiteY7" fmla="*/ 1206495 h 1447800"/>
              <a:gd name="connsiteX8" fmla="*/ 0 w 7543800"/>
              <a:gd name="connsiteY8" fmla="*/ 241305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3800" h="1447800" fill="none" extrusionOk="0">
                <a:moveTo>
                  <a:pt x="0" y="241305"/>
                </a:moveTo>
                <a:cubicBezTo>
                  <a:pt x="-7682" y="107509"/>
                  <a:pt x="102232" y="-8616"/>
                  <a:pt x="241305" y="0"/>
                </a:cubicBezTo>
                <a:cubicBezTo>
                  <a:pt x="3694726" y="166278"/>
                  <a:pt x="6109703" y="-44216"/>
                  <a:pt x="7302495" y="0"/>
                </a:cubicBezTo>
                <a:cubicBezTo>
                  <a:pt x="7453675" y="-1949"/>
                  <a:pt x="7558231" y="105689"/>
                  <a:pt x="7543800" y="241305"/>
                </a:cubicBezTo>
                <a:cubicBezTo>
                  <a:pt x="7475242" y="485946"/>
                  <a:pt x="7574445" y="952156"/>
                  <a:pt x="7543800" y="1206495"/>
                </a:cubicBezTo>
                <a:cubicBezTo>
                  <a:pt x="7543126" y="1335285"/>
                  <a:pt x="7449469" y="1446241"/>
                  <a:pt x="7302495" y="1447800"/>
                </a:cubicBezTo>
                <a:cubicBezTo>
                  <a:pt x="4257167" y="1591097"/>
                  <a:pt x="2674712" y="1288050"/>
                  <a:pt x="241305" y="1447800"/>
                </a:cubicBezTo>
                <a:cubicBezTo>
                  <a:pt x="114044" y="1434234"/>
                  <a:pt x="-1068" y="1334014"/>
                  <a:pt x="0" y="1206495"/>
                </a:cubicBezTo>
                <a:cubicBezTo>
                  <a:pt x="49683" y="1000442"/>
                  <a:pt x="-80768" y="499564"/>
                  <a:pt x="0" y="241305"/>
                </a:cubicBezTo>
                <a:close/>
              </a:path>
              <a:path w="7543800" h="1447800" stroke="0" extrusionOk="0">
                <a:moveTo>
                  <a:pt x="0" y="241305"/>
                </a:moveTo>
                <a:cubicBezTo>
                  <a:pt x="-20062" y="99513"/>
                  <a:pt x="106097" y="7046"/>
                  <a:pt x="241305" y="0"/>
                </a:cubicBezTo>
                <a:cubicBezTo>
                  <a:pt x="3540282" y="-65137"/>
                  <a:pt x="5797337" y="152251"/>
                  <a:pt x="7302495" y="0"/>
                </a:cubicBezTo>
                <a:cubicBezTo>
                  <a:pt x="7436568" y="-14256"/>
                  <a:pt x="7536129" y="121760"/>
                  <a:pt x="7543800" y="241305"/>
                </a:cubicBezTo>
                <a:cubicBezTo>
                  <a:pt x="7553135" y="445831"/>
                  <a:pt x="7586441" y="786550"/>
                  <a:pt x="7543800" y="1206495"/>
                </a:cubicBezTo>
                <a:cubicBezTo>
                  <a:pt x="7542405" y="1324283"/>
                  <a:pt x="7429771" y="1461696"/>
                  <a:pt x="7302495" y="1447800"/>
                </a:cubicBezTo>
                <a:cubicBezTo>
                  <a:pt x="4108967" y="1318658"/>
                  <a:pt x="3706058" y="1415636"/>
                  <a:pt x="241305" y="1447800"/>
                </a:cubicBezTo>
                <a:cubicBezTo>
                  <a:pt x="128979" y="1435065"/>
                  <a:pt x="3255" y="1333550"/>
                  <a:pt x="0" y="1206495"/>
                </a:cubicBezTo>
                <a:cubicBezTo>
                  <a:pt x="-84521" y="905417"/>
                  <a:pt x="-25238" y="592792"/>
                  <a:pt x="0" y="241305"/>
                </a:cubicBezTo>
                <a:close/>
              </a:path>
            </a:pathLst>
          </a:custGeom>
          <a:solidFill>
            <a:schemeClr val="accent6">
              <a:lumMod val="20000"/>
              <a:lumOff val="80000"/>
            </a:schemeClr>
          </a:solidFill>
          <a:ln>
            <a:solidFill>
              <a:schemeClr val="accent6">
                <a:lumMod val="60000"/>
                <a:lumOff val="40000"/>
              </a:schemeClr>
            </a:solidFill>
            <a:extLst>
              <a:ext uri="{C807C97D-BFC1-408E-A445-0C87EB9F89A2}">
                <ask:lineSketchStyleProps xmlns:ask="http://schemas.microsoft.com/office/drawing/2018/sketchyshapes" sd="96577682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“Trạng Nguyễn Hiền”</a:t>
            </a:r>
          </a:p>
        </p:txBody>
      </p:sp>
      <p:sp>
        <p:nvSpPr>
          <p:cNvPr id="7" name="TextBox 6">
            <a:extLst>
              <a:ext uri="{FF2B5EF4-FFF2-40B4-BE49-F238E27FC236}">
                <a16:creationId xmlns:a16="http://schemas.microsoft.com/office/drawing/2014/main" id="{E7B90705-FF8A-CA2B-528E-F15663F2E988}"/>
              </a:ext>
            </a:extLst>
          </p:cNvPr>
          <p:cNvSpPr txBox="1"/>
          <p:nvPr/>
        </p:nvSpPr>
        <p:spPr>
          <a:xfrm>
            <a:off x="685800" y="5143500"/>
            <a:ext cx="16764000" cy="784830"/>
          </a:xfrm>
          <a:prstGeom prst="rect">
            <a:avLst/>
          </a:prstGeom>
          <a:noFill/>
        </p:spPr>
        <p:txBody>
          <a:bodyPr wrap="square" rtlCol="0">
            <a:spAutoFit/>
          </a:bodyPr>
          <a:lstStyle/>
          <a:p>
            <a:pPr marL="571500" indent="-571500">
              <a:buFont typeface="Wingdings" panose="05000000000000000000" pitchFamily="2" charset="2"/>
              <a:buChar char="Ø"/>
            </a:pPr>
            <a:r>
              <a:rPr lang="vi-VN" sz="4500">
                <a:latin typeface="Arial" panose="020B0604020202020204" pitchFamily="34" charset="0"/>
                <a:cs typeface="Arial" panose="020B0604020202020204" pitchFamily="34" charset="0"/>
              </a:rPr>
              <a:t>Một số thông tin cần chọn được trong danh sách kết quả:</a:t>
            </a:r>
            <a:endParaRPr lang="en-US" sz="450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D4E361C-E940-259E-98AA-75668D773A6E}"/>
              </a:ext>
            </a:extLst>
          </p:cNvPr>
          <p:cNvSpPr/>
          <p:nvPr/>
        </p:nvSpPr>
        <p:spPr>
          <a:xfrm>
            <a:off x="1028700" y="6743700"/>
            <a:ext cx="7543800" cy="1447800"/>
          </a:xfrm>
          <a:custGeom>
            <a:avLst/>
            <a:gdLst>
              <a:gd name="connsiteX0" fmla="*/ 0 w 7543800"/>
              <a:gd name="connsiteY0" fmla="*/ 241305 h 1447800"/>
              <a:gd name="connsiteX1" fmla="*/ 241305 w 7543800"/>
              <a:gd name="connsiteY1" fmla="*/ 0 h 1447800"/>
              <a:gd name="connsiteX2" fmla="*/ 7302495 w 7543800"/>
              <a:gd name="connsiteY2" fmla="*/ 0 h 1447800"/>
              <a:gd name="connsiteX3" fmla="*/ 7543800 w 7543800"/>
              <a:gd name="connsiteY3" fmla="*/ 241305 h 1447800"/>
              <a:gd name="connsiteX4" fmla="*/ 7543800 w 7543800"/>
              <a:gd name="connsiteY4" fmla="*/ 1206495 h 1447800"/>
              <a:gd name="connsiteX5" fmla="*/ 7302495 w 7543800"/>
              <a:gd name="connsiteY5" fmla="*/ 1447800 h 1447800"/>
              <a:gd name="connsiteX6" fmla="*/ 241305 w 7543800"/>
              <a:gd name="connsiteY6" fmla="*/ 1447800 h 1447800"/>
              <a:gd name="connsiteX7" fmla="*/ 0 w 7543800"/>
              <a:gd name="connsiteY7" fmla="*/ 1206495 h 1447800"/>
              <a:gd name="connsiteX8" fmla="*/ 0 w 7543800"/>
              <a:gd name="connsiteY8" fmla="*/ 241305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3800" h="1447800" fill="none" extrusionOk="0">
                <a:moveTo>
                  <a:pt x="0" y="241305"/>
                </a:moveTo>
                <a:cubicBezTo>
                  <a:pt x="699" y="117816"/>
                  <a:pt x="115332" y="21478"/>
                  <a:pt x="241305" y="0"/>
                </a:cubicBezTo>
                <a:cubicBezTo>
                  <a:pt x="1294950" y="54352"/>
                  <a:pt x="5514827" y="-80230"/>
                  <a:pt x="7302495" y="0"/>
                </a:cubicBezTo>
                <a:cubicBezTo>
                  <a:pt x="7447059" y="16333"/>
                  <a:pt x="7530283" y="101531"/>
                  <a:pt x="7543800" y="241305"/>
                </a:cubicBezTo>
                <a:cubicBezTo>
                  <a:pt x="7555595" y="517851"/>
                  <a:pt x="7629701" y="1095479"/>
                  <a:pt x="7543800" y="1206495"/>
                </a:cubicBezTo>
                <a:cubicBezTo>
                  <a:pt x="7518941" y="1340728"/>
                  <a:pt x="7422193" y="1458131"/>
                  <a:pt x="7302495" y="1447800"/>
                </a:cubicBezTo>
                <a:cubicBezTo>
                  <a:pt x="4038949" y="1587276"/>
                  <a:pt x="3165382" y="1511358"/>
                  <a:pt x="241305" y="1447800"/>
                </a:cubicBezTo>
                <a:cubicBezTo>
                  <a:pt x="95431" y="1461902"/>
                  <a:pt x="10206" y="1335624"/>
                  <a:pt x="0" y="1206495"/>
                </a:cubicBezTo>
                <a:cubicBezTo>
                  <a:pt x="72969" y="961961"/>
                  <a:pt x="-64083" y="483663"/>
                  <a:pt x="0" y="241305"/>
                </a:cubicBezTo>
                <a:close/>
              </a:path>
              <a:path w="7543800" h="1447800" stroke="0" extrusionOk="0">
                <a:moveTo>
                  <a:pt x="0" y="241305"/>
                </a:moveTo>
                <a:cubicBezTo>
                  <a:pt x="-8346" y="93910"/>
                  <a:pt x="122274" y="-19061"/>
                  <a:pt x="241305" y="0"/>
                </a:cubicBezTo>
                <a:cubicBezTo>
                  <a:pt x="3608432" y="-86997"/>
                  <a:pt x="4048334" y="61991"/>
                  <a:pt x="7302495" y="0"/>
                </a:cubicBezTo>
                <a:cubicBezTo>
                  <a:pt x="7428426" y="-6497"/>
                  <a:pt x="7527340" y="94276"/>
                  <a:pt x="7543800" y="241305"/>
                </a:cubicBezTo>
                <a:cubicBezTo>
                  <a:pt x="7620067" y="627694"/>
                  <a:pt x="7586384" y="876576"/>
                  <a:pt x="7543800" y="1206495"/>
                </a:cubicBezTo>
                <a:cubicBezTo>
                  <a:pt x="7518818" y="1345843"/>
                  <a:pt x="7416773" y="1452886"/>
                  <a:pt x="7302495" y="1447800"/>
                </a:cubicBezTo>
                <a:cubicBezTo>
                  <a:pt x="5037653" y="1454455"/>
                  <a:pt x="2629163" y="1359980"/>
                  <a:pt x="241305" y="1447800"/>
                </a:cubicBezTo>
                <a:cubicBezTo>
                  <a:pt x="107632" y="1445249"/>
                  <a:pt x="-13086" y="1323821"/>
                  <a:pt x="0" y="1206495"/>
                </a:cubicBezTo>
                <a:cubicBezTo>
                  <a:pt x="-3338" y="802212"/>
                  <a:pt x="-78011" y="359019"/>
                  <a:pt x="0" y="241305"/>
                </a:cubicBezTo>
                <a:close/>
              </a:path>
            </a:pathLst>
          </a:custGeom>
          <a:solidFill>
            <a:schemeClr val="accent5">
              <a:lumMod val="20000"/>
              <a:lumOff val="80000"/>
            </a:schemeClr>
          </a:solidFill>
          <a:ln>
            <a:solidFill>
              <a:schemeClr val="accent5">
                <a:lumMod val="60000"/>
                <a:lumOff val="40000"/>
              </a:schemeClr>
            </a:solidFill>
            <a:extLst>
              <a:ext uri="{C807C97D-BFC1-408E-A445-0C87EB9F89A2}">
                <ask:lineSketchStyleProps xmlns:ask="http://schemas.microsoft.com/office/drawing/2018/sketchyshapes" sd="351552132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Năm sinh, quê quán</a:t>
            </a:r>
          </a:p>
        </p:txBody>
      </p:sp>
      <p:sp>
        <p:nvSpPr>
          <p:cNvPr id="10" name="Rectangle: Rounded Corners 9">
            <a:extLst>
              <a:ext uri="{FF2B5EF4-FFF2-40B4-BE49-F238E27FC236}">
                <a16:creationId xmlns:a16="http://schemas.microsoft.com/office/drawing/2014/main" id="{DE2D7481-DB04-E6C1-0BC2-8CC06C0763BE}"/>
              </a:ext>
            </a:extLst>
          </p:cNvPr>
          <p:cNvSpPr/>
          <p:nvPr/>
        </p:nvSpPr>
        <p:spPr>
          <a:xfrm>
            <a:off x="9258300" y="6743700"/>
            <a:ext cx="7543800" cy="1447800"/>
          </a:xfrm>
          <a:custGeom>
            <a:avLst/>
            <a:gdLst>
              <a:gd name="connsiteX0" fmla="*/ 0 w 7543800"/>
              <a:gd name="connsiteY0" fmla="*/ 241305 h 1447800"/>
              <a:gd name="connsiteX1" fmla="*/ 241305 w 7543800"/>
              <a:gd name="connsiteY1" fmla="*/ 0 h 1447800"/>
              <a:gd name="connsiteX2" fmla="*/ 7302495 w 7543800"/>
              <a:gd name="connsiteY2" fmla="*/ 0 h 1447800"/>
              <a:gd name="connsiteX3" fmla="*/ 7543800 w 7543800"/>
              <a:gd name="connsiteY3" fmla="*/ 241305 h 1447800"/>
              <a:gd name="connsiteX4" fmla="*/ 7543800 w 7543800"/>
              <a:gd name="connsiteY4" fmla="*/ 1206495 h 1447800"/>
              <a:gd name="connsiteX5" fmla="*/ 7302495 w 7543800"/>
              <a:gd name="connsiteY5" fmla="*/ 1447800 h 1447800"/>
              <a:gd name="connsiteX6" fmla="*/ 241305 w 7543800"/>
              <a:gd name="connsiteY6" fmla="*/ 1447800 h 1447800"/>
              <a:gd name="connsiteX7" fmla="*/ 0 w 7543800"/>
              <a:gd name="connsiteY7" fmla="*/ 1206495 h 1447800"/>
              <a:gd name="connsiteX8" fmla="*/ 0 w 7543800"/>
              <a:gd name="connsiteY8" fmla="*/ 241305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3800" h="1447800" fill="none" extrusionOk="0">
                <a:moveTo>
                  <a:pt x="0" y="241305"/>
                </a:moveTo>
                <a:cubicBezTo>
                  <a:pt x="-7682" y="107509"/>
                  <a:pt x="102232" y="-8616"/>
                  <a:pt x="241305" y="0"/>
                </a:cubicBezTo>
                <a:cubicBezTo>
                  <a:pt x="3694726" y="166278"/>
                  <a:pt x="6109703" y="-44216"/>
                  <a:pt x="7302495" y="0"/>
                </a:cubicBezTo>
                <a:cubicBezTo>
                  <a:pt x="7453675" y="-1949"/>
                  <a:pt x="7558231" y="105689"/>
                  <a:pt x="7543800" y="241305"/>
                </a:cubicBezTo>
                <a:cubicBezTo>
                  <a:pt x="7475242" y="485946"/>
                  <a:pt x="7574445" y="952156"/>
                  <a:pt x="7543800" y="1206495"/>
                </a:cubicBezTo>
                <a:cubicBezTo>
                  <a:pt x="7543126" y="1335285"/>
                  <a:pt x="7449469" y="1446241"/>
                  <a:pt x="7302495" y="1447800"/>
                </a:cubicBezTo>
                <a:cubicBezTo>
                  <a:pt x="4257167" y="1591097"/>
                  <a:pt x="2674712" y="1288050"/>
                  <a:pt x="241305" y="1447800"/>
                </a:cubicBezTo>
                <a:cubicBezTo>
                  <a:pt x="114044" y="1434234"/>
                  <a:pt x="-1068" y="1334014"/>
                  <a:pt x="0" y="1206495"/>
                </a:cubicBezTo>
                <a:cubicBezTo>
                  <a:pt x="49683" y="1000442"/>
                  <a:pt x="-80768" y="499564"/>
                  <a:pt x="0" y="241305"/>
                </a:cubicBezTo>
                <a:close/>
              </a:path>
              <a:path w="7543800" h="1447800" stroke="0" extrusionOk="0">
                <a:moveTo>
                  <a:pt x="0" y="241305"/>
                </a:moveTo>
                <a:cubicBezTo>
                  <a:pt x="-20062" y="99513"/>
                  <a:pt x="106097" y="7046"/>
                  <a:pt x="241305" y="0"/>
                </a:cubicBezTo>
                <a:cubicBezTo>
                  <a:pt x="3540282" y="-65137"/>
                  <a:pt x="5797337" y="152251"/>
                  <a:pt x="7302495" y="0"/>
                </a:cubicBezTo>
                <a:cubicBezTo>
                  <a:pt x="7436568" y="-14256"/>
                  <a:pt x="7536129" y="121760"/>
                  <a:pt x="7543800" y="241305"/>
                </a:cubicBezTo>
                <a:cubicBezTo>
                  <a:pt x="7553135" y="445831"/>
                  <a:pt x="7586441" y="786550"/>
                  <a:pt x="7543800" y="1206495"/>
                </a:cubicBezTo>
                <a:cubicBezTo>
                  <a:pt x="7542405" y="1324283"/>
                  <a:pt x="7429771" y="1461696"/>
                  <a:pt x="7302495" y="1447800"/>
                </a:cubicBezTo>
                <a:cubicBezTo>
                  <a:pt x="4108967" y="1318658"/>
                  <a:pt x="3706058" y="1415636"/>
                  <a:pt x="241305" y="1447800"/>
                </a:cubicBezTo>
                <a:cubicBezTo>
                  <a:pt x="128979" y="1435065"/>
                  <a:pt x="3255" y="1333550"/>
                  <a:pt x="0" y="1206495"/>
                </a:cubicBezTo>
                <a:cubicBezTo>
                  <a:pt x="-84521" y="905417"/>
                  <a:pt x="-25238" y="592792"/>
                  <a:pt x="0" y="241305"/>
                </a:cubicBezTo>
                <a:close/>
              </a:path>
            </a:pathLst>
          </a:custGeom>
          <a:solidFill>
            <a:schemeClr val="accent5">
              <a:lumMod val="20000"/>
              <a:lumOff val="80000"/>
            </a:schemeClr>
          </a:solidFill>
          <a:ln>
            <a:solidFill>
              <a:schemeClr val="accent5">
                <a:lumMod val="60000"/>
                <a:lumOff val="40000"/>
              </a:schemeClr>
            </a:solidFill>
            <a:extLst>
              <a:ext uri="{C807C97D-BFC1-408E-A445-0C87EB9F89A2}">
                <ask:lineSketchStyleProps xmlns:ask="http://schemas.microsoft.com/office/drawing/2018/sketchyshapes" sd="96577682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Lí do ông được ca ngợi</a:t>
            </a:r>
          </a:p>
        </p:txBody>
      </p:sp>
      <p:sp>
        <p:nvSpPr>
          <p:cNvPr id="20" name="Freeform 14">
            <a:extLst>
              <a:ext uri="{FF2B5EF4-FFF2-40B4-BE49-F238E27FC236}">
                <a16:creationId xmlns:a16="http://schemas.microsoft.com/office/drawing/2014/main" id="{6C3383B8-31C7-4898-637C-F217C7792C2C}"/>
              </a:ext>
            </a:extLst>
          </p:cNvPr>
          <p:cNvSpPr/>
          <p:nvPr/>
        </p:nvSpPr>
        <p:spPr>
          <a:xfrm rot="-9372283" flipH="1" flipV="1">
            <a:off x="141417" y="6200179"/>
            <a:ext cx="436192" cy="586476"/>
          </a:xfrm>
          <a:custGeom>
            <a:avLst/>
            <a:gdLst/>
            <a:ahLst/>
            <a:cxnLst/>
            <a:rect l="l" t="t" r="r" b="b"/>
            <a:pathLst>
              <a:path w="436192" h="586476">
                <a:moveTo>
                  <a:pt x="436191" y="586476"/>
                </a:moveTo>
                <a:lnTo>
                  <a:pt x="0" y="586476"/>
                </a:lnTo>
                <a:lnTo>
                  <a:pt x="0" y="0"/>
                </a:lnTo>
                <a:lnTo>
                  <a:pt x="436191" y="0"/>
                </a:lnTo>
                <a:lnTo>
                  <a:pt x="436191" y="5864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18">
            <a:extLst>
              <a:ext uri="{FF2B5EF4-FFF2-40B4-BE49-F238E27FC236}">
                <a16:creationId xmlns:a16="http://schemas.microsoft.com/office/drawing/2014/main" id="{34B1BEB1-AE01-BBDB-D0D8-441009A1760D}"/>
              </a:ext>
            </a:extLst>
          </p:cNvPr>
          <p:cNvSpPr/>
          <p:nvPr/>
        </p:nvSpPr>
        <p:spPr>
          <a:xfrm rot="-9372283" flipH="1" flipV="1">
            <a:off x="17534661" y="4610091"/>
            <a:ext cx="370996" cy="498818"/>
          </a:xfrm>
          <a:custGeom>
            <a:avLst/>
            <a:gdLst/>
            <a:ahLst/>
            <a:cxnLst/>
            <a:rect l="l" t="t" r="r" b="b"/>
            <a:pathLst>
              <a:path w="370996" h="498818">
                <a:moveTo>
                  <a:pt x="370997" y="498819"/>
                </a:moveTo>
                <a:lnTo>
                  <a:pt x="0" y="498819"/>
                </a:lnTo>
                <a:lnTo>
                  <a:pt x="0" y="0"/>
                </a:lnTo>
                <a:lnTo>
                  <a:pt x="370997" y="0"/>
                </a:lnTo>
                <a:lnTo>
                  <a:pt x="370997" y="49881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Rectangle 21">
            <a:extLst>
              <a:ext uri="{FF2B5EF4-FFF2-40B4-BE49-F238E27FC236}">
                <a16:creationId xmlns:a16="http://schemas.microsoft.com/office/drawing/2014/main" id="{BE572098-2C2A-6500-EA1D-8BC1442B7086}"/>
              </a:ext>
            </a:extLst>
          </p:cNvPr>
          <p:cNvSpPr/>
          <p:nvPr/>
        </p:nvSpPr>
        <p:spPr>
          <a:xfrm>
            <a:off x="-685800" y="9486900"/>
            <a:ext cx="19735800" cy="14478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26C9F29E-4815-F330-D8D8-527E6564DB8F}"/>
              </a:ext>
            </a:extLst>
          </p:cNvPr>
          <p:cNvSpPr/>
          <p:nvPr/>
        </p:nvSpPr>
        <p:spPr>
          <a:xfrm>
            <a:off x="15607484" y="485700"/>
            <a:ext cx="2389231" cy="1750785"/>
          </a:xfrm>
          <a:custGeom>
            <a:avLst/>
            <a:gdLst/>
            <a:ahLst/>
            <a:cxnLst/>
            <a:rect l="l" t="t" r="r" b="b"/>
            <a:pathLst>
              <a:path w="2301155" h="1590673">
                <a:moveTo>
                  <a:pt x="0" y="0"/>
                </a:moveTo>
                <a:lnTo>
                  <a:pt x="2301155" y="0"/>
                </a:lnTo>
                <a:lnTo>
                  <a:pt x="2301155" y="1590674"/>
                </a:lnTo>
                <a:lnTo>
                  <a:pt x="0" y="15906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0">
            <a:extLst>
              <a:ext uri="{FF2B5EF4-FFF2-40B4-BE49-F238E27FC236}">
                <a16:creationId xmlns:a16="http://schemas.microsoft.com/office/drawing/2014/main" id="{0BEF0924-6D0E-5112-E1BA-362E6D66078E}"/>
              </a:ext>
            </a:extLst>
          </p:cNvPr>
          <p:cNvSpPr/>
          <p:nvPr/>
        </p:nvSpPr>
        <p:spPr>
          <a:xfrm>
            <a:off x="0" y="7892226"/>
            <a:ext cx="1934315" cy="2229288"/>
          </a:xfrm>
          <a:custGeom>
            <a:avLst/>
            <a:gdLst/>
            <a:ahLst/>
            <a:cxnLst/>
            <a:rect l="l" t="t" r="r" b="b"/>
            <a:pathLst>
              <a:path w="2352916" h="3070689">
                <a:moveTo>
                  <a:pt x="0" y="0"/>
                </a:moveTo>
                <a:lnTo>
                  <a:pt x="2352916" y="0"/>
                </a:lnTo>
                <a:lnTo>
                  <a:pt x="2352916" y="3070689"/>
                </a:lnTo>
                <a:lnTo>
                  <a:pt x="0" y="30706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73650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7"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62E3780-BF33-F2ED-C815-411B61551D26}"/>
              </a:ext>
            </a:extLst>
          </p:cNvPr>
          <p:cNvSpPr/>
          <p:nvPr/>
        </p:nvSpPr>
        <p:spPr>
          <a:xfrm>
            <a:off x="-990600" y="8467821"/>
            <a:ext cx="20802600" cy="2743200"/>
          </a:xfrm>
          <a:prstGeom prst="rect">
            <a:avLst/>
          </a:prstGeom>
          <a:solidFill>
            <a:srgbClr val="FAD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A08CCD-F4D1-E911-A833-14F189771ADA}"/>
              </a:ext>
            </a:extLst>
          </p:cNvPr>
          <p:cNvSpPr txBox="1"/>
          <p:nvPr/>
        </p:nvSpPr>
        <p:spPr>
          <a:xfrm>
            <a:off x="5067300" y="342900"/>
            <a:ext cx="81534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KHỞI ĐỘNG </a:t>
            </a:r>
          </a:p>
        </p:txBody>
      </p:sp>
      <p:grpSp>
        <p:nvGrpSpPr>
          <p:cNvPr id="28" name="Group 27">
            <a:extLst>
              <a:ext uri="{FF2B5EF4-FFF2-40B4-BE49-F238E27FC236}">
                <a16:creationId xmlns:a16="http://schemas.microsoft.com/office/drawing/2014/main" id="{A33BFFC6-49A4-D734-B335-6CDC7B7BDE4B}"/>
              </a:ext>
            </a:extLst>
          </p:cNvPr>
          <p:cNvGrpSpPr/>
          <p:nvPr/>
        </p:nvGrpSpPr>
        <p:grpSpPr>
          <a:xfrm>
            <a:off x="762000" y="2055866"/>
            <a:ext cx="10387015" cy="4803668"/>
            <a:chOff x="585787" y="2511358"/>
            <a:chExt cx="10387015" cy="4803668"/>
          </a:xfrm>
        </p:grpSpPr>
        <p:sp>
          <p:nvSpPr>
            <p:cNvPr id="27" name="Rectangle: Rounded Corners 26">
              <a:extLst>
                <a:ext uri="{FF2B5EF4-FFF2-40B4-BE49-F238E27FC236}">
                  <a16:creationId xmlns:a16="http://schemas.microsoft.com/office/drawing/2014/main" id="{5DE38211-12DC-A40E-C92C-A0A249B7ACE1}"/>
                </a:ext>
              </a:extLst>
            </p:cNvPr>
            <p:cNvSpPr/>
            <p:nvPr/>
          </p:nvSpPr>
          <p:spPr>
            <a:xfrm>
              <a:off x="1143000" y="3998215"/>
              <a:ext cx="9829802" cy="3316811"/>
            </a:xfrm>
            <a:custGeom>
              <a:avLst/>
              <a:gdLst>
                <a:gd name="connsiteX0" fmla="*/ 0 w 9829802"/>
                <a:gd name="connsiteY0" fmla="*/ 552813 h 3316811"/>
                <a:gd name="connsiteX1" fmla="*/ 552813 w 9829802"/>
                <a:gd name="connsiteY1" fmla="*/ 0 h 3316811"/>
                <a:gd name="connsiteX2" fmla="*/ 9276989 w 9829802"/>
                <a:gd name="connsiteY2" fmla="*/ 0 h 3316811"/>
                <a:gd name="connsiteX3" fmla="*/ 9829802 w 9829802"/>
                <a:gd name="connsiteY3" fmla="*/ 552813 h 3316811"/>
                <a:gd name="connsiteX4" fmla="*/ 9829802 w 9829802"/>
                <a:gd name="connsiteY4" fmla="*/ 2763998 h 3316811"/>
                <a:gd name="connsiteX5" fmla="*/ 9276989 w 9829802"/>
                <a:gd name="connsiteY5" fmla="*/ 3316811 h 3316811"/>
                <a:gd name="connsiteX6" fmla="*/ 552813 w 9829802"/>
                <a:gd name="connsiteY6" fmla="*/ 3316811 h 3316811"/>
                <a:gd name="connsiteX7" fmla="*/ 0 w 9829802"/>
                <a:gd name="connsiteY7" fmla="*/ 2763998 h 3316811"/>
                <a:gd name="connsiteX8" fmla="*/ 0 w 9829802"/>
                <a:gd name="connsiteY8" fmla="*/ 552813 h 3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9802" h="3316811" fill="none" extrusionOk="0">
                  <a:moveTo>
                    <a:pt x="0" y="552813"/>
                  </a:moveTo>
                  <a:cubicBezTo>
                    <a:pt x="42746" y="280730"/>
                    <a:pt x="268493" y="2488"/>
                    <a:pt x="552813" y="0"/>
                  </a:cubicBezTo>
                  <a:cubicBezTo>
                    <a:pt x="2757981" y="3646"/>
                    <a:pt x="6564866" y="58357"/>
                    <a:pt x="9276989" y="0"/>
                  </a:cubicBezTo>
                  <a:cubicBezTo>
                    <a:pt x="9584310" y="26729"/>
                    <a:pt x="9819835" y="202338"/>
                    <a:pt x="9829802" y="552813"/>
                  </a:cubicBezTo>
                  <a:cubicBezTo>
                    <a:pt x="9921339" y="1106113"/>
                    <a:pt x="9842854" y="2117533"/>
                    <a:pt x="9829802" y="2763998"/>
                  </a:cubicBezTo>
                  <a:cubicBezTo>
                    <a:pt x="9837368" y="3073122"/>
                    <a:pt x="9619230" y="3351960"/>
                    <a:pt x="9276989" y="3316811"/>
                  </a:cubicBezTo>
                  <a:cubicBezTo>
                    <a:pt x="7927795" y="3215488"/>
                    <a:pt x="2562176" y="3364031"/>
                    <a:pt x="552813" y="3316811"/>
                  </a:cubicBezTo>
                  <a:cubicBezTo>
                    <a:pt x="196851" y="3331089"/>
                    <a:pt x="7239" y="3070868"/>
                    <a:pt x="0" y="2763998"/>
                  </a:cubicBezTo>
                  <a:cubicBezTo>
                    <a:pt x="131115" y="2242279"/>
                    <a:pt x="-168847" y="1519220"/>
                    <a:pt x="0" y="552813"/>
                  </a:cubicBezTo>
                  <a:close/>
                </a:path>
                <a:path w="9829802" h="3316811" stroke="0" extrusionOk="0">
                  <a:moveTo>
                    <a:pt x="0" y="552813"/>
                  </a:moveTo>
                  <a:cubicBezTo>
                    <a:pt x="-8174" y="232276"/>
                    <a:pt x="244219" y="4149"/>
                    <a:pt x="552813" y="0"/>
                  </a:cubicBezTo>
                  <a:cubicBezTo>
                    <a:pt x="3365694" y="-143038"/>
                    <a:pt x="6122571" y="-131138"/>
                    <a:pt x="9276989" y="0"/>
                  </a:cubicBezTo>
                  <a:cubicBezTo>
                    <a:pt x="9583600" y="40560"/>
                    <a:pt x="9853881" y="292626"/>
                    <a:pt x="9829802" y="552813"/>
                  </a:cubicBezTo>
                  <a:cubicBezTo>
                    <a:pt x="9674737" y="1231208"/>
                    <a:pt x="9846960" y="2201646"/>
                    <a:pt x="9829802" y="2763998"/>
                  </a:cubicBezTo>
                  <a:cubicBezTo>
                    <a:pt x="9785336" y="3072318"/>
                    <a:pt x="9601775" y="3340653"/>
                    <a:pt x="9276989" y="3316811"/>
                  </a:cubicBezTo>
                  <a:cubicBezTo>
                    <a:pt x="5037209" y="3478335"/>
                    <a:pt x="2979146" y="3469163"/>
                    <a:pt x="552813" y="3316811"/>
                  </a:cubicBezTo>
                  <a:cubicBezTo>
                    <a:pt x="241970" y="3307129"/>
                    <a:pt x="14385" y="3105313"/>
                    <a:pt x="0" y="2763998"/>
                  </a:cubicBezTo>
                  <a:cubicBezTo>
                    <a:pt x="134170" y="2216613"/>
                    <a:pt x="-9486" y="1621993"/>
                    <a:pt x="0" y="552813"/>
                  </a:cubicBezTo>
                  <a:close/>
                </a:path>
              </a:pathLst>
            </a:custGeom>
            <a:solidFill>
              <a:schemeClr val="bg1"/>
            </a:solidFill>
            <a:ln w="38100">
              <a:solidFill>
                <a:schemeClr val="accent6">
                  <a:lumMod val="75000"/>
                </a:schemeClr>
              </a:solidFill>
              <a:extLst>
                <a:ext uri="{C807C97D-BFC1-408E-A445-0C87EB9F89A2}">
                  <ask:lineSketchStyleProps xmlns:ask="http://schemas.microsoft.com/office/drawing/2018/sketchyshapes" sd="814103730">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500">
                  <a:solidFill>
                    <a:schemeClr val="tx1"/>
                  </a:solidFill>
                </a:rPr>
                <a:t>Em hãy kể một vài thông tin mà em biết được từ internet?</a:t>
              </a:r>
              <a:endParaRPr lang="en-US" sz="4500">
                <a:solidFill>
                  <a:schemeClr val="tx1"/>
                </a:solidFill>
              </a:endParaRPr>
            </a:p>
          </p:txBody>
        </p:sp>
        <p:pic>
          <p:nvPicPr>
            <p:cNvPr id="1026" name="Picture 2" descr="Google chính thức đổi logo mới đầy đặn và hiện đại hơn">
              <a:extLst>
                <a:ext uri="{FF2B5EF4-FFF2-40B4-BE49-F238E27FC236}">
                  <a16:creationId xmlns:a16="http://schemas.microsoft.com/office/drawing/2014/main" id="{B7480FFC-269C-0CE5-E89A-CD0EAD6C7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 y="2511358"/>
              <a:ext cx="5867400" cy="24159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492B46D8-192C-1193-DF88-4CD7D1B0F358}"/>
              </a:ext>
            </a:extLst>
          </p:cNvPr>
          <p:cNvGrpSpPr/>
          <p:nvPr/>
        </p:nvGrpSpPr>
        <p:grpSpPr>
          <a:xfrm>
            <a:off x="11649401" y="1728516"/>
            <a:ext cx="5867400" cy="7972659"/>
            <a:chOff x="11649401" y="1728516"/>
            <a:chExt cx="5867400" cy="7972659"/>
          </a:xfrm>
        </p:grpSpPr>
        <p:sp>
          <p:nvSpPr>
            <p:cNvPr id="6" name="Freeform 3">
              <a:extLst>
                <a:ext uri="{FF2B5EF4-FFF2-40B4-BE49-F238E27FC236}">
                  <a16:creationId xmlns:a16="http://schemas.microsoft.com/office/drawing/2014/main" id="{04BAD4B0-A9A7-0A91-73E0-EA319CDC4AA4}"/>
                </a:ext>
              </a:extLst>
            </p:cNvPr>
            <p:cNvSpPr/>
            <p:nvPr/>
          </p:nvSpPr>
          <p:spPr>
            <a:xfrm>
              <a:off x="11649401" y="4471854"/>
              <a:ext cx="5867400" cy="5229321"/>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9" name="Freeform 2">
              <a:extLst>
                <a:ext uri="{FF2B5EF4-FFF2-40B4-BE49-F238E27FC236}">
                  <a16:creationId xmlns:a16="http://schemas.microsoft.com/office/drawing/2014/main" id="{2E118E3B-3CA5-8E8B-1275-52841CFA48F0}"/>
                </a:ext>
              </a:extLst>
            </p:cNvPr>
            <p:cNvSpPr/>
            <p:nvPr/>
          </p:nvSpPr>
          <p:spPr>
            <a:xfrm rot="20116050">
              <a:off x="12994625" y="2345565"/>
              <a:ext cx="1127156" cy="1898368"/>
            </a:xfrm>
            <a:custGeom>
              <a:avLst/>
              <a:gdLst/>
              <a:ahLst/>
              <a:cxnLst/>
              <a:rect l="l" t="t" r="r" b="b"/>
              <a:pathLst>
                <a:path w="2443162" h="4114800">
                  <a:moveTo>
                    <a:pt x="0" y="0"/>
                  </a:moveTo>
                  <a:lnTo>
                    <a:pt x="2443162" y="0"/>
                  </a:lnTo>
                  <a:lnTo>
                    <a:pt x="244316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0" name="Freeform 4">
              <a:extLst>
                <a:ext uri="{FF2B5EF4-FFF2-40B4-BE49-F238E27FC236}">
                  <a16:creationId xmlns:a16="http://schemas.microsoft.com/office/drawing/2014/main" id="{77C5B790-6B1F-3F7D-6037-3A8C035281C4}"/>
                </a:ext>
              </a:extLst>
            </p:cNvPr>
            <p:cNvSpPr/>
            <p:nvPr/>
          </p:nvSpPr>
          <p:spPr>
            <a:xfrm>
              <a:off x="14265538" y="1728516"/>
              <a:ext cx="939925" cy="1583032"/>
            </a:xfrm>
            <a:custGeom>
              <a:avLst/>
              <a:gdLst/>
              <a:ahLst/>
              <a:cxnLst/>
              <a:rect l="l" t="t" r="r" b="b"/>
              <a:pathLst>
                <a:path w="2443162" h="4114800">
                  <a:moveTo>
                    <a:pt x="0" y="0"/>
                  </a:moveTo>
                  <a:lnTo>
                    <a:pt x="2443163" y="0"/>
                  </a:lnTo>
                  <a:lnTo>
                    <a:pt x="244316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1" name="Freeform 2">
              <a:extLst>
                <a:ext uri="{FF2B5EF4-FFF2-40B4-BE49-F238E27FC236}">
                  <a16:creationId xmlns:a16="http://schemas.microsoft.com/office/drawing/2014/main" id="{9F97D0BD-19CB-1DE1-AEDE-8FF2803C6330}"/>
                </a:ext>
              </a:extLst>
            </p:cNvPr>
            <p:cNvSpPr/>
            <p:nvPr/>
          </p:nvSpPr>
          <p:spPr>
            <a:xfrm rot="1371864">
              <a:off x="15328318" y="2452899"/>
              <a:ext cx="1127156" cy="1898368"/>
            </a:xfrm>
            <a:custGeom>
              <a:avLst/>
              <a:gdLst/>
              <a:ahLst/>
              <a:cxnLst/>
              <a:rect l="l" t="t" r="r" b="b"/>
              <a:pathLst>
                <a:path w="2443162" h="4114800">
                  <a:moveTo>
                    <a:pt x="0" y="0"/>
                  </a:moveTo>
                  <a:lnTo>
                    <a:pt x="2443162" y="0"/>
                  </a:lnTo>
                  <a:lnTo>
                    <a:pt x="244316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extLst>
      <p:ext uri="{BB962C8B-B14F-4D97-AF65-F5344CB8AC3E}">
        <p14:creationId xmlns:p14="http://schemas.microsoft.com/office/powerpoint/2010/main" val="27077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2" name="Freeform 2"/>
          <p:cNvSpPr/>
          <p:nvPr/>
        </p:nvSpPr>
        <p:spPr>
          <a:xfrm flipH="1">
            <a:off x="14262045" y="5862274"/>
            <a:ext cx="4863142" cy="4686853"/>
          </a:xfrm>
          <a:custGeom>
            <a:avLst/>
            <a:gdLst/>
            <a:ahLst/>
            <a:cxnLst/>
            <a:rect l="l" t="t" r="r" b="b"/>
            <a:pathLst>
              <a:path w="4863142" h="4686853">
                <a:moveTo>
                  <a:pt x="4863142" y="0"/>
                </a:moveTo>
                <a:lnTo>
                  <a:pt x="0" y="0"/>
                </a:lnTo>
                <a:lnTo>
                  <a:pt x="0" y="4686854"/>
                </a:lnTo>
                <a:lnTo>
                  <a:pt x="4863142" y="4686854"/>
                </a:lnTo>
                <a:lnTo>
                  <a:pt x="486314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3755935" y="3446034"/>
            <a:ext cx="12022959" cy="5423363"/>
            <a:chOff x="0" y="0"/>
            <a:chExt cx="2050891" cy="544741"/>
          </a:xfrm>
        </p:grpSpPr>
        <p:sp>
          <p:nvSpPr>
            <p:cNvPr id="5" name="Freeform 5"/>
            <p:cNvSpPr/>
            <p:nvPr/>
          </p:nvSpPr>
          <p:spPr>
            <a:xfrm>
              <a:off x="0" y="0"/>
              <a:ext cx="2050891" cy="544741"/>
            </a:xfrm>
            <a:custGeom>
              <a:avLst/>
              <a:gdLst/>
              <a:ahLst/>
              <a:cxnLst/>
              <a:rect l="l" t="t" r="r" b="b"/>
              <a:pathLst>
                <a:path w="2050891" h="544741">
                  <a:moveTo>
                    <a:pt x="95101" y="0"/>
                  </a:moveTo>
                  <a:lnTo>
                    <a:pt x="1955790" y="0"/>
                  </a:lnTo>
                  <a:cubicBezTo>
                    <a:pt x="2008313" y="0"/>
                    <a:pt x="2050891" y="42578"/>
                    <a:pt x="2050891" y="95101"/>
                  </a:cubicBezTo>
                  <a:lnTo>
                    <a:pt x="2050891" y="449640"/>
                  </a:lnTo>
                  <a:cubicBezTo>
                    <a:pt x="2050891" y="474862"/>
                    <a:pt x="2040872" y="499052"/>
                    <a:pt x="2023037" y="516886"/>
                  </a:cubicBezTo>
                  <a:cubicBezTo>
                    <a:pt x="2005202" y="534721"/>
                    <a:pt x="1981012" y="544741"/>
                    <a:pt x="1955790" y="544741"/>
                  </a:cubicBezTo>
                  <a:lnTo>
                    <a:pt x="95101" y="544741"/>
                  </a:lnTo>
                  <a:cubicBezTo>
                    <a:pt x="42578" y="544741"/>
                    <a:pt x="0" y="502163"/>
                    <a:pt x="0" y="449640"/>
                  </a:cubicBezTo>
                  <a:lnTo>
                    <a:pt x="0" y="95101"/>
                  </a:lnTo>
                  <a:cubicBezTo>
                    <a:pt x="0" y="42578"/>
                    <a:pt x="42578" y="0"/>
                    <a:pt x="95101" y="0"/>
                  </a:cubicBezTo>
                  <a:close/>
                </a:path>
              </a:pathLst>
            </a:custGeom>
            <a:solidFill>
              <a:srgbClr val="4659A8"/>
            </a:solidFill>
          </p:spPr>
          <p:txBody>
            <a:bodyPr/>
            <a:lstStyle/>
            <a:p>
              <a:endParaRPr lang="en-US"/>
            </a:p>
          </p:txBody>
        </p:sp>
        <p:sp>
          <p:nvSpPr>
            <p:cNvPr id="6" name="TextBox 6"/>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7" name="TextBox 7"/>
          <p:cNvSpPr txBox="1"/>
          <p:nvPr/>
        </p:nvSpPr>
        <p:spPr>
          <a:xfrm>
            <a:off x="4149585" y="3625034"/>
            <a:ext cx="11235191" cy="5065361"/>
          </a:xfrm>
          <a:prstGeom prst="rect">
            <a:avLst/>
          </a:prstGeom>
        </p:spPr>
        <p:txBody>
          <a:bodyPr wrap="square" lIns="0" tIns="0" rIns="0" bIns="0" rtlCol="0" anchor="t">
            <a:spAutoFit/>
          </a:bodyPr>
          <a:lstStyle/>
          <a:p>
            <a:pPr marL="685800" lvl="0" indent="-685800" algn="just">
              <a:lnSpc>
                <a:spcPct val="150000"/>
              </a:lnSpc>
              <a:buFont typeface="Wingdings" panose="05000000000000000000" pitchFamily="2" charset="2"/>
              <a:buChar char="§"/>
            </a:pPr>
            <a:r>
              <a:rPr lang="en-US" sz="4500">
                <a:solidFill>
                  <a:srgbClr val="FFFCF4"/>
                </a:solidFill>
                <a:latin typeface="Arial" panose="020B0604020202020204" pitchFamily="34" charset="0"/>
                <a:cs typeface="Arial" panose="020B0604020202020204" pitchFamily="34" charset="0"/>
              </a:rPr>
              <a:t>Ôn tập lại nội dung của bài học. </a:t>
            </a:r>
          </a:p>
          <a:p>
            <a:pPr marL="685800" lvl="0" indent="-685800" algn="just">
              <a:lnSpc>
                <a:spcPct val="150000"/>
              </a:lnSpc>
              <a:buFont typeface="Wingdings" panose="05000000000000000000" pitchFamily="2" charset="2"/>
              <a:buChar char="§"/>
            </a:pPr>
            <a:r>
              <a:rPr lang="en-US" sz="4500">
                <a:solidFill>
                  <a:srgbClr val="FFFCF4"/>
                </a:solidFill>
                <a:latin typeface="Arial" panose="020B0604020202020204" pitchFamily="34" charset="0"/>
                <a:cs typeface="Arial" panose="020B0604020202020204" pitchFamily="34" charset="0"/>
              </a:rPr>
              <a:t>Hoàn thành các bài tập, nhiệm vụ được giao về nhà. </a:t>
            </a:r>
          </a:p>
          <a:p>
            <a:pPr marL="685800" lvl="0" indent="-685800" algn="just">
              <a:lnSpc>
                <a:spcPct val="150000"/>
              </a:lnSpc>
              <a:buFont typeface="Wingdings" panose="05000000000000000000" pitchFamily="2" charset="2"/>
              <a:buChar char="§"/>
            </a:pPr>
            <a:r>
              <a:rPr lang="en-US" sz="4500">
                <a:solidFill>
                  <a:srgbClr val="FFFCF4"/>
                </a:solidFill>
                <a:latin typeface="Arial" panose="020B0604020202020204" pitchFamily="34" charset="0"/>
                <a:cs typeface="Arial" panose="020B0604020202020204" pitchFamily="34" charset="0"/>
              </a:rPr>
              <a:t>Chuẩn bị cho bài học mới, </a:t>
            </a:r>
            <a:r>
              <a:rPr lang="en-US" sz="4500" b="1" i="1">
                <a:solidFill>
                  <a:srgbClr val="FFFCF4"/>
                </a:solidFill>
                <a:latin typeface="Arial" panose="020B0604020202020204" pitchFamily="34" charset="0"/>
                <a:cs typeface="Arial" panose="020B0604020202020204" pitchFamily="34" charset="0"/>
              </a:rPr>
              <a:t>Bài 2. Em tập tìm thông tin trên internet</a:t>
            </a:r>
          </a:p>
        </p:txBody>
      </p:sp>
      <p:grpSp>
        <p:nvGrpSpPr>
          <p:cNvPr id="8" name="Group 8"/>
          <p:cNvGrpSpPr/>
          <p:nvPr/>
        </p:nvGrpSpPr>
        <p:grpSpPr>
          <a:xfrm rot="-199624">
            <a:off x="3420906" y="1095863"/>
            <a:ext cx="12028942" cy="1645377"/>
            <a:chOff x="0" y="0"/>
            <a:chExt cx="3030456" cy="554889"/>
          </a:xfrm>
        </p:grpSpPr>
        <p:sp>
          <p:nvSpPr>
            <p:cNvPr id="9" name="Freeform 9"/>
            <p:cNvSpPr/>
            <p:nvPr/>
          </p:nvSpPr>
          <p:spPr>
            <a:xfrm>
              <a:off x="0" y="0"/>
              <a:ext cx="3030456" cy="554889"/>
            </a:xfrm>
            <a:custGeom>
              <a:avLst/>
              <a:gdLst/>
              <a:ahLst/>
              <a:cxnLst/>
              <a:rect l="l" t="t" r="r" b="b"/>
              <a:pathLst>
                <a:path w="3030456" h="554889">
                  <a:moveTo>
                    <a:pt x="64361" y="0"/>
                  </a:moveTo>
                  <a:lnTo>
                    <a:pt x="2966095" y="0"/>
                  </a:lnTo>
                  <a:cubicBezTo>
                    <a:pt x="3001641" y="0"/>
                    <a:pt x="3030456" y="28815"/>
                    <a:pt x="3030456" y="64361"/>
                  </a:cubicBezTo>
                  <a:lnTo>
                    <a:pt x="3030456" y="490528"/>
                  </a:lnTo>
                  <a:cubicBezTo>
                    <a:pt x="3030456" y="526074"/>
                    <a:pt x="3001641" y="554889"/>
                    <a:pt x="2966095" y="554889"/>
                  </a:cubicBezTo>
                  <a:lnTo>
                    <a:pt x="64361" y="554889"/>
                  </a:lnTo>
                  <a:cubicBezTo>
                    <a:pt x="28815" y="554889"/>
                    <a:pt x="0" y="526074"/>
                    <a:pt x="0" y="490528"/>
                  </a:cubicBezTo>
                  <a:lnTo>
                    <a:pt x="0" y="64361"/>
                  </a:lnTo>
                  <a:cubicBezTo>
                    <a:pt x="0" y="28815"/>
                    <a:pt x="28815" y="0"/>
                    <a:pt x="64361" y="0"/>
                  </a:cubicBezTo>
                  <a:close/>
                </a:path>
              </a:pathLst>
            </a:custGeom>
            <a:solidFill>
              <a:srgbClr val="FFD670"/>
            </a:solidFill>
          </p:spPr>
          <p:txBody>
            <a:bodyPr/>
            <a:lstStyle/>
            <a:p>
              <a:endParaRPr lang="en-US"/>
            </a:p>
          </p:txBody>
        </p:sp>
        <p:sp>
          <p:nvSpPr>
            <p:cNvPr id="10" name="TextBox 10"/>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1" name="TextBox 11"/>
          <p:cNvSpPr txBox="1"/>
          <p:nvPr/>
        </p:nvSpPr>
        <p:spPr>
          <a:xfrm rot="-199624">
            <a:off x="4047126" y="1145868"/>
            <a:ext cx="10942707" cy="1338956"/>
          </a:xfrm>
          <a:prstGeom prst="rect">
            <a:avLst/>
          </a:prstGeom>
        </p:spPr>
        <p:txBody>
          <a:bodyPr lIns="0" tIns="0" rIns="0" bIns="0" rtlCol="0" anchor="t">
            <a:spAutoFit/>
          </a:bodyPr>
          <a:lstStyle/>
          <a:p>
            <a:pPr marL="0" lvl="0" indent="0" algn="ctr">
              <a:lnSpc>
                <a:spcPts val="12072"/>
              </a:lnSpc>
            </a:pPr>
            <a:r>
              <a:rPr lang="en-US" sz="6000" b="1">
                <a:solidFill>
                  <a:srgbClr val="4659A8"/>
                </a:solidFill>
                <a:latin typeface="Arial" panose="020B0604020202020204" pitchFamily="34" charset="0"/>
                <a:cs typeface="Arial" panose="020B0604020202020204" pitchFamily="34" charset="0"/>
              </a:rPr>
              <a:t>HƯỚNG DẪN VỀ NHÀ</a:t>
            </a:r>
          </a:p>
        </p:txBody>
      </p:sp>
      <p:sp>
        <p:nvSpPr>
          <p:cNvPr id="12" name="Freeform 12"/>
          <p:cNvSpPr/>
          <p:nvPr/>
        </p:nvSpPr>
        <p:spPr>
          <a:xfrm rot="-581629">
            <a:off x="15584700" y="7284914"/>
            <a:ext cx="2217831" cy="2410686"/>
          </a:xfrm>
          <a:custGeom>
            <a:avLst/>
            <a:gdLst/>
            <a:ahLst/>
            <a:cxnLst/>
            <a:rect l="l" t="t" r="r" b="b"/>
            <a:pathLst>
              <a:path w="2217831" h="2410686">
                <a:moveTo>
                  <a:pt x="0" y="0"/>
                </a:moveTo>
                <a:lnTo>
                  <a:pt x="2217832" y="0"/>
                </a:lnTo>
                <a:lnTo>
                  <a:pt x="2217832" y="2410686"/>
                </a:lnTo>
                <a:lnTo>
                  <a:pt x="0" y="24106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3155415">
            <a:off x="14100596" y="1313895"/>
            <a:ext cx="2223302" cy="1661918"/>
          </a:xfrm>
          <a:custGeom>
            <a:avLst/>
            <a:gdLst/>
            <a:ahLst/>
            <a:cxnLst/>
            <a:rect l="l" t="t" r="r" b="b"/>
            <a:pathLst>
              <a:path w="2223302" h="1661918">
                <a:moveTo>
                  <a:pt x="0" y="0"/>
                </a:moveTo>
                <a:lnTo>
                  <a:pt x="2223302" y="0"/>
                </a:lnTo>
                <a:lnTo>
                  <a:pt x="2223302" y="1661918"/>
                </a:lnTo>
                <a:lnTo>
                  <a:pt x="0" y="16619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9372283" flipH="1" flipV="1">
            <a:off x="1211146" y="4159813"/>
            <a:ext cx="436192" cy="586476"/>
          </a:xfrm>
          <a:custGeom>
            <a:avLst/>
            <a:gdLst/>
            <a:ahLst/>
            <a:cxnLst/>
            <a:rect l="l" t="t" r="r" b="b"/>
            <a:pathLst>
              <a:path w="436192" h="586476">
                <a:moveTo>
                  <a:pt x="436191" y="586476"/>
                </a:moveTo>
                <a:lnTo>
                  <a:pt x="0" y="586476"/>
                </a:lnTo>
                <a:lnTo>
                  <a:pt x="0" y="0"/>
                </a:lnTo>
                <a:lnTo>
                  <a:pt x="436191" y="0"/>
                </a:lnTo>
                <a:lnTo>
                  <a:pt x="436191" y="586476"/>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749689" y="-622681"/>
            <a:ext cx="4653699" cy="4147206"/>
          </a:xfrm>
          <a:custGeom>
            <a:avLst/>
            <a:gdLst/>
            <a:ahLst/>
            <a:cxnLst/>
            <a:rect l="l" t="t" r="r" b="b"/>
            <a:pathLst>
              <a:path w="4653699" h="4147206">
                <a:moveTo>
                  <a:pt x="0" y="0"/>
                </a:moveTo>
                <a:lnTo>
                  <a:pt x="4653700" y="0"/>
                </a:lnTo>
                <a:lnTo>
                  <a:pt x="4653700" y="4147206"/>
                </a:lnTo>
                <a:lnTo>
                  <a:pt x="0" y="41472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499808" y="8784512"/>
            <a:ext cx="3240620" cy="1078856"/>
          </a:xfrm>
          <a:custGeom>
            <a:avLst/>
            <a:gdLst/>
            <a:ahLst/>
            <a:cxnLst/>
            <a:rect l="l" t="t" r="r" b="b"/>
            <a:pathLst>
              <a:path w="3240620" h="1078856">
                <a:moveTo>
                  <a:pt x="0" y="0"/>
                </a:moveTo>
                <a:lnTo>
                  <a:pt x="3240620" y="0"/>
                </a:lnTo>
                <a:lnTo>
                  <a:pt x="3240620" y="1078857"/>
                </a:lnTo>
                <a:lnTo>
                  <a:pt x="0" y="10788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Freeform 17"/>
          <p:cNvSpPr/>
          <p:nvPr/>
        </p:nvSpPr>
        <p:spPr>
          <a:xfrm rot="-319603">
            <a:off x="616052" y="6582791"/>
            <a:ext cx="2609292" cy="2625703"/>
          </a:xfrm>
          <a:custGeom>
            <a:avLst/>
            <a:gdLst/>
            <a:ahLst/>
            <a:cxnLst/>
            <a:rect l="l" t="t" r="r" b="b"/>
            <a:pathLst>
              <a:path w="2609292" h="2625703">
                <a:moveTo>
                  <a:pt x="0" y="0"/>
                </a:moveTo>
                <a:lnTo>
                  <a:pt x="2609292" y="0"/>
                </a:lnTo>
                <a:lnTo>
                  <a:pt x="2609292" y="2625702"/>
                </a:lnTo>
                <a:lnTo>
                  <a:pt x="0" y="26257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9372283" flipH="1" flipV="1">
            <a:off x="16803443" y="1201512"/>
            <a:ext cx="370996" cy="498818"/>
          </a:xfrm>
          <a:custGeom>
            <a:avLst/>
            <a:gdLst/>
            <a:ahLst/>
            <a:cxnLst/>
            <a:rect l="l" t="t" r="r" b="b"/>
            <a:pathLst>
              <a:path w="370996" h="498818">
                <a:moveTo>
                  <a:pt x="370997" y="498819"/>
                </a:moveTo>
                <a:lnTo>
                  <a:pt x="0" y="498819"/>
                </a:lnTo>
                <a:lnTo>
                  <a:pt x="0" y="0"/>
                </a:lnTo>
                <a:lnTo>
                  <a:pt x="370997" y="0"/>
                </a:lnTo>
                <a:lnTo>
                  <a:pt x="370997" y="49881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39446260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3" name="Group 3"/>
          <p:cNvGrpSpPr/>
          <p:nvPr/>
        </p:nvGrpSpPr>
        <p:grpSpPr>
          <a:xfrm rot="-127445">
            <a:off x="1640474" y="5728939"/>
            <a:ext cx="15235433" cy="2393931"/>
            <a:chOff x="0" y="0"/>
            <a:chExt cx="3197207" cy="544741"/>
          </a:xfrm>
        </p:grpSpPr>
        <p:sp>
          <p:nvSpPr>
            <p:cNvPr id="4" name="Freeform 4"/>
            <p:cNvSpPr/>
            <p:nvPr/>
          </p:nvSpPr>
          <p:spPr>
            <a:xfrm>
              <a:off x="0" y="0"/>
              <a:ext cx="3197207" cy="544741"/>
            </a:xfrm>
            <a:custGeom>
              <a:avLst/>
              <a:gdLst/>
              <a:ahLst/>
              <a:cxnLst/>
              <a:rect l="l" t="t" r="r" b="b"/>
              <a:pathLst>
                <a:path w="3197207" h="544741">
                  <a:moveTo>
                    <a:pt x="55101" y="0"/>
                  </a:moveTo>
                  <a:lnTo>
                    <a:pt x="3142106" y="0"/>
                  </a:lnTo>
                  <a:cubicBezTo>
                    <a:pt x="3172537" y="0"/>
                    <a:pt x="3197207" y="24669"/>
                    <a:pt x="3197207" y="55101"/>
                  </a:cubicBezTo>
                  <a:lnTo>
                    <a:pt x="3197207" y="489640"/>
                  </a:lnTo>
                  <a:cubicBezTo>
                    <a:pt x="3197207" y="520072"/>
                    <a:pt x="3172537" y="544741"/>
                    <a:pt x="3142106" y="544741"/>
                  </a:cubicBezTo>
                  <a:lnTo>
                    <a:pt x="55101" y="544741"/>
                  </a:lnTo>
                  <a:cubicBezTo>
                    <a:pt x="24669" y="544741"/>
                    <a:pt x="0" y="520072"/>
                    <a:pt x="0" y="489640"/>
                  </a:cubicBezTo>
                  <a:lnTo>
                    <a:pt x="0" y="55101"/>
                  </a:lnTo>
                  <a:cubicBezTo>
                    <a:pt x="0" y="24669"/>
                    <a:pt x="24669" y="0"/>
                    <a:pt x="55101" y="0"/>
                  </a:cubicBezTo>
                  <a:close/>
                </a:path>
              </a:pathLst>
            </a:custGeom>
            <a:solidFill>
              <a:srgbClr val="4659A8"/>
            </a:solidFill>
          </p:spPr>
          <p:txBody>
            <a:bodyPr/>
            <a:lstStyle/>
            <a:p>
              <a:endParaRPr lang="en-US"/>
            </a:p>
          </p:txBody>
        </p:sp>
        <p:sp>
          <p:nvSpPr>
            <p:cNvPr id="5" name="TextBox 5"/>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6" name="TextBox 6"/>
          <p:cNvSpPr txBox="1"/>
          <p:nvPr/>
        </p:nvSpPr>
        <p:spPr>
          <a:xfrm rot="-127445">
            <a:off x="2494905" y="6099733"/>
            <a:ext cx="13386499" cy="1551515"/>
          </a:xfrm>
          <a:prstGeom prst="rect">
            <a:avLst/>
          </a:prstGeom>
        </p:spPr>
        <p:txBody>
          <a:bodyPr wrap="square" lIns="0" tIns="0" rIns="0" bIns="0" rtlCol="0" anchor="t">
            <a:spAutoFit/>
          </a:bodyPr>
          <a:lstStyle/>
          <a:p>
            <a:pPr marL="0" lvl="0" indent="0" algn="ctr">
              <a:lnSpc>
                <a:spcPts val="13366"/>
              </a:lnSpc>
            </a:pPr>
            <a:r>
              <a:rPr lang="en-US" sz="9000" b="1">
                <a:solidFill>
                  <a:srgbClr val="FFFCF4"/>
                </a:solidFill>
                <a:latin typeface="Arial" panose="020B0604020202020204" pitchFamily="34" charset="0"/>
                <a:cs typeface="Arial" panose="020B0604020202020204" pitchFamily="34" charset="0"/>
              </a:rPr>
              <a:t>ĐÃ LẮNG NGHE!</a:t>
            </a:r>
          </a:p>
        </p:txBody>
      </p:sp>
      <p:grpSp>
        <p:nvGrpSpPr>
          <p:cNvPr id="7" name="Group 7"/>
          <p:cNvGrpSpPr/>
          <p:nvPr/>
        </p:nvGrpSpPr>
        <p:grpSpPr>
          <a:xfrm rot="237809">
            <a:off x="2254788" y="2173211"/>
            <a:ext cx="13692488" cy="2438528"/>
            <a:chOff x="0" y="0"/>
            <a:chExt cx="2239261" cy="554889"/>
          </a:xfrm>
        </p:grpSpPr>
        <p:sp>
          <p:nvSpPr>
            <p:cNvPr id="8" name="Freeform 8"/>
            <p:cNvSpPr/>
            <p:nvPr/>
          </p:nvSpPr>
          <p:spPr>
            <a:xfrm>
              <a:off x="0" y="0"/>
              <a:ext cx="2239261" cy="554889"/>
            </a:xfrm>
            <a:custGeom>
              <a:avLst/>
              <a:gdLst/>
              <a:ahLst/>
              <a:cxnLst/>
              <a:rect l="l" t="t" r="r" b="b"/>
              <a:pathLst>
                <a:path w="2239261" h="554889">
                  <a:moveTo>
                    <a:pt x="78672" y="0"/>
                  </a:moveTo>
                  <a:lnTo>
                    <a:pt x="2160589" y="0"/>
                  </a:lnTo>
                  <a:cubicBezTo>
                    <a:pt x="2204039" y="0"/>
                    <a:pt x="2239261" y="35223"/>
                    <a:pt x="2239261" y="78672"/>
                  </a:cubicBezTo>
                  <a:lnTo>
                    <a:pt x="2239261" y="476217"/>
                  </a:lnTo>
                  <a:cubicBezTo>
                    <a:pt x="2239261" y="519666"/>
                    <a:pt x="2204039" y="554889"/>
                    <a:pt x="2160589" y="554889"/>
                  </a:cubicBezTo>
                  <a:lnTo>
                    <a:pt x="78672" y="554889"/>
                  </a:lnTo>
                  <a:cubicBezTo>
                    <a:pt x="35223" y="554889"/>
                    <a:pt x="0" y="519666"/>
                    <a:pt x="0" y="476217"/>
                  </a:cubicBezTo>
                  <a:lnTo>
                    <a:pt x="0" y="78672"/>
                  </a:lnTo>
                  <a:cubicBezTo>
                    <a:pt x="0" y="35223"/>
                    <a:pt x="35223" y="0"/>
                    <a:pt x="78672" y="0"/>
                  </a:cubicBezTo>
                  <a:close/>
                </a:path>
              </a:pathLst>
            </a:custGeom>
            <a:solidFill>
              <a:srgbClr val="FFD670"/>
            </a:solidFill>
          </p:spPr>
          <p:txBody>
            <a:bodyPr/>
            <a:lstStyle/>
            <a:p>
              <a:endParaRPr lang="en-US"/>
            </a:p>
          </p:txBody>
        </p:sp>
        <p:sp>
          <p:nvSpPr>
            <p:cNvPr id="9" name="TextBox 9"/>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0" name="TextBox 10"/>
          <p:cNvSpPr txBox="1"/>
          <p:nvPr/>
        </p:nvSpPr>
        <p:spPr>
          <a:xfrm rot="237809">
            <a:off x="2681997" y="2620003"/>
            <a:ext cx="12838069" cy="1551515"/>
          </a:xfrm>
          <a:prstGeom prst="rect">
            <a:avLst/>
          </a:prstGeom>
        </p:spPr>
        <p:txBody>
          <a:bodyPr wrap="square" lIns="0" tIns="0" rIns="0" bIns="0" rtlCol="0" anchor="t">
            <a:spAutoFit/>
          </a:bodyPr>
          <a:lstStyle/>
          <a:p>
            <a:pPr marL="0" lvl="0" indent="0" algn="ctr">
              <a:lnSpc>
                <a:spcPts val="13366"/>
              </a:lnSpc>
            </a:pPr>
            <a:r>
              <a:rPr lang="en-US" sz="9000" b="1">
                <a:solidFill>
                  <a:srgbClr val="4659A8"/>
                </a:solidFill>
                <a:latin typeface="Arial" panose="020B0604020202020204" pitchFamily="34" charset="0"/>
                <a:cs typeface="Arial" panose="020B0604020202020204" pitchFamily="34" charset="0"/>
              </a:rPr>
              <a:t>CẢM ƠN CÁC EM!</a:t>
            </a:r>
          </a:p>
        </p:txBody>
      </p:sp>
      <p:sp>
        <p:nvSpPr>
          <p:cNvPr id="11" name="Freeform 11"/>
          <p:cNvSpPr/>
          <p:nvPr/>
        </p:nvSpPr>
        <p:spPr>
          <a:xfrm>
            <a:off x="15503589" y="3027336"/>
            <a:ext cx="1936865" cy="2968377"/>
          </a:xfrm>
          <a:custGeom>
            <a:avLst/>
            <a:gdLst/>
            <a:ahLst/>
            <a:cxnLst/>
            <a:rect l="l" t="t" r="r" b="b"/>
            <a:pathLst>
              <a:path w="1697407" h="2601391">
                <a:moveTo>
                  <a:pt x="0" y="0"/>
                </a:moveTo>
                <a:lnTo>
                  <a:pt x="1697408" y="0"/>
                </a:lnTo>
                <a:lnTo>
                  <a:pt x="1697408" y="2601390"/>
                </a:lnTo>
                <a:lnTo>
                  <a:pt x="0" y="26013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10041055" flipH="1" flipV="1">
            <a:off x="15507079" y="792695"/>
            <a:ext cx="351057" cy="472010"/>
          </a:xfrm>
          <a:custGeom>
            <a:avLst/>
            <a:gdLst/>
            <a:ahLst/>
            <a:cxnLst/>
            <a:rect l="l" t="t" r="r" b="b"/>
            <a:pathLst>
              <a:path w="351057" h="472010">
                <a:moveTo>
                  <a:pt x="351057" y="472010"/>
                </a:moveTo>
                <a:lnTo>
                  <a:pt x="0" y="472010"/>
                </a:lnTo>
                <a:lnTo>
                  <a:pt x="0" y="0"/>
                </a:lnTo>
                <a:lnTo>
                  <a:pt x="351057" y="0"/>
                </a:lnTo>
                <a:lnTo>
                  <a:pt x="351057" y="47201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10041055" flipH="1" flipV="1">
            <a:off x="3245361" y="8662771"/>
            <a:ext cx="573299" cy="770822"/>
          </a:xfrm>
          <a:custGeom>
            <a:avLst/>
            <a:gdLst/>
            <a:ahLst/>
            <a:cxnLst/>
            <a:rect l="l" t="t" r="r" b="b"/>
            <a:pathLst>
              <a:path w="573299" h="770822">
                <a:moveTo>
                  <a:pt x="573298" y="770822"/>
                </a:moveTo>
                <a:lnTo>
                  <a:pt x="0" y="770822"/>
                </a:lnTo>
                <a:lnTo>
                  <a:pt x="0" y="0"/>
                </a:lnTo>
                <a:lnTo>
                  <a:pt x="573298" y="0"/>
                </a:lnTo>
                <a:lnTo>
                  <a:pt x="573298" y="77082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749689" y="-622681"/>
            <a:ext cx="4281701" cy="3815694"/>
          </a:xfrm>
          <a:custGeom>
            <a:avLst/>
            <a:gdLst/>
            <a:ahLst/>
            <a:cxnLst/>
            <a:rect l="l" t="t" r="r" b="b"/>
            <a:pathLst>
              <a:path w="4281701" h="3815694">
                <a:moveTo>
                  <a:pt x="0" y="0"/>
                </a:moveTo>
                <a:lnTo>
                  <a:pt x="4281701" y="0"/>
                </a:lnTo>
                <a:lnTo>
                  <a:pt x="4281701" y="3815694"/>
                </a:lnTo>
                <a:lnTo>
                  <a:pt x="0" y="38156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10041055" flipH="1" flipV="1">
            <a:off x="13878189" y="8493009"/>
            <a:ext cx="290693" cy="390848"/>
          </a:xfrm>
          <a:custGeom>
            <a:avLst/>
            <a:gdLst/>
            <a:ahLst/>
            <a:cxnLst/>
            <a:rect l="l" t="t" r="r" b="b"/>
            <a:pathLst>
              <a:path w="290693" h="390848">
                <a:moveTo>
                  <a:pt x="290693" y="390848"/>
                </a:moveTo>
                <a:lnTo>
                  <a:pt x="0" y="390848"/>
                </a:lnTo>
                <a:lnTo>
                  <a:pt x="0" y="0"/>
                </a:lnTo>
                <a:lnTo>
                  <a:pt x="290693" y="0"/>
                </a:lnTo>
                <a:lnTo>
                  <a:pt x="290693" y="39084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386811" y="4289261"/>
            <a:ext cx="2435492" cy="1683534"/>
          </a:xfrm>
          <a:custGeom>
            <a:avLst/>
            <a:gdLst/>
            <a:ahLst/>
            <a:cxnLst/>
            <a:rect l="l" t="t" r="r" b="b"/>
            <a:pathLst>
              <a:path w="2435492" h="1683534">
                <a:moveTo>
                  <a:pt x="0" y="0"/>
                </a:moveTo>
                <a:lnTo>
                  <a:pt x="2435492" y="0"/>
                </a:lnTo>
                <a:lnTo>
                  <a:pt x="2435492" y="1683534"/>
                </a:lnTo>
                <a:lnTo>
                  <a:pt x="0" y="16835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rot="-1851877">
            <a:off x="15345556" y="7803212"/>
            <a:ext cx="3192232" cy="2489941"/>
          </a:xfrm>
          <a:custGeom>
            <a:avLst/>
            <a:gdLst/>
            <a:ahLst/>
            <a:cxnLst/>
            <a:rect l="l" t="t" r="r" b="b"/>
            <a:pathLst>
              <a:path w="3192232" h="2489941">
                <a:moveTo>
                  <a:pt x="0" y="0"/>
                </a:moveTo>
                <a:lnTo>
                  <a:pt x="3192233" y="0"/>
                </a:lnTo>
                <a:lnTo>
                  <a:pt x="3192233" y="2489941"/>
                </a:lnTo>
                <a:lnTo>
                  <a:pt x="0" y="24899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301259003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62E3780-BF33-F2ED-C815-411B61551D26}"/>
              </a:ext>
            </a:extLst>
          </p:cNvPr>
          <p:cNvSpPr/>
          <p:nvPr/>
        </p:nvSpPr>
        <p:spPr>
          <a:xfrm>
            <a:off x="-1066800" y="9334500"/>
            <a:ext cx="20802600" cy="2743200"/>
          </a:xfrm>
          <a:prstGeom prst="rect">
            <a:avLst/>
          </a:prstGeom>
          <a:solidFill>
            <a:srgbClr val="FAD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A08CCD-F4D1-E911-A833-14F189771ADA}"/>
              </a:ext>
            </a:extLst>
          </p:cNvPr>
          <p:cNvSpPr txBox="1"/>
          <p:nvPr/>
        </p:nvSpPr>
        <p:spPr>
          <a:xfrm>
            <a:off x="2343150" y="512625"/>
            <a:ext cx="139827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MỘT SỐ THÔNG TIN TỪ INTERNET </a:t>
            </a:r>
          </a:p>
        </p:txBody>
      </p:sp>
      <p:grpSp>
        <p:nvGrpSpPr>
          <p:cNvPr id="16" name="Group 15">
            <a:extLst>
              <a:ext uri="{FF2B5EF4-FFF2-40B4-BE49-F238E27FC236}">
                <a16:creationId xmlns:a16="http://schemas.microsoft.com/office/drawing/2014/main" id="{A12EB735-9374-586F-C25C-910C17FED0CC}"/>
              </a:ext>
            </a:extLst>
          </p:cNvPr>
          <p:cNvGrpSpPr/>
          <p:nvPr/>
        </p:nvGrpSpPr>
        <p:grpSpPr>
          <a:xfrm>
            <a:off x="635663" y="1794217"/>
            <a:ext cx="8722649" cy="6698566"/>
            <a:chOff x="824626" y="1855706"/>
            <a:chExt cx="8722649" cy="6698566"/>
          </a:xfrm>
        </p:grpSpPr>
        <p:grpSp>
          <p:nvGrpSpPr>
            <p:cNvPr id="13" name="Group 12">
              <a:extLst>
                <a:ext uri="{FF2B5EF4-FFF2-40B4-BE49-F238E27FC236}">
                  <a16:creationId xmlns:a16="http://schemas.microsoft.com/office/drawing/2014/main" id="{3322D52B-ED85-7E24-C452-E212CD304365}"/>
                </a:ext>
              </a:extLst>
            </p:cNvPr>
            <p:cNvGrpSpPr/>
            <p:nvPr/>
          </p:nvGrpSpPr>
          <p:grpSpPr>
            <a:xfrm>
              <a:off x="824626" y="1855706"/>
              <a:ext cx="8722649" cy="5493066"/>
              <a:chOff x="884772" y="1619097"/>
              <a:chExt cx="8722649" cy="5493066"/>
            </a:xfrm>
          </p:grpSpPr>
          <p:pic>
            <p:nvPicPr>
              <p:cNvPr id="4" name="Picture 3">
                <a:extLst>
                  <a:ext uri="{FF2B5EF4-FFF2-40B4-BE49-F238E27FC236}">
                    <a16:creationId xmlns:a16="http://schemas.microsoft.com/office/drawing/2014/main" id="{EC78C7BB-F091-B8AD-D77E-7F449BFF0A7F}"/>
                  </a:ext>
                </a:extLst>
              </p:cNvPr>
              <p:cNvPicPr>
                <a:picLocks noChangeAspect="1"/>
              </p:cNvPicPr>
              <p:nvPr/>
            </p:nvPicPr>
            <p:blipFill>
              <a:blip r:embed="rId2"/>
              <a:stretch>
                <a:fillRect/>
              </a:stretch>
            </p:blipFill>
            <p:spPr>
              <a:xfrm rot="528786">
                <a:off x="884772" y="2205673"/>
                <a:ext cx="8722649" cy="49064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Freeform 4">
                <a:extLst>
                  <a:ext uri="{FF2B5EF4-FFF2-40B4-BE49-F238E27FC236}">
                    <a16:creationId xmlns:a16="http://schemas.microsoft.com/office/drawing/2014/main" id="{4D19AD22-9F60-60F6-8867-50ECAEC20C44}"/>
                  </a:ext>
                </a:extLst>
              </p:cNvPr>
              <p:cNvSpPr/>
              <p:nvPr/>
            </p:nvSpPr>
            <p:spPr>
              <a:xfrm rot="1345316">
                <a:off x="4777074" y="1619097"/>
                <a:ext cx="938044" cy="1261235"/>
              </a:xfrm>
              <a:custGeom>
                <a:avLst/>
                <a:gdLst/>
                <a:ahLst/>
                <a:cxnLst/>
                <a:rect l="l" t="t" r="r" b="b"/>
                <a:pathLst>
                  <a:path w="578425" h="777714">
                    <a:moveTo>
                      <a:pt x="0" y="0"/>
                    </a:moveTo>
                    <a:lnTo>
                      <a:pt x="578424" y="0"/>
                    </a:lnTo>
                    <a:lnTo>
                      <a:pt x="578424" y="777714"/>
                    </a:lnTo>
                    <a:lnTo>
                      <a:pt x="0" y="777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14" name="TextBox 13">
              <a:extLst>
                <a:ext uri="{FF2B5EF4-FFF2-40B4-BE49-F238E27FC236}">
                  <a16:creationId xmlns:a16="http://schemas.microsoft.com/office/drawing/2014/main" id="{329E0D5A-9763-AE15-E36A-0D3974747194}"/>
                </a:ext>
              </a:extLst>
            </p:cNvPr>
            <p:cNvSpPr txBox="1"/>
            <p:nvPr/>
          </p:nvSpPr>
          <p:spPr>
            <a:xfrm>
              <a:off x="2230724" y="7846386"/>
              <a:ext cx="5410200"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Thông tin thời tiết </a:t>
              </a:r>
            </a:p>
          </p:txBody>
        </p:sp>
      </p:grpSp>
      <p:grpSp>
        <p:nvGrpSpPr>
          <p:cNvPr id="17" name="Group 16">
            <a:extLst>
              <a:ext uri="{FF2B5EF4-FFF2-40B4-BE49-F238E27FC236}">
                <a16:creationId xmlns:a16="http://schemas.microsoft.com/office/drawing/2014/main" id="{4BBD8AF9-E3EC-6436-5785-FDDC8243C0E0}"/>
              </a:ext>
            </a:extLst>
          </p:cNvPr>
          <p:cNvGrpSpPr/>
          <p:nvPr/>
        </p:nvGrpSpPr>
        <p:grpSpPr>
          <a:xfrm>
            <a:off x="10022399" y="1830304"/>
            <a:ext cx="7343775" cy="6971346"/>
            <a:chOff x="10368855" y="1619097"/>
            <a:chExt cx="7343775" cy="6971346"/>
          </a:xfrm>
        </p:grpSpPr>
        <p:grpSp>
          <p:nvGrpSpPr>
            <p:cNvPr id="12" name="Group 11">
              <a:extLst>
                <a:ext uri="{FF2B5EF4-FFF2-40B4-BE49-F238E27FC236}">
                  <a16:creationId xmlns:a16="http://schemas.microsoft.com/office/drawing/2014/main" id="{E5A5300D-B027-A0E3-2AE7-9B9340014FBC}"/>
                </a:ext>
              </a:extLst>
            </p:cNvPr>
            <p:cNvGrpSpPr/>
            <p:nvPr/>
          </p:nvGrpSpPr>
          <p:grpSpPr>
            <a:xfrm>
              <a:off x="11030843" y="1619097"/>
              <a:ext cx="6019800" cy="5815451"/>
              <a:chOff x="11030843" y="1619097"/>
              <a:chExt cx="6019800" cy="5815451"/>
            </a:xfrm>
          </p:grpSpPr>
          <p:pic>
            <p:nvPicPr>
              <p:cNvPr id="9" name="Picture 8">
                <a:extLst>
                  <a:ext uri="{FF2B5EF4-FFF2-40B4-BE49-F238E27FC236}">
                    <a16:creationId xmlns:a16="http://schemas.microsoft.com/office/drawing/2014/main" id="{94DFEF83-DF3E-EE2A-E0FC-45EE5FE9187C}"/>
                  </a:ext>
                </a:extLst>
              </p:cNvPr>
              <p:cNvPicPr>
                <a:picLocks noChangeAspect="1"/>
              </p:cNvPicPr>
              <p:nvPr/>
            </p:nvPicPr>
            <p:blipFill>
              <a:blip r:embed="rId5"/>
              <a:stretch>
                <a:fillRect/>
              </a:stretch>
            </p:blipFill>
            <p:spPr>
              <a:xfrm rot="299935">
                <a:off x="11030843" y="2341590"/>
                <a:ext cx="6019800" cy="5092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Freeform 4">
                <a:extLst>
                  <a:ext uri="{FF2B5EF4-FFF2-40B4-BE49-F238E27FC236}">
                    <a16:creationId xmlns:a16="http://schemas.microsoft.com/office/drawing/2014/main" id="{79C4C02E-4313-7604-C03C-604471A18A81}"/>
                  </a:ext>
                </a:extLst>
              </p:cNvPr>
              <p:cNvSpPr/>
              <p:nvPr/>
            </p:nvSpPr>
            <p:spPr>
              <a:xfrm rot="1345316">
                <a:off x="13571721" y="1619097"/>
                <a:ext cx="938044" cy="1261235"/>
              </a:xfrm>
              <a:custGeom>
                <a:avLst/>
                <a:gdLst/>
                <a:ahLst/>
                <a:cxnLst/>
                <a:rect l="l" t="t" r="r" b="b"/>
                <a:pathLst>
                  <a:path w="578425" h="777714">
                    <a:moveTo>
                      <a:pt x="0" y="0"/>
                    </a:moveTo>
                    <a:lnTo>
                      <a:pt x="578424" y="0"/>
                    </a:lnTo>
                    <a:lnTo>
                      <a:pt x="578424" y="777714"/>
                    </a:lnTo>
                    <a:lnTo>
                      <a:pt x="0" y="777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15" name="TextBox 14">
              <a:extLst>
                <a:ext uri="{FF2B5EF4-FFF2-40B4-BE49-F238E27FC236}">
                  <a16:creationId xmlns:a16="http://schemas.microsoft.com/office/drawing/2014/main" id="{0EC000B9-8314-B7FD-B99A-C4B00F6D2A05}"/>
                </a:ext>
              </a:extLst>
            </p:cNvPr>
            <p:cNvSpPr txBox="1"/>
            <p:nvPr/>
          </p:nvSpPr>
          <p:spPr>
            <a:xfrm>
              <a:off x="10368855" y="7882557"/>
              <a:ext cx="7343775"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Thông tin về một cuốn sách </a:t>
              </a:r>
            </a:p>
          </p:txBody>
        </p:sp>
      </p:grpSp>
    </p:spTree>
    <p:extLst>
      <p:ext uri="{BB962C8B-B14F-4D97-AF65-F5344CB8AC3E}">
        <p14:creationId xmlns:p14="http://schemas.microsoft.com/office/powerpoint/2010/main" val="149551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62E3780-BF33-F2ED-C815-411B61551D26}"/>
              </a:ext>
            </a:extLst>
          </p:cNvPr>
          <p:cNvSpPr/>
          <p:nvPr/>
        </p:nvSpPr>
        <p:spPr>
          <a:xfrm>
            <a:off x="-1066800" y="9334500"/>
            <a:ext cx="20802600" cy="2743200"/>
          </a:xfrm>
          <a:prstGeom prst="rect">
            <a:avLst/>
          </a:prstGeom>
          <a:solidFill>
            <a:srgbClr val="FADA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A08CCD-F4D1-E911-A833-14F189771ADA}"/>
              </a:ext>
            </a:extLst>
          </p:cNvPr>
          <p:cNvSpPr txBox="1"/>
          <p:nvPr/>
        </p:nvSpPr>
        <p:spPr>
          <a:xfrm>
            <a:off x="2343150" y="512625"/>
            <a:ext cx="139827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MỘT SỐ THÔNG TIN TỪ INTERNET </a:t>
            </a:r>
          </a:p>
        </p:txBody>
      </p:sp>
      <p:grpSp>
        <p:nvGrpSpPr>
          <p:cNvPr id="25" name="Group 24">
            <a:extLst>
              <a:ext uri="{FF2B5EF4-FFF2-40B4-BE49-F238E27FC236}">
                <a16:creationId xmlns:a16="http://schemas.microsoft.com/office/drawing/2014/main" id="{EE98293A-8996-4AC9-DA1C-CDB584AE0B43}"/>
              </a:ext>
            </a:extLst>
          </p:cNvPr>
          <p:cNvGrpSpPr/>
          <p:nvPr/>
        </p:nvGrpSpPr>
        <p:grpSpPr>
          <a:xfrm>
            <a:off x="523086" y="1814744"/>
            <a:ext cx="7741048" cy="6657511"/>
            <a:chOff x="537373" y="1627140"/>
            <a:chExt cx="7741048" cy="6657511"/>
          </a:xfrm>
        </p:grpSpPr>
        <p:pic>
          <p:nvPicPr>
            <p:cNvPr id="7" name="Picture 6">
              <a:extLst>
                <a:ext uri="{FF2B5EF4-FFF2-40B4-BE49-F238E27FC236}">
                  <a16:creationId xmlns:a16="http://schemas.microsoft.com/office/drawing/2014/main" id="{BD362EB5-5FF5-445E-6683-08231168C876}"/>
                </a:ext>
              </a:extLst>
            </p:cNvPr>
            <p:cNvPicPr>
              <a:picLocks noChangeAspect="1"/>
            </p:cNvPicPr>
            <p:nvPr/>
          </p:nvPicPr>
          <p:blipFill>
            <a:blip r:embed="rId2"/>
            <a:stretch>
              <a:fillRect/>
            </a:stretch>
          </p:blipFill>
          <p:spPr>
            <a:xfrm>
              <a:off x="537373" y="2218044"/>
              <a:ext cx="7741048" cy="5016758"/>
            </a:xfrm>
            <a:prstGeom prst="rect">
              <a:avLst/>
            </a:prstGeom>
          </p:spPr>
        </p:pic>
        <p:sp>
          <p:nvSpPr>
            <p:cNvPr id="21" name="Freeform 4">
              <a:extLst>
                <a:ext uri="{FF2B5EF4-FFF2-40B4-BE49-F238E27FC236}">
                  <a16:creationId xmlns:a16="http://schemas.microsoft.com/office/drawing/2014/main" id="{663F7A9D-193A-4622-610B-6D9B6B27A813}"/>
                </a:ext>
              </a:extLst>
            </p:cNvPr>
            <p:cNvSpPr/>
            <p:nvPr/>
          </p:nvSpPr>
          <p:spPr>
            <a:xfrm rot="1345316">
              <a:off x="3938875" y="1627140"/>
              <a:ext cx="938044" cy="1261235"/>
            </a:xfrm>
            <a:custGeom>
              <a:avLst/>
              <a:gdLst/>
              <a:ahLst/>
              <a:cxnLst/>
              <a:rect l="l" t="t" r="r" b="b"/>
              <a:pathLst>
                <a:path w="578425" h="777714">
                  <a:moveTo>
                    <a:pt x="0" y="0"/>
                  </a:moveTo>
                  <a:lnTo>
                    <a:pt x="578424" y="0"/>
                  </a:lnTo>
                  <a:lnTo>
                    <a:pt x="578424" y="777714"/>
                  </a:lnTo>
                  <a:lnTo>
                    <a:pt x="0" y="777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TextBox 22">
              <a:extLst>
                <a:ext uri="{FF2B5EF4-FFF2-40B4-BE49-F238E27FC236}">
                  <a16:creationId xmlns:a16="http://schemas.microsoft.com/office/drawing/2014/main" id="{36964DE8-C716-85DC-B2A7-71375CDF14BB}"/>
                </a:ext>
              </a:extLst>
            </p:cNvPr>
            <p:cNvSpPr txBox="1"/>
            <p:nvPr/>
          </p:nvSpPr>
          <p:spPr>
            <a:xfrm>
              <a:off x="1702797" y="7576765"/>
              <a:ext cx="5410200"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Một video ca nhạc </a:t>
              </a:r>
            </a:p>
          </p:txBody>
        </p:sp>
      </p:grpSp>
      <p:grpSp>
        <p:nvGrpSpPr>
          <p:cNvPr id="27" name="Group 26">
            <a:extLst>
              <a:ext uri="{FF2B5EF4-FFF2-40B4-BE49-F238E27FC236}">
                <a16:creationId xmlns:a16="http://schemas.microsoft.com/office/drawing/2014/main" id="{CE9FF225-FA5B-A5C7-494A-C55B259CD8B8}"/>
              </a:ext>
            </a:extLst>
          </p:cNvPr>
          <p:cNvGrpSpPr/>
          <p:nvPr/>
        </p:nvGrpSpPr>
        <p:grpSpPr>
          <a:xfrm>
            <a:off x="9144000" y="2739261"/>
            <a:ext cx="8547894" cy="5379051"/>
            <a:chOff x="9217020" y="2388980"/>
            <a:chExt cx="8547894" cy="5379051"/>
          </a:xfrm>
        </p:grpSpPr>
        <p:grpSp>
          <p:nvGrpSpPr>
            <p:cNvPr id="20" name="Group 19">
              <a:extLst>
                <a:ext uri="{FF2B5EF4-FFF2-40B4-BE49-F238E27FC236}">
                  <a16:creationId xmlns:a16="http://schemas.microsoft.com/office/drawing/2014/main" id="{09A09DDC-5F58-E05B-11CF-90964FCCA0BA}"/>
                </a:ext>
              </a:extLst>
            </p:cNvPr>
            <p:cNvGrpSpPr/>
            <p:nvPr/>
          </p:nvGrpSpPr>
          <p:grpSpPr>
            <a:xfrm>
              <a:off x="9217020" y="3019597"/>
              <a:ext cx="8547894" cy="3273296"/>
              <a:chOff x="11887200" y="2635121"/>
              <a:chExt cx="5105400" cy="1505121"/>
            </a:xfrm>
          </p:grpSpPr>
          <p:pic>
            <p:nvPicPr>
              <p:cNvPr id="18" name="Picture 17">
                <a:extLst>
                  <a:ext uri="{FF2B5EF4-FFF2-40B4-BE49-F238E27FC236}">
                    <a16:creationId xmlns:a16="http://schemas.microsoft.com/office/drawing/2014/main" id="{044CA56C-80B6-7F1D-D68C-0B4F8705C1E5}"/>
                  </a:ext>
                </a:extLst>
              </p:cNvPr>
              <p:cNvPicPr>
                <a:picLocks noChangeAspect="1"/>
              </p:cNvPicPr>
              <p:nvPr/>
            </p:nvPicPr>
            <p:blipFill rotWithShape="1">
              <a:blip r:embed="rId5"/>
              <a:srcRect l="40092" t="4932"/>
              <a:stretch/>
            </p:blipFill>
            <p:spPr>
              <a:xfrm>
                <a:off x="11887200" y="3355412"/>
                <a:ext cx="5105400" cy="784830"/>
              </a:xfrm>
              <a:prstGeom prst="rect">
                <a:avLst/>
              </a:prstGeom>
            </p:spPr>
          </p:pic>
          <p:pic>
            <p:nvPicPr>
              <p:cNvPr id="19" name="Picture 18">
                <a:extLst>
                  <a:ext uri="{FF2B5EF4-FFF2-40B4-BE49-F238E27FC236}">
                    <a16:creationId xmlns:a16="http://schemas.microsoft.com/office/drawing/2014/main" id="{BDCB3B97-4958-2D73-72C5-F7215A3C6360}"/>
                  </a:ext>
                </a:extLst>
              </p:cNvPr>
              <p:cNvPicPr>
                <a:picLocks noChangeAspect="1"/>
              </p:cNvPicPr>
              <p:nvPr/>
            </p:nvPicPr>
            <p:blipFill rotWithShape="1">
              <a:blip r:embed="rId5"/>
              <a:srcRect t="1091" r="40092" b="3841"/>
              <a:stretch/>
            </p:blipFill>
            <p:spPr>
              <a:xfrm>
                <a:off x="11887200" y="2635121"/>
                <a:ext cx="5105400" cy="784830"/>
              </a:xfrm>
              <a:prstGeom prst="rect">
                <a:avLst/>
              </a:prstGeom>
            </p:spPr>
          </p:pic>
        </p:grpSp>
        <p:sp>
          <p:nvSpPr>
            <p:cNvPr id="22" name="Freeform 4">
              <a:extLst>
                <a:ext uri="{FF2B5EF4-FFF2-40B4-BE49-F238E27FC236}">
                  <a16:creationId xmlns:a16="http://schemas.microsoft.com/office/drawing/2014/main" id="{58556723-BF08-AC12-286E-556D74EA8664}"/>
                </a:ext>
              </a:extLst>
            </p:cNvPr>
            <p:cNvSpPr/>
            <p:nvPr/>
          </p:nvSpPr>
          <p:spPr>
            <a:xfrm rot="1345316">
              <a:off x="12778075" y="2388980"/>
              <a:ext cx="938044" cy="1261235"/>
            </a:xfrm>
            <a:custGeom>
              <a:avLst/>
              <a:gdLst/>
              <a:ahLst/>
              <a:cxnLst/>
              <a:rect l="l" t="t" r="r" b="b"/>
              <a:pathLst>
                <a:path w="578425" h="777714">
                  <a:moveTo>
                    <a:pt x="0" y="0"/>
                  </a:moveTo>
                  <a:lnTo>
                    <a:pt x="578424" y="0"/>
                  </a:lnTo>
                  <a:lnTo>
                    <a:pt x="578424" y="777714"/>
                  </a:lnTo>
                  <a:lnTo>
                    <a:pt x="0" y="777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TextBox 23">
              <a:extLst>
                <a:ext uri="{FF2B5EF4-FFF2-40B4-BE49-F238E27FC236}">
                  <a16:creationId xmlns:a16="http://schemas.microsoft.com/office/drawing/2014/main" id="{FFB62C3E-47B6-B40D-EB6A-99A97138FE93}"/>
                </a:ext>
              </a:extLst>
            </p:cNvPr>
            <p:cNvSpPr txBox="1"/>
            <p:nvPr/>
          </p:nvSpPr>
          <p:spPr>
            <a:xfrm>
              <a:off x="10541997" y="7060145"/>
              <a:ext cx="5410200" cy="707886"/>
            </a:xfrm>
            <a:prstGeom prst="rect">
              <a:avLst/>
            </a:prstGeom>
            <a:noFill/>
          </p:spPr>
          <p:txBody>
            <a:bodyPr wrap="square" rtlCol="0">
              <a:spAutoFit/>
            </a:bodyPr>
            <a:lstStyle/>
            <a:p>
              <a:pPr algn="ctr"/>
              <a:r>
                <a:rPr lang="en-US" sz="4000">
                  <a:solidFill>
                    <a:srgbClr val="002060"/>
                  </a:solidFill>
                  <a:latin typeface="Arial" panose="020B0604020202020204" pitchFamily="34" charset="0"/>
                  <a:cs typeface="Arial" panose="020B0604020202020204" pitchFamily="34" charset="0"/>
                </a:rPr>
                <a:t>Một bài hát thiếu nhi </a:t>
              </a:r>
            </a:p>
          </p:txBody>
        </p:sp>
      </p:grpSp>
    </p:spTree>
    <p:extLst>
      <p:ext uri="{BB962C8B-B14F-4D97-AF65-F5344CB8AC3E}">
        <p14:creationId xmlns:p14="http://schemas.microsoft.com/office/powerpoint/2010/main" val="405178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2" name="Group 2"/>
          <p:cNvGrpSpPr/>
          <p:nvPr/>
        </p:nvGrpSpPr>
        <p:grpSpPr>
          <a:xfrm>
            <a:off x="1132600" y="4716556"/>
            <a:ext cx="16022797" cy="4270983"/>
            <a:chOff x="0" y="0"/>
            <a:chExt cx="1950449" cy="544741"/>
          </a:xfrm>
        </p:grpSpPr>
        <p:sp>
          <p:nvSpPr>
            <p:cNvPr id="3" name="Freeform 3"/>
            <p:cNvSpPr/>
            <p:nvPr/>
          </p:nvSpPr>
          <p:spPr>
            <a:xfrm>
              <a:off x="0" y="0"/>
              <a:ext cx="1950449" cy="544741"/>
            </a:xfrm>
            <a:custGeom>
              <a:avLst/>
              <a:gdLst/>
              <a:ahLst/>
              <a:cxnLst/>
              <a:rect l="l" t="t" r="r" b="b"/>
              <a:pathLst>
                <a:path w="1950449" h="544741">
                  <a:moveTo>
                    <a:pt x="90213" y="0"/>
                  </a:moveTo>
                  <a:lnTo>
                    <a:pt x="1860236" y="0"/>
                  </a:lnTo>
                  <a:cubicBezTo>
                    <a:pt x="1884162" y="0"/>
                    <a:pt x="1907108" y="9505"/>
                    <a:pt x="1924026" y="26423"/>
                  </a:cubicBezTo>
                  <a:cubicBezTo>
                    <a:pt x="1940945" y="43341"/>
                    <a:pt x="1950449" y="66287"/>
                    <a:pt x="1950449" y="90213"/>
                  </a:cubicBezTo>
                  <a:lnTo>
                    <a:pt x="1950449" y="454528"/>
                  </a:lnTo>
                  <a:cubicBezTo>
                    <a:pt x="1950449" y="478454"/>
                    <a:pt x="1940945" y="501400"/>
                    <a:pt x="1924026" y="518318"/>
                  </a:cubicBezTo>
                  <a:cubicBezTo>
                    <a:pt x="1907108" y="535236"/>
                    <a:pt x="1884162" y="544741"/>
                    <a:pt x="1860236" y="544741"/>
                  </a:cubicBezTo>
                  <a:lnTo>
                    <a:pt x="90213" y="544741"/>
                  </a:lnTo>
                  <a:cubicBezTo>
                    <a:pt x="66287" y="544741"/>
                    <a:pt x="43341" y="535236"/>
                    <a:pt x="26423" y="518318"/>
                  </a:cubicBezTo>
                  <a:cubicBezTo>
                    <a:pt x="9505" y="501400"/>
                    <a:pt x="0" y="478454"/>
                    <a:pt x="0" y="454528"/>
                  </a:cubicBezTo>
                  <a:lnTo>
                    <a:pt x="0" y="90213"/>
                  </a:lnTo>
                  <a:cubicBezTo>
                    <a:pt x="0" y="66287"/>
                    <a:pt x="9505" y="43341"/>
                    <a:pt x="26423" y="26423"/>
                  </a:cubicBezTo>
                  <a:cubicBezTo>
                    <a:pt x="43341" y="9505"/>
                    <a:pt x="66287" y="0"/>
                    <a:pt x="90213" y="0"/>
                  </a:cubicBezTo>
                  <a:close/>
                </a:path>
              </a:pathLst>
            </a:custGeom>
            <a:solidFill>
              <a:srgbClr val="4659A8"/>
            </a:solidFill>
          </p:spPr>
          <p:txBody>
            <a:bodyPr/>
            <a:lstStyle/>
            <a:p>
              <a:endParaRPr lang="en-US"/>
            </a:p>
          </p:txBody>
        </p:sp>
        <p:sp>
          <p:nvSpPr>
            <p:cNvPr id="4" name="TextBox 4"/>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5" name="TextBox 5"/>
          <p:cNvSpPr txBox="1"/>
          <p:nvPr/>
        </p:nvSpPr>
        <p:spPr>
          <a:xfrm>
            <a:off x="1898738" y="5234950"/>
            <a:ext cx="14782800" cy="3465179"/>
          </a:xfrm>
          <a:prstGeom prst="rect">
            <a:avLst/>
          </a:prstGeom>
        </p:spPr>
        <p:txBody>
          <a:bodyPr wrap="square" lIns="0" tIns="0" rIns="0" bIns="0" rtlCol="0" anchor="t">
            <a:spAutoFit/>
          </a:bodyPr>
          <a:lstStyle/>
          <a:p>
            <a:pPr marL="0" lvl="0" indent="0" algn="ctr">
              <a:lnSpc>
                <a:spcPct val="150000"/>
              </a:lnSpc>
            </a:pPr>
            <a:r>
              <a:rPr lang="en-US" sz="8000" b="1">
                <a:solidFill>
                  <a:srgbClr val="FFFCF4"/>
                </a:solidFill>
                <a:latin typeface="Arial" panose="020B0604020202020204" pitchFamily="34" charset="0"/>
                <a:cs typeface="Arial" panose="020B0604020202020204" pitchFamily="34" charset="0"/>
              </a:rPr>
              <a:t>BÀI 1. TÌM KIẾM THÔNG TIN TRÊN INTERNET </a:t>
            </a:r>
            <a:endParaRPr lang="en-US" sz="8000" b="1" u="none" strike="noStrike">
              <a:solidFill>
                <a:srgbClr val="FFFCF4"/>
              </a:solidFill>
              <a:latin typeface="Arial" panose="020B0604020202020204" pitchFamily="34" charset="0"/>
              <a:cs typeface="Arial" panose="020B0604020202020204" pitchFamily="34" charset="0"/>
            </a:endParaRPr>
          </a:p>
        </p:txBody>
      </p:sp>
      <p:grpSp>
        <p:nvGrpSpPr>
          <p:cNvPr id="6" name="Group 6"/>
          <p:cNvGrpSpPr/>
          <p:nvPr/>
        </p:nvGrpSpPr>
        <p:grpSpPr>
          <a:xfrm>
            <a:off x="180973" y="695286"/>
            <a:ext cx="17926050" cy="3588499"/>
            <a:chOff x="0" y="0"/>
            <a:chExt cx="2239261" cy="554889"/>
          </a:xfrm>
        </p:grpSpPr>
        <p:sp>
          <p:nvSpPr>
            <p:cNvPr id="7" name="Freeform 7"/>
            <p:cNvSpPr/>
            <p:nvPr/>
          </p:nvSpPr>
          <p:spPr>
            <a:xfrm>
              <a:off x="0" y="0"/>
              <a:ext cx="2239261" cy="554889"/>
            </a:xfrm>
            <a:custGeom>
              <a:avLst/>
              <a:gdLst/>
              <a:ahLst/>
              <a:cxnLst/>
              <a:rect l="l" t="t" r="r" b="b"/>
              <a:pathLst>
                <a:path w="2239261" h="554889">
                  <a:moveTo>
                    <a:pt x="78578" y="0"/>
                  </a:moveTo>
                  <a:lnTo>
                    <a:pt x="2160684" y="0"/>
                  </a:lnTo>
                  <a:cubicBezTo>
                    <a:pt x="2204081" y="0"/>
                    <a:pt x="2239261" y="35181"/>
                    <a:pt x="2239261" y="78578"/>
                  </a:cubicBezTo>
                  <a:lnTo>
                    <a:pt x="2239261" y="476311"/>
                  </a:lnTo>
                  <a:cubicBezTo>
                    <a:pt x="2239261" y="519708"/>
                    <a:pt x="2204081" y="554889"/>
                    <a:pt x="2160684" y="554889"/>
                  </a:cubicBezTo>
                  <a:lnTo>
                    <a:pt x="78578" y="554889"/>
                  </a:lnTo>
                  <a:cubicBezTo>
                    <a:pt x="57738" y="554889"/>
                    <a:pt x="37751" y="546610"/>
                    <a:pt x="23015" y="531874"/>
                  </a:cubicBezTo>
                  <a:cubicBezTo>
                    <a:pt x="8279" y="517138"/>
                    <a:pt x="0" y="497151"/>
                    <a:pt x="0" y="476311"/>
                  </a:cubicBezTo>
                  <a:lnTo>
                    <a:pt x="0" y="78578"/>
                  </a:lnTo>
                  <a:cubicBezTo>
                    <a:pt x="0" y="57738"/>
                    <a:pt x="8279" y="37751"/>
                    <a:pt x="23015" y="23015"/>
                  </a:cubicBezTo>
                  <a:cubicBezTo>
                    <a:pt x="37751" y="8279"/>
                    <a:pt x="57738" y="0"/>
                    <a:pt x="78578" y="0"/>
                  </a:cubicBezTo>
                  <a:close/>
                </a:path>
              </a:pathLst>
            </a:custGeom>
            <a:solidFill>
              <a:srgbClr val="FFD670"/>
            </a:solidFill>
          </p:spPr>
          <p:txBody>
            <a:bodyPr/>
            <a:lstStyle/>
            <a:p>
              <a:endParaRPr lang="en-US"/>
            </a:p>
          </p:txBody>
        </p:sp>
        <p:sp>
          <p:nvSpPr>
            <p:cNvPr id="8" name="TextBox 8"/>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1" name="Freeform 11"/>
          <p:cNvSpPr/>
          <p:nvPr/>
        </p:nvSpPr>
        <p:spPr>
          <a:xfrm rot="-787723" flipH="1" flipV="1">
            <a:off x="367575" y="5523212"/>
            <a:ext cx="578425" cy="777714"/>
          </a:xfrm>
          <a:custGeom>
            <a:avLst/>
            <a:gdLst/>
            <a:ahLst/>
            <a:cxnLst/>
            <a:rect l="l" t="t" r="r" b="b"/>
            <a:pathLst>
              <a:path w="578425" h="777714">
                <a:moveTo>
                  <a:pt x="578425" y="777714"/>
                </a:moveTo>
                <a:lnTo>
                  <a:pt x="0" y="777714"/>
                </a:lnTo>
                <a:lnTo>
                  <a:pt x="0" y="0"/>
                </a:lnTo>
                <a:lnTo>
                  <a:pt x="578425" y="0"/>
                </a:lnTo>
                <a:lnTo>
                  <a:pt x="578425" y="77771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787723" flipH="1" flipV="1">
            <a:off x="17485938" y="5289020"/>
            <a:ext cx="377466" cy="507518"/>
          </a:xfrm>
          <a:custGeom>
            <a:avLst/>
            <a:gdLst/>
            <a:ahLst/>
            <a:cxnLst/>
            <a:rect l="l" t="t" r="r" b="b"/>
            <a:pathLst>
              <a:path w="377466" h="507518">
                <a:moveTo>
                  <a:pt x="377467" y="507518"/>
                </a:moveTo>
                <a:lnTo>
                  <a:pt x="0" y="507518"/>
                </a:lnTo>
                <a:lnTo>
                  <a:pt x="0" y="0"/>
                </a:lnTo>
                <a:lnTo>
                  <a:pt x="377467" y="0"/>
                </a:lnTo>
                <a:lnTo>
                  <a:pt x="377467" y="50751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5455783" y="7383334"/>
            <a:ext cx="2832217" cy="2923579"/>
          </a:xfrm>
          <a:custGeom>
            <a:avLst/>
            <a:gdLst/>
            <a:ahLst/>
            <a:cxnLst/>
            <a:rect l="l" t="t" r="r" b="b"/>
            <a:pathLst>
              <a:path w="2832217" h="2923579">
                <a:moveTo>
                  <a:pt x="0" y="0"/>
                </a:moveTo>
                <a:lnTo>
                  <a:pt x="2832217" y="0"/>
                </a:lnTo>
                <a:lnTo>
                  <a:pt x="2832217" y="2923579"/>
                </a:lnTo>
                <a:lnTo>
                  <a:pt x="0" y="29235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408283" y="806883"/>
            <a:ext cx="17763710" cy="3319883"/>
          </a:xfrm>
          <a:prstGeom prst="rect">
            <a:avLst/>
          </a:prstGeom>
        </p:spPr>
        <p:txBody>
          <a:bodyPr wrap="square" lIns="0" tIns="0" rIns="0" bIns="0" rtlCol="0" anchor="t">
            <a:spAutoFit/>
          </a:bodyPr>
          <a:lstStyle/>
          <a:p>
            <a:pPr marL="0" lvl="0" indent="0" algn="ctr">
              <a:lnSpc>
                <a:spcPct val="150000"/>
              </a:lnSpc>
            </a:pPr>
            <a:r>
              <a:rPr lang="vi-VN" sz="5000" b="1">
                <a:solidFill>
                  <a:srgbClr val="4659A8"/>
                </a:solidFill>
                <a:latin typeface="Arial" panose="020B0604020202020204" pitchFamily="34" charset="0"/>
                <a:cs typeface="Arial" panose="020B0604020202020204" pitchFamily="34" charset="0"/>
              </a:rPr>
              <a:t>CHỦ ĐỀ C: TỔ CHỨC LƯU TRỮ, TÌM KIẾM VÀ TRAO ĐỔI THÔNG TIN</a:t>
            </a:r>
          </a:p>
          <a:p>
            <a:pPr marL="0" lvl="0" indent="0" algn="ctr">
              <a:lnSpc>
                <a:spcPct val="150000"/>
              </a:lnSpc>
            </a:pPr>
            <a:r>
              <a:rPr lang="vi-VN" sz="5000" b="1">
                <a:solidFill>
                  <a:srgbClr val="4659A8"/>
                </a:solidFill>
                <a:latin typeface="Arial" panose="020B0604020202020204" pitchFamily="34" charset="0"/>
                <a:cs typeface="Arial" panose="020B0604020202020204" pitchFamily="34" charset="0"/>
              </a:rPr>
              <a:t>C1. BƯỚC ĐẦU TÌM KIẾM THÔNG TIN TRÊN INTERNET</a:t>
            </a:r>
          </a:p>
        </p:txBody>
      </p:sp>
      <p:sp>
        <p:nvSpPr>
          <p:cNvPr id="18" name="Freeform 3">
            <a:extLst>
              <a:ext uri="{FF2B5EF4-FFF2-40B4-BE49-F238E27FC236}">
                <a16:creationId xmlns:a16="http://schemas.microsoft.com/office/drawing/2014/main" id="{60CA65FC-3CCE-A648-65C8-E5515B76755F}"/>
              </a:ext>
            </a:extLst>
          </p:cNvPr>
          <p:cNvSpPr/>
          <p:nvPr/>
        </p:nvSpPr>
        <p:spPr>
          <a:xfrm rot="1179803">
            <a:off x="315152" y="7978704"/>
            <a:ext cx="2582620" cy="2017672"/>
          </a:xfrm>
          <a:custGeom>
            <a:avLst/>
            <a:gdLst/>
            <a:ahLst/>
            <a:cxnLst/>
            <a:rect l="l" t="t" r="r" b="b"/>
            <a:pathLst>
              <a:path w="2582620" h="2017672">
                <a:moveTo>
                  <a:pt x="0" y="0"/>
                </a:moveTo>
                <a:lnTo>
                  <a:pt x="2582620" y="0"/>
                </a:lnTo>
                <a:lnTo>
                  <a:pt x="2582620" y="2017672"/>
                </a:lnTo>
                <a:lnTo>
                  <a:pt x="0" y="20176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711423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2" name="Group 2"/>
          <p:cNvGrpSpPr/>
          <p:nvPr/>
        </p:nvGrpSpPr>
        <p:grpSpPr>
          <a:xfrm>
            <a:off x="3517318" y="2822744"/>
            <a:ext cx="13551482" cy="6626864"/>
            <a:chOff x="0" y="0"/>
            <a:chExt cx="6182169" cy="3023167"/>
          </a:xfrm>
        </p:grpSpPr>
        <p:sp>
          <p:nvSpPr>
            <p:cNvPr id="3" name="Freeform 3"/>
            <p:cNvSpPr/>
            <p:nvPr/>
          </p:nvSpPr>
          <p:spPr>
            <a:xfrm>
              <a:off x="0" y="0"/>
              <a:ext cx="6182169" cy="3023167"/>
            </a:xfrm>
            <a:custGeom>
              <a:avLst/>
              <a:gdLst/>
              <a:ahLst/>
              <a:cxnLst/>
              <a:rect l="l" t="t" r="r" b="b"/>
              <a:pathLst>
                <a:path w="6182169" h="3023167">
                  <a:moveTo>
                    <a:pt x="57130" y="0"/>
                  </a:moveTo>
                  <a:lnTo>
                    <a:pt x="6125039" y="0"/>
                  </a:lnTo>
                  <a:cubicBezTo>
                    <a:pt x="6140191" y="0"/>
                    <a:pt x="6154722" y="6019"/>
                    <a:pt x="6165436" y="16733"/>
                  </a:cubicBezTo>
                  <a:cubicBezTo>
                    <a:pt x="6176150" y="27447"/>
                    <a:pt x="6182169" y="41978"/>
                    <a:pt x="6182169" y="57130"/>
                  </a:cubicBezTo>
                  <a:lnTo>
                    <a:pt x="6182169" y="2966037"/>
                  </a:lnTo>
                  <a:cubicBezTo>
                    <a:pt x="6182169" y="2981189"/>
                    <a:pt x="6176150" y="2995720"/>
                    <a:pt x="6165436" y="3006434"/>
                  </a:cubicBezTo>
                  <a:cubicBezTo>
                    <a:pt x="6154722" y="3017148"/>
                    <a:pt x="6140191" y="3023167"/>
                    <a:pt x="6125039" y="3023167"/>
                  </a:cubicBezTo>
                  <a:lnTo>
                    <a:pt x="57130" y="3023167"/>
                  </a:lnTo>
                  <a:cubicBezTo>
                    <a:pt x="41978" y="3023167"/>
                    <a:pt x="27447" y="3017148"/>
                    <a:pt x="16733" y="3006434"/>
                  </a:cubicBezTo>
                  <a:cubicBezTo>
                    <a:pt x="6019" y="2995720"/>
                    <a:pt x="0" y="2981189"/>
                    <a:pt x="0" y="2966037"/>
                  </a:cubicBezTo>
                  <a:lnTo>
                    <a:pt x="0" y="57130"/>
                  </a:lnTo>
                  <a:cubicBezTo>
                    <a:pt x="0" y="41978"/>
                    <a:pt x="6019" y="27447"/>
                    <a:pt x="16733" y="16733"/>
                  </a:cubicBezTo>
                  <a:cubicBezTo>
                    <a:pt x="27447" y="6019"/>
                    <a:pt x="41978" y="0"/>
                    <a:pt x="57130" y="0"/>
                  </a:cubicBezTo>
                  <a:close/>
                </a:path>
              </a:pathLst>
            </a:custGeom>
            <a:solidFill>
              <a:srgbClr val="000000">
                <a:alpha val="0"/>
              </a:srgbClr>
            </a:solidFill>
            <a:ln w="28575">
              <a:solidFill>
                <a:srgbClr val="4659A8"/>
              </a:solidFill>
            </a:ln>
          </p:spPr>
          <p:txBody>
            <a:bodyPr/>
            <a:lstStyle/>
            <a:p>
              <a:endParaRPr lang="en-US"/>
            </a:p>
          </p:txBody>
        </p:sp>
        <p:sp>
          <p:nvSpPr>
            <p:cNvPr id="4" name="TextBox 4"/>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9" name="Freeform 9"/>
          <p:cNvSpPr/>
          <p:nvPr/>
        </p:nvSpPr>
        <p:spPr>
          <a:xfrm rot="-189090">
            <a:off x="-703716" y="6001359"/>
            <a:ext cx="4863142" cy="4686853"/>
          </a:xfrm>
          <a:custGeom>
            <a:avLst/>
            <a:gdLst/>
            <a:ahLst/>
            <a:cxnLst/>
            <a:rect l="l" t="t" r="r" b="b"/>
            <a:pathLst>
              <a:path w="4863142" h="4686853">
                <a:moveTo>
                  <a:pt x="0" y="0"/>
                </a:moveTo>
                <a:lnTo>
                  <a:pt x="4863143" y="0"/>
                </a:lnTo>
                <a:lnTo>
                  <a:pt x="4863143" y="4686854"/>
                </a:lnTo>
                <a:lnTo>
                  <a:pt x="0" y="46868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633252" y="5871224"/>
            <a:ext cx="2770129" cy="3768883"/>
          </a:xfrm>
          <a:custGeom>
            <a:avLst/>
            <a:gdLst/>
            <a:ahLst/>
            <a:cxnLst/>
            <a:rect l="l" t="t" r="r" b="b"/>
            <a:pathLst>
              <a:path w="2515497" h="3422445">
                <a:moveTo>
                  <a:pt x="0" y="0"/>
                </a:moveTo>
                <a:lnTo>
                  <a:pt x="2515497" y="0"/>
                </a:lnTo>
                <a:lnTo>
                  <a:pt x="2515497" y="3422446"/>
                </a:lnTo>
                <a:lnTo>
                  <a:pt x="0" y="34224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7" name="Group 16">
            <a:extLst>
              <a:ext uri="{FF2B5EF4-FFF2-40B4-BE49-F238E27FC236}">
                <a16:creationId xmlns:a16="http://schemas.microsoft.com/office/drawing/2014/main" id="{6479CF42-6862-53AA-908C-284DD2755CC9}"/>
              </a:ext>
            </a:extLst>
          </p:cNvPr>
          <p:cNvGrpSpPr/>
          <p:nvPr/>
        </p:nvGrpSpPr>
        <p:grpSpPr>
          <a:xfrm>
            <a:off x="1585785" y="788527"/>
            <a:ext cx="9967281" cy="2382010"/>
            <a:chOff x="1585785" y="788527"/>
            <a:chExt cx="9967281" cy="2382010"/>
          </a:xfrm>
        </p:grpSpPr>
        <p:grpSp>
          <p:nvGrpSpPr>
            <p:cNvPr id="6" name="Group 6"/>
            <p:cNvGrpSpPr/>
            <p:nvPr/>
          </p:nvGrpSpPr>
          <p:grpSpPr>
            <a:xfrm rot="-199624">
              <a:off x="1585785" y="1223825"/>
              <a:ext cx="9564146" cy="1946712"/>
              <a:chOff x="0" y="0"/>
              <a:chExt cx="2266466" cy="461323"/>
            </a:xfrm>
          </p:grpSpPr>
          <p:sp>
            <p:nvSpPr>
              <p:cNvPr id="7" name="Freeform 7"/>
              <p:cNvSpPr/>
              <p:nvPr/>
            </p:nvSpPr>
            <p:spPr>
              <a:xfrm>
                <a:off x="0" y="0"/>
                <a:ext cx="2266466" cy="461323"/>
              </a:xfrm>
              <a:custGeom>
                <a:avLst/>
                <a:gdLst/>
                <a:ahLst/>
                <a:cxnLst/>
                <a:rect l="l" t="t" r="r" b="b"/>
                <a:pathLst>
                  <a:path w="2266466" h="461323">
                    <a:moveTo>
                      <a:pt x="80947" y="0"/>
                    </a:moveTo>
                    <a:lnTo>
                      <a:pt x="2185519" y="0"/>
                    </a:lnTo>
                    <a:cubicBezTo>
                      <a:pt x="2230225" y="0"/>
                      <a:pt x="2266466" y="36241"/>
                      <a:pt x="2266466" y="80947"/>
                    </a:cubicBezTo>
                    <a:lnTo>
                      <a:pt x="2266466" y="380375"/>
                    </a:lnTo>
                    <a:cubicBezTo>
                      <a:pt x="2266466" y="401844"/>
                      <a:pt x="2257938" y="422433"/>
                      <a:pt x="2242757" y="437614"/>
                    </a:cubicBezTo>
                    <a:cubicBezTo>
                      <a:pt x="2227577" y="452794"/>
                      <a:pt x="2206987" y="461323"/>
                      <a:pt x="2185519" y="461323"/>
                    </a:cubicBezTo>
                    <a:lnTo>
                      <a:pt x="80947" y="461323"/>
                    </a:lnTo>
                    <a:cubicBezTo>
                      <a:pt x="36241" y="461323"/>
                      <a:pt x="0" y="425081"/>
                      <a:pt x="0" y="380375"/>
                    </a:cubicBezTo>
                    <a:lnTo>
                      <a:pt x="0" y="80947"/>
                    </a:lnTo>
                    <a:cubicBezTo>
                      <a:pt x="0" y="59479"/>
                      <a:pt x="8528" y="38889"/>
                      <a:pt x="23709" y="23709"/>
                    </a:cubicBezTo>
                    <a:cubicBezTo>
                      <a:pt x="38889" y="8528"/>
                      <a:pt x="59479" y="0"/>
                      <a:pt x="80947" y="0"/>
                    </a:cubicBezTo>
                    <a:close/>
                  </a:path>
                </a:pathLst>
              </a:custGeom>
              <a:solidFill>
                <a:srgbClr val="FFD670"/>
              </a:solidFill>
            </p:spPr>
            <p:txBody>
              <a:bodyPr/>
              <a:lstStyle/>
              <a:p>
                <a:endParaRPr lang="en-US"/>
              </a:p>
            </p:txBody>
          </p:sp>
          <p:sp>
            <p:nvSpPr>
              <p:cNvPr id="8" name="TextBox 8"/>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1" name="Freeform 11"/>
            <p:cNvSpPr/>
            <p:nvPr/>
          </p:nvSpPr>
          <p:spPr>
            <a:xfrm rot="795358">
              <a:off x="8893478" y="788527"/>
              <a:ext cx="2659588" cy="885421"/>
            </a:xfrm>
            <a:custGeom>
              <a:avLst/>
              <a:gdLst/>
              <a:ahLst/>
              <a:cxnLst/>
              <a:rect l="l" t="t" r="r" b="b"/>
              <a:pathLst>
                <a:path w="2659588" h="885421">
                  <a:moveTo>
                    <a:pt x="0" y="0"/>
                  </a:moveTo>
                  <a:lnTo>
                    <a:pt x="2659587" y="0"/>
                  </a:lnTo>
                  <a:lnTo>
                    <a:pt x="2659587" y="885421"/>
                  </a:lnTo>
                  <a:lnTo>
                    <a:pt x="0" y="8854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rot="-151109">
              <a:off x="2055924" y="1535060"/>
              <a:ext cx="8624865" cy="1185068"/>
            </a:xfrm>
            <a:prstGeom prst="rect">
              <a:avLst/>
            </a:prstGeom>
          </p:spPr>
          <p:txBody>
            <a:bodyPr lIns="0" tIns="0" rIns="0" bIns="0" rtlCol="0" anchor="t">
              <a:spAutoFit/>
            </a:bodyPr>
            <a:lstStyle/>
            <a:p>
              <a:pPr marL="0" lvl="0" indent="0" algn="ctr">
                <a:lnSpc>
                  <a:spcPts val="10528"/>
                </a:lnSpc>
                <a:spcBef>
                  <a:spcPct val="0"/>
                </a:spcBef>
              </a:pPr>
              <a:r>
                <a:rPr lang="en-US" sz="6000" b="1" u="none" strike="noStrike">
                  <a:solidFill>
                    <a:srgbClr val="4659A8"/>
                  </a:solidFill>
                  <a:latin typeface="Arial" panose="020B0604020202020204" pitchFamily="34" charset="0"/>
                  <a:cs typeface="Arial" panose="020B0604020202020204" pitchFamily="34" charset="0"/>
                </a:rPr>
                <a:t>NỘI DUNG BÀI HỌC </a:t>
              </a:r>
            </a:p>
          </p:txBody>
        </p:sp>
      </p:grpSp>
      <p:sp>
        <p:nvSpPr>
          <p:cNvPr id="13" name="Freeform 13"/>
          <p:cNvSpPr/>
          <p:nvPr/>
        </p:nvSpPr>
        <p:spPr>
          <a:xfrm rot="1780027">
            <a:off x="13935725" y="784047"/>
            <a:ext cx="615903" cy="828105"/>
          </a:xfrm>
          <a:custGeom>
            <a:avLst/>
            <a:gdLst/>
            <a:ahLst/>
            <a:cxnLst/>
            <a:rect l="l" t="t" r="r" b="b"/>
            <a:pathLst>
              <a:path w="615903" h="828105">
                <a:moveTo>
                  <a:pt x="0" y="0"/>
                </a:moveTo>
                <a:lnTo>
                  <a:pt x="615903" y="0"/>
                </a:lnTo>
                <a:lnTo>
                  <a:pt x="615903" y="828105"/>
                </a:lnTo>
                <a:lnTo>
                  <a:pt x="0" y="8281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rot="2500468">
            <a:off x="15626063" y="750109"/>
            <a:ext cx="2134373" cy="1595444"/>
          </a:xfrm>
          <a:custGeom>
            <a:avLst/>
            <a:gdLst/>
            <a:ahLst/>
            <a:cxnLst/>
            <a:rect l="l" t="t" r="r" b="b"/>
            <a:pathLst>
              <a:path w="2134373" h="1595444">
                <a:moveTo>
                  <a:pt x="0" y="0"/>
                </a:moveTo>
                <a:lnTo>
                  <a:pt x="2134373" y="0"/>
                </a:lnTo>
                <a:lnTo>
                  <a:pt x="2134373" y="1595444"/>
                </a:lnTo>
                <a:lnTo>
                  <a:pt x="0" y="15954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6" name="Group 15">
            <a:extLst>
              <a:ext uri="{FF2B5EF4-FFF2-40B4-BE49-F238E27FC236}">
                <a16:creationId xmlns:a16="http://schemas.microsoft.com/office/drawing/2014/main" id="{62B6F84C-6996-44AF-AA4B-1685EDFD1B43}"/>
              </a:ext>
            </a:extLst>
          </p:cNvPr>
          <p:cNvGrpSpPr/>
          <p:nvPr/>
        </p:nvGrpSpPr>
        <p:grpSpPr>
          <a:xfrm>
            <a:off x="4436733" y="4028500"/>
            <a:ext cx="11978532" cy="2041456"/>
            <a:chOff x="3895120" y="3934247"/>
            <a:chExt cx="11978532" cy="2041456"/>
          </a:xfrm>
        </p:grpSpPr>
        <p:sp>
          <p:nvSpPr>
            <p:cNvPr id="5" name="TextBox 5"/>
            <p:cNvSpPr txBox="1"/>
            <p:nvPr/>
          </p:nvSpPr>
          <p:spPr>
            <a:xfrm>
              <a:off x="3895120" y="4954975"/>
              <a:ext cx="1892389" cy="564706"/>
            </a:xfrm>
            <a:prstGeom prst="rect">
              <a:avLst/>
            </a:prstGeom>
          </p:spPr>
          <p:txBody>
            <a:bodyPr wrap="square" lIns="0" tIns="0" rIns="0" bIns="0" rtlCol="0" anchor="t">
              <a:spAutoFit/>
            </a:bodyPr>
            <a:lstStyle/>
            <a:p>
              <a:pPr marL="334643" lvl="1">
                <a:lnSpc>
                  <a:spcPts val="3812"/>
                </a:lnSpc>
              </a:pPr>
              <a:r>
                <a:rPr lang="en-US" sz="6500">
                  <a:solidFill>
                    <a:srgbClr val="4659A8"/>
                  </a:solidFill>
                  <a:latin typeface="Amasis MT Pro Black" panose="02040A04050005020304" pitchFamily="18" charset="0"/>
                </a:rPr>
                <a:t>01</a:t>
              </a:r>
            </a:p>
          </p:txBody>
        </p:sp>
        <p:sp>
          <p:nvSpPr>
            <p:cNvPr id="15" name="TextBox 14">
              <a:extLst>
                <a:ext uri="{FF2B5EF4-FFF2-40B4-BE49-F238E27FC236}">
                  <a16:creationId xmlns:a16="http://schemas.microsoft.com/office/drawing/2014/main" id="{F5E653B7-D885-9F47-27BE-6272AB2CC0FC}"/>
                </a:ext>
              </a:extLst>
            </p:cNvPr>
            <p:cNvSpPr txBox="1"/>
            <p:nvPr/>
          </p:nvSpPr>
          <p:spPr>
            <a:xfrm>
              <a:off x="6367857" y="3934247"/>
              <a:ext cx="9505795" cy="2041456"/>
            </a:xfrm>
            <a:prstGeom prst="rect">
              <a:avLst/>
            </a:prstGeom>
            <a:noFill/>
          </p:spPr>
          <p:txBody>
            <a:bodyPr wrap="square" rtlCol="0">
              <a:spAutoFit/>
            </a:bodyPr>
            <a:lstStyle/>
            <a:p>
              <a:pPr algn="just">
                <a:lnSpc>
                  <a:spcPct val="150000"/>
                </a:lnSpc>
              </a:pPr>
              <a:r>
                <a:rPr lang="en-US" sz="4500">
                  <a:solidFill>
                    <a:srgbClr val="4659A8"/>
                  </a:solidFill>
                  <a:latin typeface="Arial" panose="020B0604020202020204" pitchFamily="34" charset="0"/>
                  <a:cs typeface="Arial" panose="020B0604020202020204" pitchFamily="34" charset="0"/>
                </a:rPr>
                <a:t>Cách dùng máy tính để tìm kiếm thông tin </a:t>
              </a:r>
            </a:p>
          </p:txBody>
        </p:sp>
      </p:grpSp>
      <p:grpSp>
        <p:nvGrpSpPr>
          <p:cNvPr id="23" name="Group 22">
            <a:extLst>
              <a:ext uri="{FF2B5EF4-FFF2-40B4-BE49-F238E27FC236}">
                <a16:creationId xmlns:a16="http://schemas.microsoft.com/office/drawing/2014/main" id="{AED1AF41-419C-193A-FAFB-C1C2DBF899CD}"/>
              </a:ext>
            </a:extLst>
          </p:cNvPr>
          <p:cNvGrpSpPr/>
          <p:nvPr/>
        </p:nvGrpSpPr>
        <p:grpSpPr>
          <a:xfrm>
            <a:off x="4436733" y="7146664"/>
            <a:ext cx="11978532" cy="1066061"/>
            <a:chOff x="3895120" y="4453620"/>
            <a:chExt cx="11978532" cy="1066061"/>
          </a:xfrm>
        </p:grpSpPr>
        <p:sp>
          <p:nvSpPr>
            <p:cNvPr id="24" name="TextBox 5">
              <a:extLst>
                <a:ext uri="{FF2B5EF4-FFF2-40B4-BE49-F238E27FC236}">
                  <a16:creationId xmlns:a16="http://schemas.microsoft.com/office/drawing/2014/main" id="{110086C9-09C4-B3CD-741F-09A72C1915AF}"/>
                </a:ext>
              </a:extLst>
            </p:cNvPr>
            <p:cNvSpPr txBox="1"/>
            <p:nvPr/>
          </p:nvSpPr>
          <p:spPr>
            <a:xfrm>
              <a:off x="3895120" y="4954975"/>
              <a:ext cx="1892389" cy="564706"/>
            </a:xfrm>
            <a:prstGeom prst="rect">
              <a:avLst/>
            </a:prstGeom>
          </p:spPr>
          <p:txBody>
            <a:bodyPr wrap="square" lIns="0" tIns="0" rIns="0" bIns="0" rtlCol="0" anchor="t">
              <a:spAutoFit/>
            </a:bodyPr>
            <a:lstStyle/>
            <a:p>
              <a:pPr marL="334643" lvl="1">
                <a:lnSpc>
                  <a:spcPts val="3812"/>
                </a:lnSpc>
              </a:pPr>
              <a:r>
                <a:rPr lang="en-US" sz="6500">
                  <a:solidFill>
                    <a:srgbClr val="4659A8"/>
                  </a:solidFill>
                  <a:latin typeface="Amasis MT Pro Black" panose="02040A04050005020304" pitchFamily="18" charset="0"/>
                </a:rPr>
                <a:t>02</a:t>
              </a:r>
            </a:p>
          </p:txBody>
        </p:sp>
        <p:sp>
          <p:nvSpPr>
            <p:cNvPr id="25" name="TextBox 24">
              <a:extLst>
                <a:ext uri="{FF2B5EF4-FFF2-40B4-BE49-F238E27FC236}">
                  <a16:creationId xmlns:a16="http://schemas.microsoft.com/office/drawing/2014/main" id="{FCAF5527-6D4B-DDFA-9DAC-111B040FAB29}"/>
                </a:ext>
              </a:extLst>
            </p:cNvPr>
            <p:cNvSpPr txBox="1"/>
            <p:nvPr/>
          </p:nvSpPr>
          <p:spPr>
            <a:xfrm>
              <a:off x="6367857" y="4453620"/>
              <a:ext cx="9505795" cy="1002710"/>
            </a:xfrm>
            <a:prstGeom prst="rect">
              <a:avLst/>
            </a:prstGeom>
            <a:noFill/>
          </p:spPr>
          <p:txBody>
            <a:bodyPr wrap="square" rtlCol="0">
              <a:spAutoFit/>
            </a:bodyPr>
            <a:lstStyle/>
            <a:p>
              <a:pPr algn="just">
                <a:lnSpc>
                  <a:spcPct val="150000"/>
                </a:lnSpc>
              </a:pPr>
              <a:r>
                <a:rPr lang="en-US" sz="4500">
                  <a:solidFill>
                    <a:srgbClr val="4659A8"/>
                  </a:solidFill>
                  <a:latin typeface="Arial" panose="020B0604020202020204" pitchFamily="34" charset="0"/>
                  <a:cs typeface="Arial" panose="020B0604020202020204" pitchFamily="34" charset="0"/>
                </a:rPr>
                <a:t>Xác định từ khóa tìm kiếm </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670"/>
        </a:solidFill>
        <a:effectLst/>
      </p:bgPr>
    </p:bg>
    <p:spTree>
      <p:nvGrpSpPr>
        <p:cNvPr id="1" name=""/>
        <p:cNvGrpSpPr/>
        <p:nvPr/>
      </p:nvGrpSpPr>
      <p:grpSpPr>
        <a:xfrm>
          <a:off x="0" y="0"/>
          <a:ext cx="0" cy="0"/>
          <a:chOff x="0" y="0"/>
          <a:chExt cx="0" cy="0"/>
        </a:xfrm>
      </p:grpSpPr>
      <p:sp>
        <p:nvSpPr>
          <p:cNvPr id="129" name="Rectangle: Rounded Corners 128">
            <a:extLst>
              <a:ext uri="{FF2B5EF4-FFF2-40B4-BE49-F238E27FC236}">
                <a16:creationId xmlns:a16="http://schemas.microsoft.com/office/drawing/2014/main" id="{9470C7FE-425F-E487-4753-4595B6D4B902}"/>
              </a:ext>
            </a:extLst>
          </p:cNvPr>
          <p:cNvSpPr/>
          <p:nvPr/>
        </p:nvSpPr>
        <p:spPr>
          <a:xfrm>
            <a:off x="990601" y="1813709"/>
            <a:ext cx="16306800" cy="68628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rot="-577540">
            <a:off x="91630" y="5513806"/>
            <a:ext cx="4119894" cy="4444620"/>
          </a:xfrm>
          <a:custGeom>
            <a:avLst/>
            <a:gdLst/>
            <a:ahLst/>
            <a:cxnLst/>
            <a:rect l="l" t="t" r="r" b="b"/>
            <a:pathLst>
              <a:path w="3657505" h="3819849">
                <a:moveTo>
                  <a:pt x="0" y="0"/>
                </a:moveTo>
                <a:lnTo>
                  <a:pt x="3657506" y="0"/>
                </a:lnTo>
                <a:lnTo>
                  <a:pt x="3657506" y="3819849"/>
                </a:lnTo>
                <a:lnTo>
                  <a:pt x="0" y="38198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179803">
            <a:off x="14989618" y="537954"/>
            <a:ext cx="2582620" cy="2017672"/>
          </a:xfrm>
          <a:custGeom>
            <a:avLst/>
            <a:gdLst/>
            <a:ahLst/>
            <a:cxnLst/>
            <a:rect l="l" t="t" r="r" b="b"/>
            <a:pathLst>
              <a:path w="2582620" h="2017672">
                <a:moveTo>
                  <a:pt x="0" y="0"/>
                </a:moveTo>
                <a:lnTo>
                  <a:pt x="2582620" y="0"/>
                </a:lnTo>
                <a:lnTo>
                  <a:pt x="2582620" y="2017672"/>
                </a:lnTo>
                <a:lnTo>
                  <a:pt x="0" y="20176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345316">
            <a:off x="17131524" y="4811791"/>
            <a:ext cx="578425" cy="777714"/>
          </a:xfrm>
          <a:custGeom>
            <a:avLst/>
            <a:gdLst/>
            <a:ahLst/>
            <a:cxnLst/>
            <a:rect l="l" t="t" r="r" b="b"/>
            <a:pathLst>
              <a:path w="578425" h="777714">
                <a:moveTo>
                  <a:pt x="0" y="0"/>
                </a:moveTo>
                <a:lnTo>
                  <a:pt x="578424" y="0"/>
                </a:lnTo>
                <a:lnTo>
                  <a:pt x="578424" y="777714"/>
                </a:lnTo>
                <a:lnTo>
                  <a:pt x="0" y="7777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385444">
            <a:off x="14916067" y="6377332"/>
            <a:ext cx="3135344" cy="3583250"/>
          </a:xfrm>
          <a:custGeom>
            <a:avLst/>
            <a:gdLst/>
            <a:ahLst/>
            <a:cxnLst/>
            <a:rect l="l" t="t" r="r" b="b"/>
            <a:pathLst>
              <a:path w="3135344" h="3583250">
                <a:moveTo>
                  <a:pt x="0" y="0"/>
                </a:moveTo>
                <a:lnTo>
                  <a:pt x="3135344" y="0"/>
                </a:lnTo>
                <a:lnTo>
                  <a:pt x="3135344" y="3583250"/>
                </a:lnTo>
                <a:lnTo>
                  <a:pt x="0" y="35832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96290" y="-510610"/>
            <a:ext cx="4617336" cy="4114800"/>
          </a:xfrm>
          <a:custGeom>
            <a:avLst/>
            <a:gdLst/>
            <a:ahLst/>
            <a:cxnLst/>
            <a:rect l="l" t="t" r="r" b="b"/>
            <a:pathLst>
              <a:path w="4617336" h="4114800">
                <a:moveTo>
                  <a:pt x="0" y="0"/>
                </a:moveTo>
                <a:lnTo>
                  <a:pt x="4617336" y="0"/>
                </a:lnTo>
                <a:lnTo>
                  <a:pt x="4617336"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8" name="Freeform 128"/>
          <p:cNvSpPr/>
          <p:nvPr/>
        </p:nvSpPr>
        <p:spPr>
          <a:xfrm rot="-787723" flipH="1" flipV="1">
            <a:off x="560429" y="4205350"/>
            <a:ext cx="377466" cy="507518"/>
          </a:xfrm>
          <a:custGeom>
            <a:avLst/>
            <a:gdLst/>
            <a:ahLst/>
            <a:cxnLst/>
            <a:rect l="l" t="t" r="r" b="b"/>
            <a:pathLst>
              <a:path w="377466" h="507518">
                <a:moveTo>
                  <a:pt x="377466" y="507517"/>
                </a:moveTo>
                <a:lnTo>
                  <a:pt x="0" y="507517"/>
                </a:lnTo>
                <a:lnTo>
                  <a:pt x="0" y="0"/>
                </a:lnTo>
                <a:lnTo>
                  <a:pt x="377466" y="0"/>
                </a:lnTo>
                <a:lnTo>
                  <a:pt x="377466" y="50751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1" name="TextBox 130">
            <a:extLst>
              <a:ext uri="{FF2B5EF4-FFF2-40B4-BE49-F238E27FC236}">
                <a16:creationId xmlns:a16="http://schemas.microsoft.com/office/drawing/2014/main" id="{152A67CF-E95E-2F0A-0106-D8605B829BD2}"/>
              </a:ext>
            </a:extLst>
          </p:cNvPr>
          <p:cNvSpPr txBox="1"/>
          <p:nvPr/>
        </p:nvSpPr>
        <p:spPr>
          <a:xfrm>
            <a:off x="4114801" y="2850734"/>
            <a:ext cx="10058400" cy="1092607"/>
          </a:xfrm>
          <a:prstGeom prst="rect">
            <a:avLst/>
          </a:prstGeom>
          <a:noFill/>
        </p:spPr>
        <p:txBody>
          <a:bodyPr wrap="square" rtlCol="0">
            <a:spAutoFit/>
          </a:bodyPr>
          <a:lstStyle/>
          <a:p>
            <a:pPr algn="ctr"/>
            <a:r>
              <a:rPr lang="en-US" sz="6500" b="1">
                <a:solidFill>
                  <a:srgbClr val="002060"/>
                </a:solidFill>
                <a:latin typeface="Arial" panose="020B0604020202020204" pitchFamily="34" charset="0"/>
                <a:cs typeface="Arial" panose="020B0604020202020204" pitchFamily="34" charset="0"/>
              </a:rPr>
              <a:t>PHẦN 1</a:t>
            </a:r>
          </a:p>
        </p:txBody>
      </p:sp>
      <p:sp>
        <p:nvSpPr>
          <p:cNvPr id="132" name="TextBox 131">
            <a:extLst>
              <a:ext uri="{FF2B5EF4-FFF2-40B4-BE49-F238E27FC236}">
                <a16:creationId xmlns:a16="http://schemas.microsoft.com/office/drawing/2014/main" id="{1CFAC2DE-47ED-EA2A-2AA1-11BAF86471ED}"/>
              </a:ext>
            </a:extLst>
          </p:cNvPr>
          <p:cNvSpPr txBox="1"/>
          <p:nvPr/>
        </p:nvSpPr>
        <p:spPr>
          <a:xfrm>
            <a:off x="2816877" y="4169113"/>
            <a:ext cx="12654246" cy="2907784"/>
          </a:xfrm>
          <a:prstGeom prst="rect">
            <a:avLst/>
          </a:prstGeom>
          <a:noFill/>
        </p:spPr>
        <p:txBody>
          <a:bodyPr wrap="square" rtlCol="0">
            <a:spAutoFit/>
          </a:bodyPr>
          <a:lstStyle/>
          <a:p>
            <a:pPr algn="ctr">
              <a:lnSpc>
                <a:spcPct val="150000"/>
              </a:lnSpc>
            </a:pPr>
            <a:r>
              <a:rPr lang="en-US" sz="6500" b="1">
                <a:solidFill>
                  <a:srgbClr val="C00000"/>
                </a:solidFill>
                <a:latin typeface="Arial" panose="020B0604020202020204" pitchFamily="34" charset="0"/>
                <a:cs typeface="Arial" panose="020B0604020202020204" pitchFamily="34" charset="0"/>
              </a:rPr>
              <a:t>CÁCH SỬ DỤNG MÁY TÍNH </a:t>
            </a:r>
          </a:p>
          <a:p>
            <a:pPr algn="ctr">
              <a:lnSpc>
                <a:spcPct val="150000"/>
              </a:lnSpc>
            </a:pPr>
            <a:r>
              <a:rPr lang="en-US" sz="6500" b="1">
                <a:solidFill>
                  <a:srgbClr val="C00000"/>
                </a:solidFill>
                <a:latin typeface="Arial" panose="020B0604020202020204" pitchFamily="34" charset="0"/>
                <a:cs typeface="Arial" panose="020B0604020202020204" pitchFamily="34" charset="0"/>
              </a:rPr>
              <a:t>ĐỂ TÌM KIẾM THÔNG TIN </a:t>
            </a:r>
          </a:p>
        </p:txBody>
      </p:sp>
    </p:spTree>
    <p:extLst>
      <p:ext uri="{BB962C8B-B14F-4D97-AF65-F5344CB8AC3E}">
        <p14:creationId xmlns:p14="http://schemas.microsoft.com/office/powerpoint/2010/main" val="3530379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446E038-2C82-ADB7-6E74-C3DE7019EE73}"/>
              </a:ext>
            </a:extLst>
          </p:cNvPr>
          <p:cNvGrpSpPr/>
          <p:nvPr/>
        </p:nvGrpSpPr>
        <p:grpSpPr>
          <a:xfrm>
            <a:off x="533400" y="647700"/>
            <a:ext cx="17221200" cy="3124200"/>
            <a:chOff x="609600" y="1028700"/>
            <a:chExt cx="17221200" cy="3124200"/>
          </a:xfrm>
        </p:grpSpPr>
        <p:sp>
          <p:nvSpPr>
            <p:cNvPr id="29" name="Rectangle 28">
              <a:extLst>
                <a:ext uri="{FF2B5EF4-FFF2-40B4-BE49-F238E27FC236}">
                  <a16:creationId xmlns:a16="http://schemas.microsoft.com/office/drawing/2014/main" id="{0CD7DC7B-57C5-7AEA-1CCB-7AA2FC2B7C8C}"/>
                </a:ext>
              </a:extLst>
            </p:cNvPr>
            <p:cNvSpPr/>
            <p:nvPr/>
          </p:nvSpPr>
          <p:spPr>
            <a:xfrm>
              <a:off x="609600" y="1028700"/>
              <a:ext cx="17068800" cy="28956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B765347-07C5-9209-D1A6-C6C2DEDA56FB}"/>
                </a:ext>
              </a:extLst>
            </p:cNvPr>
            <p:cNvSpPr/>
            <p:nvPr/>
          </p:nvSpPr>
          <p:spPr>
            <a:xfrm>
              <a:off x="762000" y="1181100"/>
              <a:ext cx="17068800" cy="2971800"/>
            </a:xfrm>
            <a:prstGeom prst="rect">
              <a:avLst/>
            </a:prstGeom>
            <a:solidFill>
              <a:schemeClr val="bg1"/>
            </a:solidFill>
            <a:ln w="38100">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F9F7B36-1363-1ADC-7120-DEF9C15FD1C7}"/>
                </a:ext>
              </a:extLst>
            </p:cNvPr>
            <p:cNvSpPr txBox="1"/>
            <p:nvPr/>
          </p:nvSpPr>
          <p:spPr>
            <a:xfrm>
              <a:off x="1295400" y="1290347"/>
              <a:ext cx="16002000" cy="274825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Khái niệm: </a:t>
              </a:r>
              <a:r>
                <a:rPr lang="en-US" sz="4000">
                  <a:latin typeface="Arial" panose="020B0604020202020204" pitchFamily="34" charset="0"/>
                  <a:cs typeface="Arial" panose="020B0604020202020204" pitchFamily="34" charset="0"/>
                </a:rPr>
                <a:t>Máy tìm kiếm là công cụ hay một trang web đặc biệt để tìm thông tin trên Internet. Tên máy tìm kiếm thường trùng với tên trang web. </a:t>
              </a:r>
            </a:p>
          </p:txBody>
        </p:sp>
      </p:grpSp>
      <p:sp>
        <p:nvSpPr>
          <p:cNvPr id="32" name="TextBox 31">
            <a:extLst>
              <a:ext uri="{FF2B5EF4-FFF2-40B4-BE49-F238E27FC236}">
                <a16:creationId xmlns:a16="http://schemas.microsoft.com/office/drawing/2014/main" id="{4208B40D-694E-3664-E192-0FB0F0CDD0A8}"/>
              </a:ext>
            </a:extLst>
          </p:cNvPr>
          <p:cNvSpPr txBox="1"/>
          <p:nvPr/>
        </p:nvSpPr>
        <p:spPr>
          <a:xfrm>
            <a:off x="3262311" y="9255054"/>
            <a:ext cx="11963400" cy="630942"/>
          </a:xfrm>
          <a:prstGeom prst="rect">
            <a:avLst/>
          </a:prstGeom>
          <a:noFill/>
        </p:spPr>
        <p:txBody>
          <a:bodyPr wrap="square" rtlCol="0">
            <a:spAutoFit/>
          </a:bodyPr>
          <a:lstStyle/>
          <a:p>
            <a:pPr algn="ctr"/>
            <a:r>
              <a:rPr lang="en-US" sz="3500" i="1">
                <a:solidFill>
                  <a:srgbClr val="002060"/>
                </a:solidFill>
                <a:latin typeface="Arial" panose="020B0604020202020204" pitchFamily="34" charset="0"/>
                <a:cs typeface="Arial" panose="020B0604020202020204" pitchFamily="34" charset="0"/>
              </a:rPr>
              <a:t>Một số trình duyệt Internet thông dụng </a:t>
            </a:r>
          </a:p>
        </p:txBody>
      </p:sp>
      <p:grpSp>
        <p:nvGrpSpPr>
          <p:cNvPr id="37" name="Group 36">
            <a:extLst>
              <a:ext uri="{FF2B5EF4-FFF2-40B4-BE49-F238E27FC236}">
                <a16:creationId xmlns:a16="http://schemas.microsoft.com/office/drawing/2014/main" id="{79E1056E-EEB6-980B-9A73-F96E03035246}"/>
              </a:ext>
            </a:extLst>
          </p:cNvPr>
          <p:cNvGrpSpPr/>
          <p:nvPr/>
        </p:nvGrpSpPr>
        <p:grpSpPr>
          <a:xfrm>
            <a:off x="990600" y="4507132"/>
            <a:ext cx="3657600" cy="4254964"/>
            <a:chOff x="1023937" y="4516657"/>
            <a:chExt cx="3657600" cy="4254964"/>
          </a:xfrm>
        </p:grpSpPr>
        <p:pic>
          <p:nvPicPr>
            <p:cNvPr id="2050" name="Picture 2">
              <a:extLst>
                <a:ext uri="{FF2B5EF4-FFF2-40B4-BE49-F238E27FC236}">
                  <a16:creationId xmlns:a16="http://schemas.microsoft.com/office/drawing/2014/main" id="{9A21A7CB-B981-F203-E864-D201588A8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4516657"/>
              <a:ext cx="3248025" cy="324802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58015B09-B4D7-CEC4-BA8E-29FA0E27D2A2}"/>
                </a:ext>
              </a:extLst>
            </p:cNvPr>
            <p:cNvSpPr txBox="1"/>
            <p:nvPr/>
          </p:nvSpPr>
          <p:spPr>
            <a:xfrm>
              <a:off x="1023937" y="8140679"/>
              <a:ext cx="3657600"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Google Chrome </a:t>
              </a:r>
            </a:p>
          </p:txBody>
        </p:sp>
      </p:grpSp>
      <p:grpSp>
        <p:nvGrpSpPr>
          <p:cNvPr id="38" name="Group 37">
            <a:extLst>
              <a:ext uri="{FF2B5EF4-FFF2-40B4-BE49-F238E27FC236}">
                <a16:creationId xmlns:a16="http://schemas.microsoft.com/office/drawing/2014/main" id="{8EB50DC3-F33D-79D9-62B9-A01FE32DFF11}"/>
              </a:ext>
            </a:extLst>
          </p:cNvPr>
          <p:cNvGrpSpPr/>
          <p:nvPr/>
        </p:nvGrpSpPr>
        <p:grpSpPr>
          <a:xfrm>
            <a:off x="5000625" y="3871622"/>
            <a:ext cx="4648200" cy="4890474"/>
            <a:chOff x="6819900" y="3881147"/>
            <a:chExt cx="4648200" cy="4890474"/>
          </a:xfrm>
        </p:grpSpPr>
        <p:pic>
          <p:nvPicPr>
            <p:cNvPr id="33" name="Picture 32">
              <a:extLst>
                <a:ext uri="{FF2B5EF4-FFF2-40B4-BE49-F238E27FC236}">
                  <a16:creationId xmlns:a16="http://schemas.microsoft.com/office/drawing/2014/main" id="{D19CF637-8A19-B90C-117D-5F117CF155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19900" y="3881147"/>
              <a:ext cx="4648200" cy="4648200"/>
            </a:xfrm>
            <a:prstGeom prst="rect">
              <a:avLst/>
            </a:prstGeom>
          </p:spPr>
        </p:pic>
        <p:sp>
          <p:nvSpPr>
            <p:cNvPr id="35" name="TextBox 34">
              <a:extLst>
                <a:ext uri="{FF2B5EF4-FFF2-40B4-BE49-F238E27FC236}">
                  <a16:creationId xmlns:a16="http://schemas.microsoft.com/office/drawing/2014/main" id="{01C6757B-7795-87BB-E86B-E96C3E3C8259}"/>
                </a:ext>
              </a:extLst>
            </p:cNvPr>
            <p:cNvSpPr txBox="1"/>
            <p:nvPr/>
          </p:nvSpPr>
          <p:spPr>
            <a:xfrm>
              <a:off x="7315200" y="8140679"/>
              <a:ext cx="3657600"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Microsoft Edge</a:t>
              </a:r>
            </a:p>
          </p:txBody>
        </p:sp>
      </p:grpSp>
      <p:grpSp>
        <p:nvGrpSpPr>
          <p:cNvPr id="39" name="Group 38">
            <a:extLst>
              <a:ext uri="{FF2B5EF4-FFF2-40B4-BE49-F238E27FC236}">
                <a16:creationId xmlns:a16="http://schemas.microsoft.com/office/drawing/2014/main" id="{49D06797-A35A-57AE-BA07-BBE9B8CE11F5}"/>
              </a:ext>
            </a:extLst>
          </p:cNvPr>
          <p:cNvGrpSpPr/>
          <p:nvPr/>
        </p:nvGrpSpPr>
        <p:grpSpPr>
          <a:xfrm>
            <a:off x="10706099" y="4686968"/>
            <a:ext cx="3957637" cy="4075128"/>
            <a:chOff x="12120563" y="4696493"/>
            <a:chExt cx="3957637" cy="4075128"/>
          </a:xfrm>
        </p:grpSpPr>
        <p:pic>
          <p:nvPicPr>
            <p:cNvPr id="2052" name="Picture 4">
              <a:extLst>
                <a:ext uri="{FF2B5EF4-FFF2-40B4-BE49-F238E27FC236}">
                  <a16:creationId xmlns:a16="http://schemas.microsoft.com/office/drawing/2014/main" id="{F5D87A70-476F-24A8-460D-1202DC59EE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20563" y="4696493"/>
              <a:ext cx="2128837" cy="321558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03749573-7D5E-54BD-5A57-BAFE2EEBD17F}"/>
                </a:ext>
              </a:extLst>
            </p:cNvPr>
            <p:cNvSpPr txBox="1"/>
            <p:nvPr/>
          </p:nvSpPr>
          <p:spPr>
            <a:xfrm>
              <a:off x="12420600" y="8140679"/>
              <a:ext cx="3657600"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Bing </a:t>
              </a:r>
            </a:p>
          </p:txBody>
        </p:sp>
      </p:grpSp>
      <p:grpSp>
        <p:nvGrpSpPr>
          <p:cNvPr id="42" name="Group 41">
            <a:extLst>
              <a:ext uri="{FF2B5EF4-FFF2-40B4-BE49-F238E27FC236}">
                <a16:creationId xmlns:a16="http://schemas.microsoft.com/office/drawing/2014/main" id="{B65A27B0-859B-558B-7768-E65E74107428}"/>
              </a:ext>
            </a:extLst>
          </p:cNvPr>
          <p:cNvGrpSpPr/>
          <p:nvPr/>
        </p:nvGrpSpPr>
        <p:grpSpPr>
          <a:xfrm>
            <a:off x="14425611" y="4921713"/>
            <a:ext cx="3019426" cy="3840383"/>
            <a:chOff x="13835062" y="4931238"/>
            <a:chExt cx="3019426" cy="3840383"/>
          </a:xfrm>
        </p:grpSpPr>
        <p:pic>
          <p:nvPicPr>
            <p:cNvPr id="40" name="Picture 39">
              <a:extLst>
                <a:ext uri="{FF2B5EF4-FFF2-40B4-BE49-F238E27FC236}">
                  <a16:creationId xmlns:a16="http://schemas.microsoft.com/office/drawing/2014/main" id="{8C411E01-1D68-7173-B949-E00EA3B33EF2}"/>
                </a:ext>
              </a:extLst>
            </p:cNvPr>
            <p:cNvPicPr>
              <a:picLocks noChangeAspect="1"/>
            </p:cNvPicPr>
            <p:nvPr/>
          </p:nvPicPr>
          <p:blipFill>
            <a:blip r:embed="rId5"/>
            <a:stretch>
              <a:fillRect/>
            </a:stretch>
          </p:blipFill>
          <p:spPr>
            <a:xfrm>
              <a:off x="13835062" y="4931238"/>
              <a:ext cx="3019426" cy="3007677"/>
            </a:xfrm>
            <a:prstGeom prst="rect">
              <a:avLst/>
            </a:prstGeom>
          </p:spPr>
        </p:pic>
        <p:sp>
          <p:nvSpPr>
            <p:cNvPr id="41" name="TextBox 40">
              <a:extLst>
                <a:ext uri="{FF2B5EF4-FFF2-40B4-BE49-F238E27FC236}">
                  <a16:creationId xmlns:a16="http://schemas.microsoft.com/office/drawing/2014/main" id="{80071A14-E3F9-25A9-AADF-C056BDA9A4CE}"/>
                </a:ext>
              </a:extLst>
            </p:cNvPr>
            <p:cNvSpPr txBox="1"/>
            <p:nvPr/>
          </p:nvSpPr>
          <p:spPr>
            <a:xfrm>
              <a:off x="14635162" y="8140679"/>
              <a:ext cx="1976438" cy="630942"/>
            </a:xfrm>
            <a:prstGeom prst="rect">
              <a:avLst/>
            </a:prstGeom>
            <a:noFill/>
          </p:spPr>
          <p:txBody>
            <a:bodyPr wrap="square" rtlCol="0">
              <a:spAutoFit/>
            </a:bodyPr>
            <a:lstStyle/>
            <a:p>
              <a:r>
                <a:rPr lang="en-US" sz="3500" b="1">
                  <a:latin typeface="Arial" panose="020B0604020202020204" pitchFamily="34" charset="0"/>
                  <a:cs typeface="Arial" panose="020B0604020202020204" pitchFamily="34" charset="0"/>
                </a:rPr>
                <a:t>Safari</a:t>
              </a:r>
            </a:p>
          </p:txBody>
        </p:sp>
      </p:grpSp>
    </p:spTree>
    <p:extLst>
      <p:ext uri="{BB962C8B-B14F-4D97-AF65-F5344CB8AC3E}">
        <p14:creationId xmlns:p14="http://schemas.microsoft.com/office/powerpoint/2010/main" val="413317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6" presetClass="entr" presetSubtype="21"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inVertical)">
                                      <p:cBhvr>
                                        <p:cTn id="21" dur="500"/>
                                        <p:tgtEl>
                                          <p:spTgt spid="39"/>
                                        </p:tgtEl>
                                      </p:cBhvr>
                                    </p:animEffect>
                                  </p:childTnLst>
                                </p:cTn>
                              </p:par>
                              <p:par>
                                <p:cTn id="22" presetID="16" presetClass="entr" presetSubtype="21"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CBE48-70BF-E430-6ED9-9E03EB73E336}"/>
              </a:ext>
            </a:extLst>
          </p:cNvPr>
          <p:cNvSpPr txBox="1"/>
          <p:nvPr/>
        </p:nvSpPr>
        <p:spPr>
          <a:xfrm>
            <a:off x="1181100" y="495300"/>
            <a:ext cx="159258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THỰC HIỆN TÌM KIẾM THÔNG TIN</a:t>
            </a:r>
          </a:p>
        </p:txBody>
      </p:sp>
      <p:grpSp>
        <p:nvGrpSpPr>
          <p:cNvPr id="17" name="Group 16">
            <a:extLst>
              <a:ext uri="{FF2B5EF4-FFF2-40B4-BE49-F238E27FC236}">
                <a16:creationId xmlns:a16="http://schemas.microsoft.com/office/drawing/2014/main" id="{54A15AC8-7CDF-863B-283E-46977DFDD2F4}"/>
              </a:ext>
            </a:extLst>
          </p:cNvPr>
          <p:cNvGrpSpPr/>
          <p:nvPr/>
        </p:nvGrpSpPr>
        <p:grpSpPr>
          <a:xfrm>
            <a:off x="498123" y="1917753"/>
            <a:ext cx="13030200" cy="2295525"/>
            <a:chOff x="685800" y="2048552"/>
            <a:chExt cx="13030200" cy="2295525"/>
          </a:xfrm>
        </p:grpSpPr>
        <p:sp>
          <p:nvSpPr>
            <p:cNvPr id="8" name="Rectangle: Rounded Corners 7">
              <a:extLst>
                <a:ext uri="{FF2B5EF4-FFF2-40B4-BE49-F238E27FC236}">
                  <a16:creationId xmlns:a16="http://schemas.microsoft.com/office/drawing/2014/main" id="{98527858-32FC-51B9-51E7-F5DA138949D2}"/>
                </a:ext>
              </a:extLst>
            </p:cNvPr>
            <p:cNvSpPr/>
            <p:nvPr/>
          </p:nvSpPr>
          <p:spPr>
            <a:xfrm>
              <a:off x="685800" y="2048552"/>
              <a:ext cx="12725400" cy="229552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8C0CC0C-D274-D01A-FD3C-1B55098E5B7A}"/>
                </a:ext>
              </a:extLst>
            </p:cNvPr>
            <p:cNvSpPr/>
            <p:nvPr/>
          </p:nvSpPr>
          <p:spPr>
            <a:xfrm>
              <a:off x="838200" y="2247900"/>
              <a:ext cx="12573000" cy="2068562"/>
            </a:xfrm>
            <a:prstGeom prst="roundRect">
              <a:avLst/>
            </a:prstGeom>
            <a:solidFill>
              <a:schemeClr val="bg1"/>
            </a:solidFill>
            <a:ln w="381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806AE80-90D7-E567-869A-382CF5A942C4}"/>
                </a:ext>
              </a:extLst>
            </p:cNvPr>
            <p:cNvSpPr txBox="1"/>
            <p:nvPr/>
          </p:nvSpPr>
          <p:spPr>
            <a:xfrm>
              <a:off x="1151980" y="2488429"/>
              <a:ext cx="12564020" cy="1608325"/>
            </a:xfrm>
            <a:prstGeom prst="rect">
              <a:avLst/>
            </a:prstGeom>
            <a:noFill/>
          </p:spPr>
          <p:txBody>
            <a:bodyPr wrap="square" rtlCol="0">
              <a:spAutoFit/>
            </a:bodyPr>
            <a:lstStyle/>
            <a:p>
              <a:pPr>
                <a:lnSpc>
                  <a:spcPct val="150000"/>
                </a:lnSpc>
              </a:pPr>
              <a:r>
                <a:rPr lang="en-US" sz="3500" b="1">
                  <a:latin typeface="Arial" panose="020B0604020202020204" pitchFamily="34" charset="0"/>
                  <a:cs typeface="Arial" panose="020B0604020202020204" pitchFamily="34" charset="0"/>
                </a:rPr>
                <a:t>Bước 1. Khởi động một trình duyệt Internet</a:t>
              </a:r>
            </a:p>
            <a:p>
              <a:pPr>
                <a:lnSpc>
                  <a:spcPct val="150000"/>
                </a:lnSpc>
              </a:pPr>
              <a:r>
                <a:rPr lang="en-US" sz="3500">
                  <a:latin typeface="Arial" panose="020B0604020202020204" pitchFamily="34" charset="0"/>
                  <a:cs typeface="Arial" panose="020B0604020202020204" pitchFamily="34" charset="0"/>
                </a:rPr>
                <a:t>Nháy đúp vào biểu tượng của một trình duyệt Internet.  </a:t>
              </a:r>
            </a:p>
          </p:txBody>
        </p:sp>
      </p:grpSp>
      <p:grpSp>
        <p:nvGrpSpPr>
          <p:cNvPr id="16" name="Group 15">
            <a:extLst>
              <a:ext uri="{FF2B5EF4-FFF2-40B4-BE49-F238E27FC236}">
                <a16:creationId xmlns:a16="http://schemas.microsoft.com/office/drawing/2014/main" id="{2285D230-96EB-151D-8CC2-BD585A8E0A82}"/>
              </a:ext>
            </a:extLst>
          </p:cNvPr>
          <p:cNvGrpSpPr/>
          <p:nvPr/>
        </p:nvGrpSpPr>
        <p:grpSpPr>
          <a:xfrm>
            <a:off x="13638916" y="2271796"/>
            <a:ext cx="4174773" cy="3473357"/>
            <a:chOff x="13651536" y="1549883"/>
            <a:chExt cx="4174773" cy="3473357"/>
          </a:xfrm>
        </p:grpSpPr>
        <p:pic>
          <p:nvPicPr>
            <p:cNvPr id="4" name="Picture 2">
              <a:extLst>
                <a:ext uri="{FF2B5EF4-FFF2-40B4-BE49-F238E27FC236}">
                  <a16:creationId xmlns:a16="http://schemas.microsoft.com/office/drawing/2014/main" id="{21A1ACC6-8C8A-F41D-D188-51C560F7E2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1827" y="1549883"/>
              <a:ext cx="2794193" cy="27941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5C43064-1F31-37D0-B5AC-7FE525C39963}"/>
                </a:ext>
              </a:extLst>
            </p:cNvPr>
            <p:cNvSpPr txBox="1"/>
            <p:nvPr/>
          </p:nvSpPr>
          <p:spPr>
            <a:xfrm>
              <a:off x="13651536" y="4392298"/>
              <a:ext cx="4174773" cy="630942"/>
            </a:xfrm>
            <a:prstGeom prst="rect">
              <a:avLst/>
            </a:prstGeom>
            <a:noFill/>
          </p:spPr>
          <p:txBody>
            <a:bodyPr wrap="square" rtlCol="0">
              <a:spAutoFit/>
            </a:bodyPr>
            <a:lstStyle/>
            <a:p>
              <a:pPr algn="ctr"/>
              <a:r>
                <a:rPr lang="en-US" sz="3500" b="1" i="1">
                  <a:solidFill>
                    <a:srgbClr val="002060"/>
                  </a:solidFill>
                  <a:latin typeface="Arial" panose="020B0604020202020204" pitchFamily="34" charset="0"/>
                  <a:cs typeface="Arial" panose="020B0604020202020204" pitchFamily="34" charset="0"/>
                </a:rPr>
                <a:t>Google Chrome </a:t>
              </a:r>
            </a:p>
          </p:txBody>
        </p:sp>
      </p:grpSp>
      <p:grpSp>
        <p:nvGrpSpPr>
          <p:cNvPr id="18" name="Group 17">
            <a:extLst>
              <a:ext uri="{FF2B5EF4-FFF2-40B4-BE49-F238E27FC236}">
                <a16:creationId xmlns:a16="http://schemas.microsoft.com/office/drawing/2014/main" id="{A09F7801-F737-E8F5-4F4F-AE40454734D7}"/>
              </a:ext>
            </a:extLst>
          </p:cNvPr>
          <p:cNvGrpSpPr/>
          <p:nvPr/>
        </p:nvGrpSpPr>
        <p:grpSpPr>
          <a:xfrm>
            <a:off x="498123" y="4850415"/>
            <a:ext cx="13030200" cy="2295525"/>
            <a:chOff x="685800" y="2048552"/>
            <a:chExt cx="13030200" cy="2295525"/>
          </a:xfrm>
        </p:grpSpPr>
        <p:sp>
          <p:nvSpPr>
            <p:cNvPr id="19" name="Rectangle: Rounded Corners 18">
              <a:extLst>
                <a:ext uri="{FF2B5EF4-FFF2-40B4-BE49-F238E27FC236}">
                  <a16:creationId xmlns:a16="http://schemas.microsoft.com/office/drawing/2014/main" id="{501C2E75-7018-D491-FD0F-9CB473818586}"/>
                </a:ext>
              </a:extLst>
            </p:cNvPr>
            <p:cNvSpPr/>
            <p:nvPr/>
          </p:nvSpPr>
          <p:spPr>
            <a:xfrm>
              <a:off x="685800" y="2048552"/>
              <a:ext cx="12725400" cy="229552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F30E629-0853-14A5-D8C8-319571369DC7}"/>
                </a:ext>
              </a:extLst>
            </p:cNvPr>
            <p:cNvSpPr/>
            <p:nvPr/>
          </p:nvSpPr>
          <p:spPr>
            <a:xfrm>
              <a:off x="838200" y="2247900"/>
              <a:ext cx="12573000" cy="2068562"/>
            </a:xfrm>
            <a:prstGeom prst="roundRect">
              <a:avLst/>
            </a:prstGeom>
            <a:solidFill>
              <a:schemeClr val="bg1"/>
            </a:solidFill>
            <a:ln w="381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2DDF198-B811-6B84-1A06-44683429D952}"/>
                </a:ext>
              </a:extLst>
            </p:cNvPr>
            <p:cNvSpPr txBox="1"/>
            <p:nvPr/>
          </p:nvSpPr>
          <p:spPr>
            <a:xfrm>
              <a:off x="1151980" y="2488429"/>
              <a:ext cx="12564020" cy="1608325"/>
            </a:xfrm>
            <a:prstGeom prst="rect">
              <a:avLst/>
            </a:prstGeom>
            <a:noFill/>
          </p:spPr>
          <p:txBody>
            <a:bodyPr wrap="square" rtlCol="0">
              <a:spAutoFit/>
            </a:bodyPr>
            <a:lstStyle/>
            <a:p>
              <a:pPr>
                <a:lnSpc>
                  <a:spcPct val="150000"/>
                </a:lnSpc>
              </a:pPr>
              <a:r>
                <a:rPr lang="en-US" sz="3500" b="1">
                  <a:latin typeface="Arial" panose="020B0604020202020204" pitchFamily="34" charset="0"/>
                  <a:cs typeface="Arial" panose="020B0604020202020204" pitchFamily="34" charset="0"/>
                </a:rPr>
                <a:t>Bước 2. Truy cập vào trang web của máy tìm kiếm </a:t>
              </a:r>
            </a:p>
            <a:p>
              <a:pPr>
                <a:lnSpc>
                  <a:spcPct val="150000"/>
                </a:lnSpc>
              </a:pPr>
              <a:r>
                <a:rPr lang="en-US" sz="3500">
                  <a:latin typeface="Arial" panose="020B0604020202020204" pitchFamily="34" charset="0"/>
                  <a:cs typeface="Arial" panose="020B0604020202020204" pitchFamily="34" charset="0"/>
                </a:rPr>
                <a:t>Nháy đúp vào biểu tượng của một trình duyệt Internet.  </a:t>
              </a:r>
            </a:p>
          </p:txBody>
        </p:sp>
      </p:grpSp>
      <p:grpSp>
        <p:nvGrpSpPr>
          <p:cNvPr id="28" name="Group 27">
            <a:extLst>
              <a:ext uri="{FF2B5EF4-FFF2-40B4-BE49-F238E27FC236}">
                <a16:creationId xmlns:a16="http://schemas.microsoft.com/office/drawing/2014/main" id="{09F6D96C-E554-3AE1-44F0-A512A611E344}"/>
              </a:ext>
            </a:extLst>
          </p:cNvPr>
          <p:cNvGrpSpPr/>
          <p:nvPr/>
        </p:nvGrpSpPr>
        <p:grpSpPr>
          <a:xfrm>
            <a:off x="2743200" y="7496175"/>
            <a:ext cx="14601723" cy="2295525"/>
            <a:chOff x="2147445" y="7585817"/>
            <a:chExt cx="14601723" cy="2295525"/>
          </a:xfrm>
        </p:grpSpPr>
        <p:pic>
          <p:nvPicPr>
            <p:cNvPr id="7" name="Picture 6">
              <a:extLst>
                <a:ext uri="{FF2B5EF4-FFF2-40B4-BE49-F238E27FC236}">
                  <a16:creationId xmlns:a16="http://schemas.microsoft.com/office/drawing/2014/main" id="{99C3333C-0475-D320-67B2-CA3349C861B8}"/>
                </a:ext>
              </a:extLst>
            </p:cNvPr>
            <p:cNvPicPr>
              <a:picLocks noChangeAspect="1"/>
            </p:cNvPicPr>
            <p:nvPr/>
          </p:nvPicPr>
          <p:blipFill>
            <a:blip r:embed="rId3"/>
            <a:stretch>
              <a:fillRect/>
            </a:stretch>
          </p:blipFill>
          <p:spPr>
            <a:xfrm>
              <a:off x="9144000" y="7585817"/>
              <a:ext cx="7605168" cy="2295525"/>
            </a:xfrm>
            <a:prstGeom prst="rect">
              <a:avLst/>
            </a:prstGeom>
          </p:spPr>
        </p:pic>
        <p:sp>
          <p:nvSpPr>
            <p:cNvPr id="22" name="Rectangle 21">
              <a:extLst>
                <a:ext uri="{FF2B5EF4-FFF2-40B4-BE49-F238E27FC236}">
                  <a16:creationId xmlns:a16="http://schemas.microsoft.com/office/drawing/2014/main" id="{825653F8-D84F-65C1-A394-AC9C9538D13E}"/>
                </a:ext>
              </a:extLst>
            </p:cNvPr>
            <p:cNvSpPr/>
            <p:nvPr/>
          </p:nvSpPr>
          <p:spPr>
            <a:xfrm>
              <a:off x="13198554" y="8818379"/>
              <a:ext cx="2397477" cy="94866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CBEE56A2-0411-AAC4-E674-9966A0EAC511}"/>
                </a:ext>
              </a:extLst>
            </p:cNvPr>
            <p:cNvCxnSpPr>
              <a:cxnSpLocks/>
            </p:cNvCxnSpPr>
            <p:nvPr/>
          </p:nvCxnSpPr>
          <p:spPr>
            <a:xfrm>
              <a:off x="5029200" y="9486900"/>
              <a:ext cx="816935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333426-5400-B5D0-2BD0-CA789D7B0463}"/>
                </a:ext>
              </a:extLst>
            </p:cNvPr>
            <p:cNvSpPr txBox="1"/>
            <p:nvPr/>
          </p:nvSpPr>
          <p:spPr>
            <a:xfrm>
              <a:off x="2147445" y="8875641"/>
              <a:ext cx="6972300" cy="553998"/>
            </a:xfrm>
            <a:prstGeom prst="rect">
              <a:avLst/>
            </a:prstGeom>
            <a:noFill/>
          </p:spPr>
          <p:txBody>
            <a:bodyPr wrap="square" rtlCol="0">
              <a:spAutoFit/>
            </a:bodyPr>
            <a:lstStyle/>
            <a:p>
              <a:r>
                <a:rPr lang="en-US" sz="3000" i="1">
                  <a:solidFill>
                    <a:srgbClr val="002060"/>
                  </a:solidFill>
                  <a:latin typeface="Arial" panose="020B0604020202020204" pitchFamily="34" charset="0"/>
                  <a:cs typeface="Arial" panose="020B0604020202020204" pitchFamily="34" charset="0"/>
                </a:rPr>
                <a:t>Gõ địa chỉ google.com vào thanh địa chỉ </a:t>
              </a:r>
            </a:p>
          </p:txBody>
        </p:sp>
      </p:grpSp>
    </p:spTree>
    <p:extLst>
      <p:ext uri="{BB962C8B-B14F-4D97-AF65-F5344CB8AC3E}">
        <p14:creationId xmlns:p14="http://schemas.microsoft.com/office/powerpoint/2010/main" val="26369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TotalTime>
  <Words>881</Words>
  <Application>Microsoft Office PowerPoint</Application>
  <PresentationFormat>Custom</PresentationFormat>
  <Paragraphs>99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Amasis MT Pro Black</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Yellow Cute Illustrative Bingo Game Presentation</dc:title>
  <cp:lastModifiedBy>Thảo Đào</cp:lastModifiedBy>
  <cp:revision>8</cp:revision>
  <dcterms:created xsi:type="dcterms:W3CDTF">2006-08-16T00:00:00Z</dcterms:created>
  <dcterms:modified xsi:type="dcterms:W3CDTF">2023-07-29T09:49:31Z</dcterms:modified>
  <dc:identifier>DAFpWbCrkVU</dc:identifier>
</cp:coreProperties>
</file>