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</p:sldMasterIdLst>
  <p:notesMasterIdLst>
    <p:notesMasterId r:id="rId8"/>
  </p:notesMasterIdLst>
  <p:sldIdLst>
    <p:sldId id="306" r:id="rId5"/>
    <p:sldId id="297" r:id="rId6"/>
    <p:sldId id="301" r:id="rId7"/>
    <p:sldId id="388" r:id="rId9"/>
    <p:sldId id="308" r:id="rId10"/>
    <p:sldId id="309" r:id="rId11"/>
    <p:sldId id="423" r:id="rId12"/>
    <p:sldId id="310" r:id="rId13"/>
    <p:sldId id="424" r:id="rId14"/>
    <p:sldId id="425" r:id="rId15"/>
    <p:sldId id="336" r:id="rId16"/>
    <p:sldId id="390" r:id="rId17"/>
    <p:sldId id="311" r:id="rId18"/>
    <p:sldId id="338" r:id="rId19"/>
    <p:sldId id="426" r:id="rId20"/>
    <p:sldId id="427" r:id="rId21"/>
    <p:sldId id="340" r:id="rId22"/>
    <p:sldId id="312" r:id="rId23"/>
    <p:sldId id="428" r:id="rId24"/>
    <p:sldId id="429" r:id="rId25"/>
    <p:sldId id="343" r:id="rId26"/>
    <p:sldId id="313" r:id="rId27"/>
    <p:sldId id="392" r:id="rId28"/>
    <p:sldId id="393" r:id="rId29"/>
    <p:sldId id="430" r:id="rId30"/>
    <p:sldId id="314" r:id="rId31"/>
    <p:sldId id="431" r:id="rId32"/>
    <p:sldId id="432" r:id="rId33"/>
    <p:sldId id="433" r:id="rId34"/>
    <p:sldId id="358" r:id="rId35"/>
    <p:sldId id="394" r:id="rId36"/>
    <p:sldId id="315" r:id="rId37"/>
    <p:sldId id="434" r:id="rId38"/>
    <p:sldId id="435" r:id="rId39"/>
    <p:sldId id="359" r:id="rId40"/>
    <p:sldId id="316" r:id="rId41"/>
    <p:sldId id="369" r:id="rId42"/>
    <p:sldId id="436" r:id="rId43"/>
    <p:sldId id="437" r:id="rId44"/>
    <p:sldId id="360" r:id="rId45"/>
    <p:sldId id="300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130" autoAdjust="0"/>
  </p:normalViewPr>
  <p:slideViewPr>
    <p:cSldViewPr snapToGrid="0">
      <p:cViewPr varScale="1">
        <p:scale>
          <a:sx n="65" d="100"/>
          <a:sy n="65" d="100"/>
        </p:scale>
        <p:origin x="2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0" Type="http://schemas.openxmlformats.org/officeDocument/2006/relationships/commentAuthors" Target="commentAuthors.xml"/><Relationship Id="rId5" Type="http://schemas.openxmlformats.org/officeDocument/2006/relationships/slide" Target="slides/slide1.xml"/><Relationship Id="rId49" Type="http://schemas.openxmlformats.org/officeDocument/2006/relationships/tableStyles" Target="tableStyles.xml"/><Relationship Id="rId48" Type="http://schemas.openxmlformats.org/officeDocument/2006/relationships/viewProps" Target="viewProps.xml"/><Relationship Id="rId47" Type="http://schemas.openxmlformats.org/officeDocument/2006/relationships/presProps" Target="presProps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33401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FEFD8-2151-478C-9C1C-0545885223F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B1172-D443-4544-A958-E06E27C02F4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5.xml"/><Relationship Id="rId5" Type="http://schemas.microsoft.com/office/2007/relationships/hdphoto" Target="../media/image40.wdp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0.xml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0.xml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0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0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5.png"/><Relationship Id="rId8" Type="http://schemas.microsoft.com/office/2007/relationships/hdphoto" Target="../media/image54.wdp"/><Relationship Id="rId7" Type="http://schemas.openxmlformats.org/officeDocument/2006/relationships/image" Target="../media/image53.png"/><Relationship Id="rId6" Type="http://schemas.microsoft.com/office/2007/relationships/hdphoto" Target="../media/image52.wdp"/><Relationship Id="rId5" Type="http://schemas.openxmlformats.org/officeDocument/2006/relationships/image" Target="../media/image51.png"/><Relationship Id="rId4" Type="http://schemas.microsoft.com/office/2007/relationships/hdphoto" Target="../media/image50.wdp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3" Type="http://schemas.openxmlformats.org/officeDocument/2006/relationships/slideLayout" Target="../slideLayouts/slideLayout35.xml"/><Relationship Id="rId12" Type="http://schemas.microsoft.com/office/2007/relationships/hdphoto" Target="../media/image58.wdp"/><Relationship Id="rId11" Type="http://schemas.openxmlformats.org/officeDocument/2006/relationships/image" Target="../media/image57.png"/><Relationship Id="rId10" Type="http://schemas.microsoft.com/office/2007/relationships/hdphoto" Target="../media/image56.wdp"/><Relationship Id="rId1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image" Target="../media/image32.png"/><Relationship Id="rId1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0" Type="http://schemas.openxmlformats.org/officeDocument/2006/relationships/notesSlide" Target="../notesSlides/notesSlide1.xml"/><Relationship Id="rId2" Type="http://schemas.openxmlformats.org/officeDocument/2006/relationships/image" Target="../media/image11.png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9.png"/><Relationship Id="rId17" Type="http://schemas.openxmlformats.org/officeDocument/2006/relationships/image" Target="../media/image26.png"/><Relationship Id="rId16" Type="http://schemas.openxmlformats.org/officeDocument/2006/relationships/image" Target="../media/image25.png"/><Relationship Id="rId15" Type="http://schemas.openxmlformats.org/officeDocument/2006/relationships/image" Target="../media/image24.png"/><Relationship Id="rId14" Type="http://schemas.openxmlformats.org/officeDocument/2006/relationships/image" Target="../media/image23.png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5.xml"/><Relationship Id="rId5" Type="http://schemas.microsoft.com/office/2007/relationships/hdphoto" Target="../media/image40.wdp"/><Relationship Id="rId4" Type="http://schemas.openxmlformats.org/officeDocument/2006/relationships/image" Target="../media/image39.png"/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0.xml"/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0.xml"/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69.png"/><Relationship Id="rId1" Type="http://schemas.openxmlformats.org/officeDocument/2006/relationships/image" Target="../media/image68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0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  <a:endParaRPr lang="vi-VN" sz="5400" b="1" dirty="0">
              <a:solidFill>
                <a:srgbClr val="00B050"/>
              </a:solidFill>
              <a:latin typeface="UTM Avo" panose="020406030505060202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solidFill>
                <a:srgbClr val="00B050"/>
              </a:solidFill>
              <a:latin typeface="UTM Avo" panose="020406030505060202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305" y="375920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305" y="1836420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9" y="48260"/>
            <a:ext cx="12121978" cy="68580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47980" y="399415"/>
            <a:ext cx="1196657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1. Tổ Một có 6 bông hoa, tổ Ba có nhiều hơn tổ Một 2 bông hoa. 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72745" y="1158240"/>
            <a:ext cx="1159891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Hỏi tổ Ba có mấy bông hoa? 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744304" y="1906391"/>
            <a:ext cx="2478653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Giải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651712" y="3076518"/>
            <a:ext cx="1270" cy="224627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7"/>
          <p:cNvSpPr txBox="1"/>
          <p:nvPr/>
        </p:nvSpPr>
        <p:spPr>
          <a:xfrm>
            <a:off x="2404745" y="2662555"/>
            <a:ext cx="782447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Tổ Ba có số bông hoa là: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3154045" y="3418840"/>
            <a:ext cx="782447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6    </a:t>
            </a:r>
            <a:r>
              <a:rPr lang="en-US" sz="33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   2    =  8 ( bông hoa )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3909695" y="4187825"/>
            <a:ext cx="782447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Đáp số :  8  bông hoa 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53670" y="5316855"/>
            <a:ext cx="12170410" cy="2159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007745" y="854075"/>
            <a:ext cx="3881120" cy="10160"/>
          </a:xfrm>
          <a:prstGeom prst="line">
            <a:avLst/>
          </a:prstGeom>
          <a:ln w="57150"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125720" y="875030"/>
            <a:ext cx="927100" cy="10160"/>
          </a:xfrm>
          <a:prstGeom prst="line">
            <a:avLst/>
          </a:prstGeom>
          <a:ln w="57150"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871970" y="929005"/>
            <a:ext cx="1789430" cy="215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102850" y="906780"/>
            <a:ext cx="2019300" cy="1143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306830" y="1619250"/>
            <a:ext cx="4098925" cy="31750"/>
          </a:xfrm>
          <a:prstGeom prst="line">
            <a:avLst/>
          </a:prstGeom>
          <a:ln w="57150"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713605" y="2287270"/>
            <a:ext cx="97155" cy="863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4975225" y="2385060"/>
            <a:ext cx="6127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9"/>
          <p:cNvSpPr txBox="1"/>
          <p:nvPr/>
        </p:nvSpPr>
        <p:spPr>
          <a:xfrm>
            <a:off x="6668770" y="413385"/>
            <a:ext cx="217360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nhiều hơn</a:t>
            </a:r>
            <a:endParaRPr lang="en-US" sz="3300">
              <a:solidFill>
                <a:srgbClr val="FF0000"/>
              </a:solidFill>
              <a:latin typeface="HP001 4 hang 1 ô ly" panose="020B0603050302020204" charset="0"/>
              <a:cs typeface="HP001 4 hang 1 ô ly" panose="020B060305030202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8" grpId="0" bldLvl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̉nh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68044"/>
            <a:ext cx="9144000" cy="4723489"/>
          </a:xfrm>
          <a:prstGeom prst="rect">
            <a:avLst/>
          </a:prstGeom>
        </p:spPr>
      </p:pic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z="900" smtClean="0">
                <a:solidFill>
                  <a:prstClr val="black">
                    <a:tint val="75000"/>
                  </a:prstClr>
                </a:solidFill>
              </a:rPr>
            </a:fld>
            <a:endParaRPr lang="en-US" sz="9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Ảnh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330" y="2987485"/>
            <a:ext cx="2100263" cy="2493169"/>
          </a:xfrm>
          <a:prstGeom prst="rect">
            <a:avLst/>
          </a:prstGeom>
        </p:spPr>
      </p:pic>
      <p:sp>
        <p:nvSpPr>
          <p:cNvPr id="17" name="Khung Chú Thích Bầu Dục 16"/>
          <p:cNvSpPr/>
          <p:nvPr/>
        </p:nvSpPr>
        <p:spPr>
          <a:xfrm flipH="1">
            <a:off x="5131905" y="1712015"/>
            <a:ext cx="4333460" cy="1272208"/>
          </a:xfrm>
          <a:prstGeom prst="wedgeEllipseCallout">
            <a:avLst>
              <a:gd name="adj1" fmla="val -5469"/>
              <a:gd name="adj2" fmla="val 883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7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548" y="2934529"/>
            <a:ext cx="1557338" cy="2474844"/>
          </a:xfrm>
          <a:prstGeom prst="rect">
            <a:avLst/>
          </a:prstGeom>
        </p:spPr>
      </p:pic>
      <p:sp>
        <p:nvSpPr>
          <p:cNvPr id="3" name="Khung Chú Thích Hình Đám Mây 2"/>
          <p:cNvSpPr/>
          <p:nvPr/>
        </p:nvSpPr>
        <p:spPr>
          <a:xfrm>
            <a:off x="6384236" y="986459"/>
            <a:ext cx="3637722" cy="2286000"/>
          </a:xfrm>
          <a:prstGeom prst="cloudCallout">
            <a:avLst>
              <a:gd name="adj1" fmla="val -14392"/>
              <a:gd name="adj2" fmla="val 923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toán về nhiều hơn.</a:t>
            </a:r>
            <a:endParaRPr lang="vi-VN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7" grpId="1" bldLvl="0" animBg="1"/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3"/>
          <a:stretch>
            <a:fillRect/>
          </a:stretch>
        </p:blipFill>
        <p:spPr>
          <a:xfrm>
            <a:off x="0" y="0"/>
            <a:ext cx="12192000" cy="64373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-3451" r="53839" b="2943"/>
          <a:stretch>
            <a:fillRect/>
          </a:stretch>
        </p:blipFill>
        <p:spPr>
          <a:xfrm>
            <a:off x="4371037" y="2734979"/>
            <a:ext cx="1869677" cy="37650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8703" t="4988" b="-3634"/>
          <a:stretch>
            <a:fillRect/>
          </a:stretch>
        </p:blipFill>
        <p:spPr>
          <a:xfrm>
            <a:off x="6240714" y="2612571"/>
            <a:ext cx="2254363" cy="395512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66547" y="2262778"/>
            <a:ext cx="3372568" cy="1532373"/>
            <a:chOff x="34720" y="3164776"/>
            <a:chExt cx="5000894" cy="1084086"/>
          </a:xfrm>
        </p:grpSpPr>
        <p:sp>
          <p:nvSpPr>
            <p:cNvPr id="8" name="Speech Bubble: Rectangle with Corners Rounded 7"/>
            <p:cNvSpPr/>
            <p:nvPr/>
          </p:nvSpPr>
          <p:spPr>
            <a:xfrm>
              <a:off x="170165" y="3164776"/>
              <a:ext cx="4784829" cy="1084086"/>
            </a:xfrm>
            <a:prstGeom prst="wedgeRoundRectCallout">
              <a:avLst>
                <a:gd name="adj1" fmla="val 56756"/>
                <a:gd name="adj2" fmla="val -9981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720" y="3251869"/>
              <a:ext cx="5000894" cy="849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Khi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giải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bài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toán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về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nhiều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hơn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ta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hiện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  <a:endPara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244447" y="2262778"/>
            <a:ext cx="2759038" cy="1200329"/>
            <a:chOff x="438804" y="3270326"/>
            <a:chExt cx="3672897" cy="849180"/>
          </a:xfrm>
        </p:grpSpPr>
        <p:sp>
          <p:nvSpPr>
            <p:cNvPr id="26" name="Speech Bubble: Rectangle with Corners Rounded 25"/>
            <p:cNvSpPr/>
            <p:nvPr/>
          </p:nvSpPr>
          <p:spPr>
            <a:xfrm>
              <a:off x="523796" y="3270326"/>
              <a:ext cx="3502913" cy="849180"/>
            </a:xfrm>
            <a:prstGeom prst="wedgeRoundRectCallout">
              <a:avLst>
                <a:gd name="adj1" fmla="val -41063"/>
                <a:gd name="adj2" fmla="val 75540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8804" y="3364461"/>
              <a:ext cx="3672897" cy="58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Ta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hiện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cộng</a:t>
              </a:r>
              <a:endPara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925582" y="290308"/>
            <a:ext cx="6081204" cy="1065606"/>
            <a:chOff x="2628278" y="91559"/>
            <a:chExt cx="6348306" cy="106560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>
              <a:fillRect/>
            </a:stretch>
          </p:blipFill>
          <p:spPr>
            <a:xfrm>
              <a:off x="2628278" y="91559"/>
              <a:ext cx="6348306" cy="106560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197973" y="287584"/>
              <a:ext cx="524442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  <a:cs typeface="Arial" panose="020B0604020202020204" pitchFamily="34" charset="0"/>
                </a:rPr>
                <a:t>BÀI TOÁN VỀ NHIỀU HƠN</a:t>
              </a:r>
              <a:endPara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078929" cy="1489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29" y="1533536"/>
            <a:ext cx="6371303" cy="24118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277" y="1597379"/>
            <a:ext cx="5471652" cy="341747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819247" y="754445"/>
            <a:ext cx="741859" cy="1019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562510" y="764639"/>
            <a:ext cx="2690806" cy="3405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340256" y="754445"/>
            <a:ext cx="90409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71985" y="1401100"/>
            <a:ext cx="121869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601244" y="1415848"/>
            <a:ext cx="30794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271338" y="798689"/>
            <a:ext cx="180759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77306" y="1401100"/>
            <a:ext cx="6838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858383" y="1415848"/>
            <a:ext cx="26456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159655" y="3884590"/>
            <a:ext cx="2096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0286" y="5533557"/>
            <a:ext cx="243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0287" y="4848886"/>
            <a:ext cx="2433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   :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572716" y="4417821"/>
            <a:ext cx="27071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083735" y="5123700"/>
            <a:ext cx="27071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159655" y="6141338"/>
            <a:ext cx="31414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482219" y="4941504"/>
            <a:ext cx="4007253" cy="1282891"/>
            <a:chOff x="4052510" y="1238251"/>
            <a:chExt cx="5388160" cy="1603736"/>
          </a:xfrm>
        </p:grpSpPr>
        <p:sp>
          <p:nvSpPr>
            <p:cNvPr id="32" name="AutoShape 18"/>
            <p:cNvSpPr/>
            <p:nvPr/>
          </p:nvSpPr>
          <p:spPr bwMode="auto">
            <a:xfrm rot="16200000" flipV="1">
              <a:off x="5615891" y="-300940"/>
              <a:ext cx="381000" cy="3459381"/>
            </a:xfrm>
            <a:prstGeom prst="rightBrace">
              <a:avLst>
                <a:gd name="adj1" fmla="val 74831"/>
                <a:gd name="adj2" fmla="val 50019"/>
              </a:avLst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052510" y="1399819"/>
              <a:ext cx="5388160" cy="1442168"/>
              <a:chOff x="4058710" y="1447800"/>
              <a:chExt cx="5388160" cy="1442168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4076700" y="1447800"/>
                <a:ext cx="3505200" cy="342901"/>
                <a:chOff x="4076700" y="1447800"/>
                <a:chExt cx="2914650" cy="381000"/>
              </a:xfrm>
            </p:grpSpPr>
            <p:cxnSp>
              <p:nvCxnSpPr>
                <p:cNvPr id="42" name="Straight Connector 41"/>
                <p:cNvCxnSpPr/>
                <p:nvPr/>
              </p:nvCxnSpPr>
              <p:spPr>
                <a:xfrm>
                  <a:off x="4076700" y="1447800"/>
                  <a:ext cx="0" cy="3810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4076700" y="1638300"/>
                  <a:ext cx="291465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6972300" y="1447800"/>
                  <a:ext cx="0" cy="3810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oup 34"/>
              <p:cNvGrpSpPr/>
              <p:nvPr/>
            </p:nvGrpSpPr>
            <p:grpSpPr>
              <a:xfrm>
                <a:off x="4074770" y="2343151"/>
                <a:ext cx="5372100" cy="361950"/>
                <a:chOff x="4076700" y="1447800"/>
                <a:chExt cx="2914650" cy="381000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>
                  <a:off x="4076700" y="1447800"/>
                  <a:ext cx="0" cy="3810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4076700" y="1638300"/>
                  <a:ext cx="291465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6982636" y="1447800"/>
                  <a:ext cx="0" cy="3810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Straight Connector 35"/>
              <p:cNvCxnSpPr/>
              <p:nvPr/>
            </p:nvCxnSpPr>
            <p:spPr>
              <a:xfrm>
                <a:off x="7558990" y="2340427"/>
                <a:ext cx="0" cy="34290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AutoShape 18"/>
              <p:cNvSpPr/>
              <p:nvPr/>
            </p:nvSpPr>
            <p:spPr bwMode="auto">
              <a:xfrm rot="5400000" flipV="1">
                <a:off x="6527181" y="21449"/>
                <a:ext cx="400048" cy="5336990"/>
              </a:xfrm>
              <a:prstGeom prst="rightBrace">
                <a:avLst>
                  <a:gd name="adj1" fmla="val 74831"/>
                  <a:gd name="adj2" fmla="val 50019"/>
                </a:avLst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8" name="AutoShape 18"/>
              <p:cNvSpPr/>
              <p:nvPr/>
            </p:nvSpPr>
            <p:spPr bwMode="auto">
              <a:xfrm rot="16200000" flipV="1">
                <a:off x="8311553" y="1435457"/>
                <a:ext cx="342902" cy="1835649"/>
              </a:xfrm>
              <a:prstGeom prst="rightBrace">
                <a:avLst>
                  <a:gd name="adj1" fmla="val 74831"/>
                  <a:gd name="adj2" fmla="val 50019"/>
                </a:avLst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47" name="Rounded Rectangle 46"/>
          <p:cNvSpPr/>
          <p:nvPr/>
        </p:nvSpPr>
        <p:spPr>
          <a:xfrm>
            <a:off x="8362336" y="3266833"/>
            <a:ext cx="735265" cy="7706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562524" y="3210271"/>
            <a:ext cx="820341" cy="82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8322305" y="4209902"/>
            <a:ext cx="815326" cy="766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7521895" y="3247126"/>
            <a:ext cx="722453" cy="75589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+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643127" y="3177521"/>
            <a:ext cx="808559" cy="8521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4073002" y="4679431"/>
            <a:ext cx="351514" cy="335427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4380487" y="4304447"/>
            <a:ext cx="8109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5437319" y="5721972"/>
            <a:ext cx="578986" cy="1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6016305" y="5460362"/>
            <a:ext cx="9833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PNH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4748981" y="6135417"/>
            <a:ext cx="888218" cy="254545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5586078" y="6128352"/>
            <a:ext cx="9833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4" grpId="0"/>
      <p:bldP spid="56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26060" y="338455"/>
            <a:ext cx="1188974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3300">
                <a:latin typeface="HP001 4 hang 1 ô ly" panose="020B0603050302020204" charset="0"/>
                <a:cs typeface="HP001 4 hang 1 ô ly" panose="020B0603050302020204" charset="0"/>
              </a:rPr>
              <a:t>1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. Mai gấp được 7 chiếc thuyền giấy, Toàn gấp được nhiều hơn . 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72720" y="1086485"/>
            <a:ext cx="1159891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Mai 5 chiếc. Hỏi 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Toàn gấp được bao nhiêu chiếc thuyền giấy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? 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3735540" y="1839721"/>
            <a:ext cx="1712962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Tóm tắt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748665" y="3390900"/>
            <a:ext cx="223139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Mai.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705485" y="4119245"/>
            <a:ext cx="223139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Toàn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318385" y="3638550"/>
            <a:ext cx="0" cy="259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67585" y="4371340"/>
            <a:ext cx="0" cy="259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47840" y="3649345"/>
            <a:ext cx="0" cy="259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418195" y="4350385"/>
            <a:ext cx="0" cy="259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28" idx="0"/>
          </p:cNvCxnSpPr>
          <p:nvPr/>
        </p:nvCxnSpPr>
        <p:spPr>
          <a:xfrm flipH="1" flipV="1">
            <a:off x="2343785" y="3768090"/>
            <a:ext cx="4469130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316480" y="4500880"/>
            <a:ext cx="6066790" cy="57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875145" y="4347845"/>
            <a:ext cx="0" cy="259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30"/>
          <p:cNvSpPr txBox="1"/>
          <p:nvPr/>
        </p:nvSpPr>
        <p:spPr>
          <a:xfrm>
            <a:off x="3285490" y="2370455"/>
            <a:ext cx="285686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7 chiếc thuyền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32" name="Text Box 31"/>
          <p:cNvSpPr txBox="1"/>
          <p:nvPr/>
        </p:nvSpPr>
        <p:spPr>
          <a:xfrm>
            <a:off x="7041515" y="3147695"/>
            <a:ext cx="285686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5 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chiếc 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33" name="Text Box 32"/>
          <p:cNvSpPr txBox="1"/>
          <p:nvPr/>
        </p:nvSpPr>
        <p:spPr>
          <a:xfrm>
            <a:off x="3795395" y="5229860"/>
            <a:ext cx="285686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.... 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chiếc thuyền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?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81380" y="805815"/>
            <a:ext cx="5951220" cy="1905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371080" y="835660"/>
            <a:ext cx="1574165" cy="1206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9947910" y="826770"/>
            <a:ext cx="1823720" cy="196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296035" y="1569085"/>
            <a:ext cx="1191895" cy="254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35705" y="1576070"/>
            <a:ext cx="7581265" cy="381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900170" y="2280285"/>
            <a:ext cx="1379855" cy="215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/>
          <p:cNvSpPr txBox="1"/>
          <p:nvPr/>
        </p:nvSpPr>
        <p:spPr>
          <a:xfrm>
            <a:off x="9740265" y="341630"/>
            <a:ext cx="217360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nhiều hơn</a:t>
            </a:r>
            <a:endParaRPr lang="en-US" sz="3300">
              <a:solidFill>
                <a:srgbClr val="FF0000"/>
              </a:solidFill>
              <a:latin typeface="HP001 4 hang 1 ô ly" panose="020B0603050302020204" charset="0"/>
              <a:cs typeface="HP001 4 hang 1 ô ly" panose="020B0603050302020204" charset="0"/>
              <a:sym typeface="+mn-ea"/>
            </a:endParaRPr>
          </a:p>
        </p:txBody>
      </p:sp>
      <p:sp>
        <p:nvSpPr>
          <p:cNvPr id="62" name="AutoShape 18"/>
          <p:cNvSpPr/>
          <p:nvPr/>
        </p:nvSpPr>
        <p:spPr>
          <a:xfrm rot="5400000" flipH="1" flipV="1">
            <a:off x="4405630" y="1203325"/>
            <a:ext cx="353695" cy="4531995"/>
          </a:xfrm>
          <a:prstGeom prst="rightBrace">
            <a:avLst>
              <a:gd name="adj1" fmla="val 74555"/>
              <a:gd name="adj2" fmla="val 50019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2" name="AutoShape 18"/>
          <p:cNvSpPr/>
          <p:nvPr/>
        </p:nvSpPr>
        <p:spPr>
          <a:xfrm rot="5400000" flipH="1" flipV="1">
            <a:off x="7506970" y="3642995"/>
            <a:ext cx="278765" cy="1447800"/>
          </a:xfrm>
          <a:prstGeom prst="rightBrace">
            <a:avLst>
              <a:gd name="adj1" fmla="val 74555"/>
              <a:gd name="adj2" fmla="val 50767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5" name="AutoShape 18"/>
          <p:cNvSpPr/>
          <p:nvPr/>
        </p:nvSpPr>
        <p:spPr>
          <a:xfrm rot="5400000" flipV="1">
            <a:off x="5196840" y="1609090"/>
            <a:ext cx="340995" cy="6102350"/>
          </a:xfrm>
          <a:prstGeom prst="rightBrace">
            <a:avLst>
              <a:gd name="adj1" fmla="val 74555"/>
              <a:gd name="adj2" fmla="val 47655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1" grpId="0"/>
      <p:bldP spid="32" grpId="0"/>
      <p:bldP spid="33" grpId="0"/>
      <p:bldP spid="5" grpId="0"/>
      <p:bldP spid="6" grpId="0"/>
      <p:bldP spid="18" grpId="0"/>
      <p:bldP spid="62" grpId="0" bldLvl="0" animBg="1"/>
      <p:bldP spid="22" grpId="0" bldLvl="0" animBg="1"/>
      <p:bldP spid="2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886" y="0"/>
            <a:ext cx="12121978" cy="68580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26060" y="338455"/>
            <a:ext cx="1188974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3300">
                <a:latin typeface="HP001 4 hang 1 ô ly" panose="020B0603050302020204" charset="0"/>
                <a:cs typeface="HP001 4 hang 1 ô ly" panose="020B0603050302020204" charset="0"/>
              </a:rPr>
              <a:t>1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. Mai gấp được 7 chiếc thuyền giấy, Toàn gấp được nhiều hơn . 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72720" y="1086485"/>
            <a:ext cx="1159891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Mai 5 chiếc. Hỏi 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Toàn gấp được bao nhiêu chiếc thuyền giấy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? 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3735540" y="1839721"/>
            <a:ext cx="1712962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Tóm tắt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48665" y="3390900"/>
            <a:ext cx="223139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Mai.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705485" y="4119245"/>
            <a:ext cx="223139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Toàn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318385" y="3638550"/>
            <a:ext cx="0" cy="259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67585" y="4371340"/>
            <a:ext cx="0" cy="259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47840" y="3649345"/>
            <a:ext cx="0" cy="259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418195" y="4350385"/>
            <a:ext cx="0" cy="259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2343785" y="3768090"/>
            <a:ext cx="4469130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316480" y="4500880"/>
            <a:ext cx="6066790" cy="57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875145" y="4347845"/>
            <a:ext cx="0" cy="259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30"/>
          <p:cNvSpPr txBox="1"/>
          <p:nvPr/>
        </p:nvSpPr>
        <p:spPr>
          <a:xfrm>
            <a:off x="3285490" y="2634615"/>
            <a:ext cx="285686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7 chiếc thuyền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32" name="Text Box 31"/>
          <p:cNvSpPr txBox="1"/>
          <p:nvPr/>
        </p:nvSpPr>
        <p:spPr>
          <a:xfrm>
            <a:off x="6814820" y="3390900"/>
            <a:ext cx="285686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5 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chiếc 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33" name="Text Box 32"/>
          <p:cNvSpPr txBox="1"/>
          <p:nvPr/>
        </p:nvSpPr>
        <p:spPr>
          <a:xfrm>
            <a:off x="3795395" y="4904740"/>
            <a:ext cx="285686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.... 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chiếc thuyền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?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81380" y="805815"/>
            <a:ext cx="5951220" cy="1905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371080" y="835660"/>
            <a:ext cx="1574165" cy="1206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947910" y="826770"/>
            <a:ext cx="1823720" cy="196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296035" y="1569085"/>
            <a:ext cx="1191895" cy="254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735705" y="1576070"/>
            <a:ext cx="7581265" cy="381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900170" y="2280285"/>
            <a:ext cx="1379855" cy="215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21"/>
          <p:cNvSpPr txBox="1"/>
          <p:nvPr/>
        </p:nvSpPr>
        <p:spPr>
          <a:xfrm>
            <a:off x="9740265" y="341630"/>
            <a:ext cx="217360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nhiều hơn</a:t>
            </a:r>
            <a:endParaRPr lang="en-US" sz="3300">
              <a:solidFill>
                <a:srgbClr val="FF0000"/>
              </a:solidFill>
              <a:latin typeface="HP001 4 hang 1 ô ly" panose="020B0603050302020204" charset="0"/>
              <a:cs typeface="HP001 4 hang 1 ô ly" panose="020B0603050302020204" charset="0"/>
              <a:sym typeface="+mn-ea"/>
            </a:endParaRPr>
          </a:p>
        </p:txBody>
      </p:sp>
      <p:sp>
        <p:nvSpPr>
          <p:cNvPr id="62" name="AutoShape 18"/>
          <p:cNvSpPr/>
          <p:nvPr/>
        </p:nvSpPr>
        <p:spPr>
          <a:xfrm rot="5400000" flipH="1" flipV="1">
            <a:off x="4405630" y="1203325"/>
            <a:ext cx="353695" cy="4531995"/>
          </a:xfrm>
          <a:prstGeom prst="rightBrace">
            <a:avLst>
              <a:gd name="adj1" fmla="val 74555"/>
              <a:gd name="adj2" fmla="val 50019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3" name="AutoShape 18"/>
          <p:cNvSpPr/>
          <p:nvPr/>
        </p:nvSpPr>
        <p:spPr>
          <a:xfrm rot="5400000" flipH="1" flipV="1">
            <a:off x="7506970" y="3642995"/>
            <a:ext cx="278765" cy="1447800"/>
          </a:xfrm>
          <a:prstGeom prst="rightBrace">
            <a:avLst>
              <a:gd name="adj1" fmla="val 74555"/>
              <a:gd name="adj2" fmla="val 50767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5" name="AutoShape 18"/>
          <p:cNvSpPr/>
          <p:nvPr/>
        </p:nvSpPr>
        <p:spPr>
          <a:xfrm rot="5400000" flipV="1">
            <a:off x="5196840" y="1609090"/>
            <a:ext cx="340995" cy="6102350"/>
          </a:xfrm>
          <a:prstGeom prst="rightBrace">
            <a:avLst>
              <a:gd name="adj1" fmla="val 74555"/>
              <a:gd name="adj2" fmla="val 47655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1" grpId="0"/>
      <p:bldP spid="32" grpId="0"/>
      <p:bldP spid="33" grpId="0"/>
      <p:bldP spid="7" grpId="0"/>
      <p:bldP spid="8" grpId="0"/>
      <p:bldP spid="22" grpId="0"/>
      <p:bldP spid="62" grpId="0" bldLvl="0" animBg="1"/>
      <p:bldP spid="23" grpId="0" bldLvl="0" animBg="1"/>
      <p:bldP spid="2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11" y="0"/>
            <a:ext cx="12121978" cy="68580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27660" y="399415"/>
            <a:ext cx="1196657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2. Mai gấp được 7 chiếc thuyền giấy, Toàn gấp được nhiều hơn 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74320" y="1147445"/>
            <a:ext cx="1159891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Mai 5 chiếc. Hỏi 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Toàn gấp được bao nhiêu chiếc thuyền giấy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?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645879" y="1895596"/>
            <a:ext cx="2478653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Giải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665047" y="3065723"/>
            <a:ext cx="1270" cy="224627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7"/>
          <p:cNvSpPr txBox="1"/>
          <p:nvPr/>
        </p:nvSpPr>
        <p:spPr>
          <a:xfrm>
            <a:off x="2306320" y="2651760"/>
            <a:ext cx="782447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Toàn gấp được số chiếc thuyền giấy là: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3055620" y="3408045"/>
            <a:ext cx="782447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7    </a:t>
            </a:r>
            <a:r>
              <a:rPr lang="en-US" sz="33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   5    =  12 ( chiếc )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3836035" y="4177030"/>
            <a:ext cx="782447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Đáp số :  12  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chiếc thuyền</a:t>
            </a:r>
            <a:r>
              <a:rPr lang="vi-VN" altLang="en-US" sz="33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 giấy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33350" y="5316855"/>
            <a:ext cx="12170410" cy="2159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909320" y="843280"/>
            <a:ext cx="5961380" cy="10160"/>
          </a:xfrm>
          <a:prstGeom prst="line">
            <a:avLst/>
          </a:prstGeom>
          <a:ln w="57150"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388225" y="832485"/>
            <a:ext cx="1616710" cy="41910"/>
          </a:xfrm>
          <a:prstGeom prst="line">
            <a:avLst/>
          </a:prstGeom>
          <a:ln w="57150"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0261600" y="874395"/>
            <a:ext cx="1789430" cy="215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5775" y="1640205"/>
            <a:ext cx="2019300" cy="1143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836035" y="1662430"/>
            <a:ext cx="7519035" cy="62865"/>
          </a:xfrm>
          <a:prstGeom prst="line">
            <a:avLst/>
          </a:prstGeom>
          <a:ln w="57150"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615180" y="2276475"/>
            <a:ext cx="97155" cy="863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4822825" y="2341245"/>
            <a:ext cx="754380" cy="107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9"/>
          <p:cNvSpPr txBox="1"/>
          <p:nvPr/>
        </p:nvSpPr>
        <p:spPr>
          <a:xfrm>
            <a:off x="9984105" y="399415"/>
            <a:ext cx="217360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nhiều hơn</a:t>
            </a:r>
            <a:endParaRPr lang="en-US" sz="3300">
              <a:solidFill>
                <a:srgbClr val="FF0000"/>
              </a:solidFill>
              <a:latin typeface="HP001 4 hang 1 ô ly" panose="020B0603050302020204" charset="0"/>
              <a:cs typeface="HP001 4 hang 1 ô ly" panose="020B060305030202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8" grpId="0" bldLvl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̉nh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68044"/>
            <a:ext cx="9144000" cy="4723489"/>
          </a:xfrm>
          <a:prstGeom prst="rect">
            <a:avLst/>
          </a:prstGeom>
        </p:spPr>
      </p:pic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z="900" smtClean="0">
                <a:solidFill>
                  <a:prstClr val="black">
                    <a:tint val="75000"/>
                  </a:prstClr>
                </a:solidFill>
              </a:rPr>
            </a:fld>
            <a:endParaRPr lang="en-US" sz="9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Ảnh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330" y="2987485"/>
            <a:ext cx="2100263" cy="2493169"/>
          </a:xfrm>
          <a:prstGeom prst="rect">
            <a:avLst/>
          </a:prstGeom>
        </p:spPr>
      </p:pic>
      <p:sp>
        <p:nvSpPr>
          <p:cNvPr id="17" name="Khung Chú Thích Bầu Dục 16"/>
          <p:cNvSpPr/>
          <p:nvPr/>
        </p:nvSpPr>
        <p:spPr>
          <a:xfrm flipH="1">
            <a:off x="5131905" y="1712015"/>
            <a:ext cx="4333460" cy="1272208"/>
          </a:xfrm>
          <a:prstGeom prst="wedgeEllipseCallout">
            <a:avLst>
              <a:gd name="adj1" fmla="val -5469"/>
              <a:gd name="adj2" fmla="val 883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7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548" y="2934529"/>
            <a:ext cx="1557338" cy="2474844"/>
          </a:xfrm>
          <a:prstGeom prst="rect">
            <a:avLst/>
          </a:prstGeom>
        </p:spPr>
      </p:pic>
      <p:sp>
        <p:nvSpPr>
          <p:cNvPr id="3" name="Khung Chú Thích Hình Đám Mây 2"/>
          <p:cNvSpPr/>
          <p:nvPr/>
        </p:nvSpPr>
        <p:spPr>
          <a:xfrm>
            <a:off x="6384236" y="986459"/>
            <a:ext cx="3637722" cy="2286000"/>
          </a:xfrm>
          <a:prstGeom prst="cloudCallout">
            <a:avLst>
              <a:gd name="adj1" fmla="val -14392"/>
              <a:gd name="adj2" fmla="val 923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toán về nhiều hơn.</a:t>
            </a:r>
            <a:endParaRPr lang="vi-VN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7" grpId="1" bldLvl="0" animBg="1"/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543" y="15828"/>
            <a:ext cx="11884896" cy="1960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541" y="1783478"/>
            <a:ext cx="5515897" cy="37324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3" y="1993172"/>
            <a:ext cx="6230325" cy="214570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1561106" y="798689"/>
            <a:ext cx="741859" cy="1019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758528" y="764639"/>
            <a:ext cx="950496" cy="1202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222269" y="798689"/>
            <a:ext cx="65337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20705" y="1342109"/>
            <a:ext cx="90884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988186" y="1976288"/>
            <a:ext cx="19909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094360" y="769193"/>
            <a:ext cx="127664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88185" y="1371606"/>
            <a:ext cx="6838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092235" y="1371606"/>
            <a:ext cx="39366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385372" y="769785"/>
            <a:ext cx="1118665" cy="1415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487613" y="764639"/>
            <a:ext cx="49704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33776" y="1342109"/>
            <a:ext cx="1031398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159655" y="3884590"/>
            <a:ext cx="2096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0286" y="5533557"/>
            <a:ext cx="243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: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0287" y="4848886"/>
            <a:ext cx="2433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076865" y="4432566"/>
            <a:ext cx="27071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cm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085035" y="5153085"/>
            <a:ext cx="11889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cm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601180" y="6160304"/>
            <a:ext cx="14684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cm?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278635" y="4941504"/>
            <a:ext cx="4007253" cy="1282891"/>
            <a:chOff x="4052510" y="1238251"/>
            <a:chExt cx="5388160" cy="1603736"/>
          </a:xfrm>
        </p:grpSpPr>
        <p:sp>
          <p:nvSpPr>
            <p:cNvPr id="32" name="AutoShape 18"/>
            <p:cNvSpPr/>
            <p:nvPr/>
          </p:nvSpPr>
          <p:spPr bwMode="auto">
            <a:xfrm rot="16200000" flipV="1">
              <a:off x="5615891" y="-300940"/>
              <a:ext cx="381000" cy="3459381"/>
            </a:xfrm>
            <a:prstGeom prst="rightBrace">
              <a:avLst>
                <a:gd name="adj1" fmla="val 74831"/>
                <a:gd name="adj2" fmla="val 50019"/>
              </a:avLst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052510" y="1399819"/>
              <a:ext cx="5388160" cy="1442168"/>
              <a:chOff x="4058710" y="1447800"/>
              <a:chExt cx="5388160" cy="1442168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4076700" y="1447800"/>
                <a:ext cx="3505200" cy="342901"/>
                <a:chOff x="4076700" y="1447800"/>
                <a:chExt cx="2914650" cy="381000"/>
              </a:xfrm>
            </p:grpSpPr>
            <p:cxnSp>
              <p:nvCxnSpPr>
                <p:cNvPr id="42" name="Straight Connector 41"/>
                <p:cNvCxnSpPr/>
                <p:nvPr/>
              </p:nvCxnSpPr>
              <p:spPr>
                <a:xfrm>
                  <a:off x="4076700" y="1447800"/>
                  <a:ext cx="0" cy="3810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4076700" y="1638300"/>
                  <a:ext cx="291465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6972300" y="1447800"/>
                  <a:ext cx="0" cy="3810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oup 34"/>
              <p:cNvGrpSpPr/>
              <p:nvPr/>
            </p:nvGrpSpPr>
            <p:grpSpPr>
              <a:xfrm>
                <a:off x="4074770" y="2343151"/>
                <a:ext cx="5372100" cy="361950"/>
                <a:chOff x="4076700" y="1447800"/>
                <a:chExt cx="2914650" cy="381000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>
                  <a:off x="4076700" y="1447800"/>
                  <a:ext cx="0" cy="3810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4076700" y="1638300"/>
                  <a:ext cx="291465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6982636" y="1447800"/>
                  <a:ext cx="0" cy="3810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Straight Connector 35"/>
              <p:cNvCxnSpPr/>
              <p:nvPr/>
            </p:nvCxnSpPr>
            <p:spPr>
              <a:xfrm>
                <a:off x="7558990" y="2340427"/>
                <a:ext cx="0" cy="34290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AutoShape 18"/>
              <p:cNvSpPr/>
              <p:nvPr/>
            </p:nvSpPr>
            <p:spPr bwMode="auto">
              <a:xfrm rot="5400000" flipV="1">
                <a:off x="6527181" y="21449"/>
                <a:ext cx="400048" cy="5336990"/>
              </a:xfrm>
              <a:prstGeom prst="rightBrace">
                <a:avLst>
                  <a:gd name="adj1" fmla="val 74831"/>
                  <a:gd name="adj2" fmla="val 50019"/>
                </a:avLst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8" name="AutoShape 18"/>
              <p:cNvSpPr/>
              <p:nvPr/>
            </p:nvSpPr>
            <p:spPr bwMode="auto">
              <a:xfrm rot="16200000" flipV="1">
                <a:off x="8311553" y="1435457"/>
                <a:ext cx="342902" cy="1835649"/>
              </a:xfrm>
              <a:prstGeom prst="rightBrace">
                <a:avLst>
                  <a:gd name="adj1" fmla="val 74831"/>
                  <a:gd name="adj2" fmla="val 50019"/>
                </a:avLst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749165" y="4391660"/>
            <a:ext cx="189420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bé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159985" y="5721972"/>
            <a:ext cx="578986" cy="1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739255" y="5460365"/>
            <a:ext cx="488569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nhiều hơn</a:t>
            </a:r>
            <a:endParaRPr lang="en-US" alt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5073442" y="6135417"/>
            <a:ext cx="888218" cy="254545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910580" y="6128385"/>
            <a:ext cx="213614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lớn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4515558" y="4738098"/>
            <a:ext cx="351514" cy="335427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8523522" y="3572246"/>
            <a:ext cx="829907" cy="8191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927090" y="3516727"/>
            <a:ext cx="820341" cy="82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932105" y="4625824"/>
            <a:ext cx="815326" cy="8197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7566139" y="3542088"/>
            <a:ext cx="842930" cy="81800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+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6643127" y="3531475"/>
            <a:ext cx="808559" cy="8521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45" grpId="0"/>
      <p:bldP spid="47" grpId="0"/>
      <p:bldP spid="49" grpId="0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636" y="0"/>
            <a:ext cx="12121978" cy="68580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72720" y="338455"/>
            <a:ext cx="1213739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3300">
                <a:latin typeface="HP001 4 hang 1 ô ly" panose="020B0603050302020204" charset="0"/>
                <a:cs typeface="HP001 4 hang 1 ô ly" panose="020B0603050302020204" charset="0"/>
              </a:rPr>
              <a:t>2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. Sợi dây lụa màu xanh dài 35 cm, sợi dây lụa màu đỏ dài 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72720" y="1086485"/>
            <a:ext cx="1201864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hơn sợi dây lụa màu xanh 20 cm. Hỏi sợi dây lụa màu đỏ dài 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3735540" y="2622041"/>
            <a:ext cx="1712962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Tóm tắt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48665" y="4132580"/>
            <a:ext cx="223139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Dây xanh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705485" y="4860925"/>
            <a:ext cx="223139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Dây đỏ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60065" y="4370070"/>
            <a:ext cx="0" cy="259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29585" y="5133340"/>
            <a:ext cx="0" cy="259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609840" y="4360545"/>
            <a:ext cx="0" cy="259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119235" y="5132705"/>
            <a:ext cx="0" cy="259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044190" y="4484370"/>
            <a:ext cx="4570730" cy="10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020695" y="5276850"/>
            <a:ext cx="6066790" cy="57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586345" y="5079365"/>
            <a:ext cx="0" cy="259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30"/>
          <p:cNvSpPr txBox="1"/>
          <p:nvPr/>
        </p:nvSpPr>
        <p:spPr>
          <a:xfrm>
            <a:off x="4580890" y="3402965"/>
            <a:ext cx="285686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35 cm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32" name="Text Box 31"/>
          <p:cNvSpPr txBox="1"/>
          <p:nvPr/>
        </p:nvSpPr>
        <p:spPr>
          <a:xfrm>
            <a:off x="7619365" y="4159885"/>
            <a:ext cx="286702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20 cm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33" name="Text Box 32"/>
          <p:cNvSpPr txBox="1"/>
          <p:nvPr/>
        </p:nvSpPr>
        <p:spPr>
          <a:xfrm>
            <a:off x="5255895" y="5629275"/>
            <a:ext cx="285686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.... 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cm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?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81380" y="805815"/>
            <a:ext cx="5951220" cy="1905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371080" y="803275"/>
            <a:ext cx="3449955" cy="4445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057890" y="835660"/>
            <a:ext cx="431800" cy="10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500370" y="1579880"/>
            <a:ext cx="1191895" cy="254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59700" y="1579880"/>
            <a:ext cx="417195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8"/>
          <p:cNvSpPr txBox="1"/>
          <p:nvPr/>
        </p:nvSpPr>
        <p:spPr>
          <a:xfrm>
            <a:off x="0" y="1862455"/>
            <a:ext cx="1201864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bao nhiêu xăng ti mét?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66675" y="2334260"/>
            <a:ext cx="4006215" cy="2984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16865" y="1560195"/>
            <a:ext cx="619125" cy="88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59860" y="3129280"/>
            <a:ext cx="1379855" cy="215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25"/>
          <p:cNvSpPr txBox="1"/>
          <p:nvPr/>
        </p:nvSpPr>
        <p:spPr>
          <a:xfrm>
            <a:off x="10937875" y="338455"/>
            <a:ext cx="87566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330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dài</a:t>
            </a:r>
            <a:endParaRPr lang="vi-VN" altLang="en-US" sz="3300">
              <a:solidFill>
                <a:srgbClr val="FF0000"/>
              </a:solidFill>
              <a:latin typeface="HP001 4 hang 1 ô ly" panose="020B0603050302020204" charset="0"/>
              <a:cs typeface="HP001 4 hang 1 ô ly" panose="020B0603050302020204" charset="0"/>
              <a:sym typeface="+mn-ea"/>
            </a:endParaRPr>
          </a:p>
        </p:txBody>
      </p:sp>
      <p:sp>
        <p:nvSpPr>
          <p:cNvPr id="27" name="Text Box 26"/>
          <p:cNvSpPr txBox="1"/>
          <p:nvPr/>
        </p:nvSpPr>
        <p:spPr>
          <a:xfrm>
            <a:off x="10160" y="1104265"/>
            <a:ext cx="106616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 hơn</a:t>
            </a:r>
            <a:endParaRPr lang="en-US" sz="3300">
              <a:solidFill>
                <a:srgbClr val="FF0000"/>
              </a:solidFill>
              <a:latin typeface="HP001 4 hang 1 ô ly" panose="020B0603050302020204" charset="0"/>
              <a:cs typeface="HP001 4 hang 1 ô ly" panose="020B0603050302020204" charset="0"/>
              <a:sym typeface="+mn-ea"/>
            </a:endParaRPr>
          </a:p>
        </p:txBody>
      </p:sp>
      <p:sp>
        <p:nvSpPr>
          <p:cNvPr id="62" name="AutoShape 18"/>
          <p:cNvSpPr/>
          <p:nvPr/>
        </p:nvSpPr>
        <p:spPr>
          <a:xfrm rot="5400000" flipH="1" flipV="1">
            <a:off x="5181600" y="1983105"/>
            <a:ext cx="353695" cy="4531995"/>
          </a:xfrm>
          <a:prstGeom prst="rightBrace">
            <a:avLst>
              <a:gd name="adj1" fmla="val 74555"/>
              <a:gd name="adj2" fmla="val 50019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4" name="AutoShape 18"/>
          <p:cNvSpPr/>
          <p:nvPr/>
        </p:nvSpPr>
        <p:spPr>
          <a:xfrm rot="5400000" flipH="1" flipV="1">
            <a:off x="8170545" y="4413250"/>
            <a:ext cx="278765" cy="1447800"/>
          </a:xfrm>
          <a:prstGeom prst="rightBrace">
            <a:avLst>
              <a:gd name="adj1" fmla="val 74555"/>
              <a:gd name="adj2" fmla="val 50767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5" name="AutoShape 18"/>
          <p:cNvSpPr/>
          <p:nvPr/>
        </p:nvSpPr>
        <p:spPr>
          <a:xfrm rot="5400000" flipV="1">
            <a:off x="5925820" y="2401570"/>
            <a:ext cx="340995" cy="6102350"/>
          </a:xfrm>
          <a:prstGeom prst="rightBrace">
            <a:avLst>
              <a:gd name="adj1" fmla="val 74555"/>
              <a:gd name="adj2" fmla="val 47655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1" grpId="0"/>
      <p:bldP spid="32" grpId="0"/>
      <p:bldP spid="33" grpId="0"/>
      <p:bldP spid="7" grpId="0"/>
      <p:bldP spid="8" grpId="0"/>
      <p:bldP spid="26" grpId="0"/>
      <p:bldP spid="27" grpId="0"/>
      <p:bldP spid="62" grpId="0" bldLvl="0" animBg="1"/>
      <p:bldP spid="34" grpId="0" bldLvl="0" animBg="1"/>
      <p:bldP spid="3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85001" y="783659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u="sng" dirty="0" err="1">
                <a:latin typeface=".VnAvant" panose="020B7200000000000000" pitchFamily="34" charset="0"/>
              </a:rPr>
              <a:t>To¸n</a:t>
            </a:r>
            <a:endParaRPr lang="en-US" sz="4000" u="sng" dirty="0">
              <a:latin typeface=".VnAvant" panose="020B7200000000000000" pitchFamily="34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pic>
        <p:nvPicPr>
          <p:cNvPr id="11" name="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  <p:sp>
        <p:nvSpPr>
          <p:cNvPr id="12" name="矩形 7"/>
          <p:cNvSpPr/>
          <p:nvPr/>
        </p:nvSpPr>
        <p:spPr>
          <a:xfrm>
            <a:off x="702323" y="1631196"/>
            <a:ext cx="9968819" cy="271526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spc="10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sz="44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4400" spc="10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sz="44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spc="10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toán</a:t>
            </a:r>
            <a:r>
              <a:rPr lang="en-US" sz="44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spc="10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liên</a:t>
            </a:r>
            <a:r>
              <a:rPr lang="en-US" sz="44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spc="10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quan</a:t>
            </a:r>
            <a:r>
              <a:rPr lang="en-US" sz="44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spc="10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44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spc="10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phép</a:t>
            </a:r>
            <a:r>
              <a:rPr lang="en-US" sz="44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spc="10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cộng</a:t>
            </a:r>
            <a:r>
              <a:rPr lang="en-US" sz="44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4400" spc="10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phép</a:t>
            </a:r>
            <a:r>
              <a:rPr lang="en-US" sz="44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spc="10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trừ</a:t>
            </a:r>
            <a:r>
              <a:rPr lang="en-US" sz="44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</a:t>
            </a:r>
            <a:r>
              <a:rPr lang="en-US" sz="4400" spc="10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tiếp</a:t>
            </a:r>
            <a:r>
              <a:rPr lang="en-US" sz="44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spc="10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theo</a:t>
            </a:r>
            <a:r>
              <a:rPr lang="en-US" sz="44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).</a:t>
            </a:r>
            <a:endParaRPr lang="en-US" sz="4400" spc="100" noProof="0" dirty="0" smtClean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sz="440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trang</a:t>
            </a:r>
            <a:r>
              <a:rPr lang="en-US" altLang="zh-CN" sz="44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46)</a:t>
            </a:r>
            <a:endParaRPr lang="zh-CN" altLang="en-US" sz="44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2" grpId="0" bldLvl="0" animBg="1"/>
      <p:bldP spid="1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11" y="0"/>
            <a:ext cx="12121978" cy="68580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27660" y="379095"/>
            <a:ext cx="1196657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3. Sợi dây lụa màu xanh dài 35 cm, sợi dây lụa màu đỏ dài 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74320" y="1127125"/>
            <a:ext cx="1201864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hơn sợi dây lụa màu xanh 20 cm. Hỏi sợi dây lụa màu đỏ dài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645879" y="2698236"/>
            <a:ext cx="2478653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Giải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665047" y="3726123"/>
            <a:ext cx="1270" cy="224627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7"/>
          <p:cNvSpPr txBox="1"/>
          <p:nvPr/>
        </p:nvSpPr>
        <p:spPr>
          <a:xfrm>
            <a:off x="2306320" y="3393440"/>
            <a:ext cx="881570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Sợi dây lụa màu đỏ dài</a:t>
            </a:r>
            <a:r>
              <a:rPr lang="vi-VN" altLang="en-US" sz="3300">
                <a:latin typeface="HP001 4 hang 1 ô ly" panose="020B0603050302020204" charset="0"/>
                <a:cs typeface="HP001 4 hang 1 ô ly" panose="020B0603050302020204" charset="0"/>
              </a:rPr>
              <a:t> số </a:t>
            </a:r>
            <a:r>
              <a:rPr lang="vi-VN" altLang="en-US" sz="3300" b="1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xăng ti mét 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 là: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3055620" y="4149725"/>
            <a:ext cx="782447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35    </a:t>
            </a:r>
            <a:r>
              <a:rPr lang="en-US" sz="33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   20    =   55 (cm )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3811270" y="4918710"/>
            <a:ext cx="782447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Đáp số :  55 cm 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33350" y="6048375"/>
            <a:ext cx="12170410" cy="2159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909320" y="822960"/>
            <a:ext cx="6219825" cy="10160"/>
          </a:xfrm>
          <a:prstGeom prst="line">
            <a:avLst/>
          </a:prstGeom>
          <a:ln w="57150"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388225" y="833120"/>
            <a:ext cx="3524885" cy="20955"/>
          </a:xfrm>
          <a:prstGeom prst="line">
            <a:avLst/>
          </a:prstGeom>
          <a:ln w="57150"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257915" y="876300"/>
            <a:ext cx="5175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645150" y="1674495"/>
            <a:ext cx="1347470" cy="1016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884160" y="1663065"/>
            <a:ext cx="4250055" cy="11430"/>
          </a:xfrm>
          <a:prstGeom prst="line">
            <a:avLst/>
          </a:prstGeom>
          <a:ln w="57150"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615180" y="2977515"/>
            <a:ext cx="97155" cy="863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3" name="Text Box 22"/>
          <p:cNvSpPr txBox="1"/>
          <p:nvPr/>
        </p:nvSpPr>
        <p:spPr>
          <a:xfrm>
            <a:off x="301625" y="1889125"/>
            <a:ext cx="1201864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bao nhiêu xăng ti mét?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327660" y="2364105"/>
            <a:ext cx="4117340" cy="8255"/>
          </a:xfrm>
          <a:prstGeom prst="line">
            <a:avLst/>
          </a:prstGeom>
          <a:ln w="57150"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1625" y="1663065"/>
            <a:ext cx="672465" cy="114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77740" y="3150870"/>
            <a:ext cx="767080" cy="107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9"/>
          <p:cNvSpPr txBox="1"/>
          <p:nvPr/>
        </p:nvSpPr>
        <p:spPr>
          <a:xfrm>
            <a:off x="11050270" y="379095"/>
            <a:ext cx="81978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dài</a:t>
            </a:r>
            <a:endParaRPr lang="en-US" sz="3300">
              <a:solidFill>
                <a:srgbClr val="FF0000"/>
              </a:solidFill>
              <a:latin typeface="HP001 4 hang 1 ô ly" panose="020B0603050302020204" charset="0"/>
              <a:cs typeface="HP001 4 hang 1 ô ly" panose="020B0603050302020204" charset="0"/>
              <a:sym typeface="+mn-ea"/>
            </a:endParaRPr>
          </a:p>
        </p:txBody>
      </p:sp>
      <p:sp>
        <p:nvSpPr>
          <p:cNvPr id="21" name="Text Box 20"/>
          <p:cNvSpPr txBox="1"/>
          <p:nvPr/>
        </p:nvSpPr>
        <p:spPr>
          <a:xfrm>
            <a:off x="281305" y="1123950"/>
            <a:ext cx="114300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330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hơn</a:t>
            </a:r>
            <a:endParaRPr lang="vi-VN" altLang="en-US" sz="3300">
              <a:solidFill>
                <a:srgbClr val="FF0000"/>
              </a:solidFill>
              <a:latin typeface="HP001 4 hang 1 ô ly" panose="020B0603050302020204" charset="0"/>
              <a:cs typeface="HP001 4 hang 1 ô ly" panose="020B0603050302020204" charset="0"/>
              <a:sym typeface="+mn-ea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536690" y="330835"/>
            <a:ext cx="851535" cy="76581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141085" y="1079500"/>
            <a:ext cx="851535" cy="76581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8" grpId="0" bldLvl="0" animBg="1"/>
      <p:bldP spid="20" grpId="0"/>
      <p:bldP spid="21" grpId="0"/>
      <p:bldP spid="22" grpId="0" bldLvl="0" animBg="1"/>
      <p:bldP spid="31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̉nh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68044"/>
            <a:ext cx="9144000" cy="4723489"/>
          </a:xfrm>
          <a:prstGeom prst="rect">
            <a:avLst/>
          </a:prstGeom>
        </p:spPr>
      </p:pic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z="900" smtClean="0">
                <a:solidFill>
                  <a:prstClr val="black">
                    <a:tint val="75000"/>
                  </a:prstClr>
                </a:solidFill>
              </a:rPr>
            </a:fld>
            <a:endParaRPr lang="en-US" sz="9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Ảnh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330" y="2987485"/>
            <a:ext cx="2100263" cy="2493169"/>
          </a:xfrm>
          <a:prstGeom prst="rect">
            <a:avLst/>
          </a:prstGeom>
        </p:spPr>
      </p:pic>
      <p:sp>
        <p:nvSpPr>
          <p:cNvPr id="17" name="Khung Chú Thích Bầu Dục 16"/>
          <p:cNvSpPr/>
          <p:nvPr/>
        </p:nvSpPr>
        <p:spPr>
          <a:xfrm flipH="1">
            <a:off x="5131905" y="1712015"/>
            <a:ext cx="4333460" cy="1272208"/>
          </a:xfrm>
          <a:prstGeom prst="wedgeEllipseCallout">
            <a:avLst>
              <a:gd name="adj1" fmla="val -5469"/>
              <a:gd name="adj2" fmla="val 883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7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548" y="2934529"/>
            <a:ext cx="1557338" cy="2474844"/>
          </a:xfrm>
          <a:prstGeom prst="rect">
            <a:avLst/>
          </a:prstGeom>
        </p:spPr>
      </p:pic>
      <p:sp>
        <p:nvSpPr>
          <p:cNvPr id="3" name="Khung Chú Thích Hình Đám Mây 2"/>
          <p:cNvSpPr/>
          <p:nvPr/>
        </p:nvSpPr>
        <p:spPr>
          <a:xfrm>
            <a:off x="6384236" y="986459"/>
            <a:ext cx="3637722" cy="2286000"/>
          </a:xfrm>
          <a:prstGeom prst="cloudCallout">
            <a:avLst>
              <a:gd name="adj1" fmla="val -14392"/>
              <a:gd name="adj2" fmla="val 923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toán về nhiều hơn.</a:t>
            </a:r>
            <a:endParaRPr lang="vi-VN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7" grpId="1" bldLvl="0" animBg="1"/>
      <p:bldP spid="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85001" y="783659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u="sng" dirty="0" err="1">
                <a:latin typeface=".VnAvant" panose="020B7200000000000000" pitchFamily="34" charset="0"/>
              </a:rPr>
              <a:t>To¸n</a:t>
            </a:r>
            <a:endParaRPr lang="en-US" sz="4000" u="sng" dirty="0">
              <a:latin typeface=".VnAvant" panose="020B7200000000000000" pitchFamily="34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pic>
        <p:nvPicPr>
          <p:cNvPr id="11" name="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  <p:sp>
        <p:nvSpPr>
          <p:cNvPr id="12" name="矩形 7"/>
          <p:cNvSpPr/>
          <p:nvPr/>
        </p:nvSpPr>
        <p:spPr>
          <a:xfrm>
            <a:off x="838384" y="1361757"/>
            <a:ext cx="9968819" cy="271526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TOÁN VỀ ÍT HƠN</a:t>
            </a:r>
            <a:endParaRPr lang="en-US" sz="4400" spc="100" noProof="0" dirty="0" smtClean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2" grpId="0" bldLvl="0" animBg="1"/>
      <p:bldP spid="1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3"/>
          <a:stretch>
            <a:fillRect/>
          </a:stretch>
        </p:blipFill>
        <p:spPr>
          <a:xfrm>
            <a:off x="0" y="0"/>
            <a:ext cx="12192000" cy="6437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40942"/>
          <a:stretch>
            <a:fillRect/>
          </a:stretch>
        </p:blipFill>
        <p:spPr>
          <a:xfrm>
            <a:off x="2853641" y="2604446"/>
            <a:ext cx="5552387" cy="3279113"/>
          </a:xfrm>
          <a:prstGeom prst="rect">
            <a:avLst/>
          </a:prstGeom>
        </p:spPr>
      </p:pic>
      <p:sp>
        <p:nvSpPr>
          <p:cNvPr id="18" name="Freeform: Shape 17"/>
          <p:cNvSpPr/>
          <p:nvPr/>
        </p:nvSpPr>
        <p:spPr>
          <a:xfrm>
            <a:off x="1792941" y="5023490"/>
            <a:ext cx="8606118" cy="1414631"/>
          </a:xfrm>
          <a:custGeom>
            <a:avLst/>
            <a:gdLst>
              <a:gd name="connsiteX0" fmla="*/ 3647335 w 7294671"/>
              <a:gd name="connsiteY0" fmla="*/ 0 h 1061597"/>
              <a:gd name="connsiteX1" fmla="*/ 7267927 w 7294671"/>
              <a:gd name="connsiteY1" fmla="*/ 1019468 h 1061597"/>
              <a:gd name="connsiteX2" fmla="*/ 7294671 w 7294671"/>
              <a:gd name="connsiteY2" fmla="*/ 1061597 h 1061597"/>
              <a:gd name="connsiteX3" fmla="*/ 0 w 7294671"/>
              <a:gd name="connsiteY3" fmla="*/ 1061597 h 1061597"/>
              <a:gd name="connsiteX4" fmla="*/ 26743 w 7294671"/>
              <a:gd name="connsiteY4" fmla="*/ 1019468 h 1061597"/>
              <a:gd name="connsiteX5" fmla="*/ 3647335 w 7294671"/>
              <a:gd name="connsiteY5" fmla="*/ 0 h 106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94671" h="1061597">
                <a:moveTo>
                  <a:pt x="3647335" y="0"/>
                </a:moveTo>
                <a:cubicBezTo>
                  <a:pt x="5389339" y="0"/>
                  <a:pt x="6853047" y="433205"/>
                  <a:pt x="7267927" y="1019468"/>
                </a:cubicBezTo>
                <a:lnTo>
                  <a:pt x="7294671" y="1061597"/>
                </a:lnTo>
                <a:lnTo>
                  <a:pt x="0" y="1061597"/>
                </a:lnTo>
                <a:lnTo>
                  <a:pt x="26743" y="1019468"/>
                </a:lnTo>
                <a:cubicBezTo>
                  <a:pt x="441623" y="433205"/>
                  <a:pt x="1905332" y="0"/>
                  <a:pt x="3647335" y="0"/>
                </a:cubicBezTo>
                <a:close/>
              </a:path>
            </a:pathLst>
          </a:custGeom>
          <a:solidFill>
            <a:srgbClr val="FF7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2" name="Speech Bubble: Rectangle with Corners Rounded 21"/>
          <p:cNvSpPr/>
          <p:nvPr/>
        </p:nvSpPr>
        <p:spPr>
          <a:xfrm>
            <a:off x="7686137" y="1167203"/>
            <a:ext cx="3716970" cy="1855696"/>
          </a:xfrm>
          <a:prstGeom prst="wedgeRoundRectCallout">
            <a:avLst>
              <a:gd name="adj1" fmla="val -49787"/>
              <a:gd name="adj2" fmla="val 7390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Tớ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8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Đố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ít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tớ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3" name="Speech Bubble: Rectangle with Corners Rounded 22"/>
          <p:cNvSpPr/>
          <p:nvPr/>
        </p:nvSpPr>
        <p:spPr>
          <a:xfrm>
            <a:off x="1347602" y="1167203"/>
            <a:ext cx="2605834" cy="1768554"/>
          </a:xfrm>
          <a:prstGeom prst="wedgeRoundRectCallout">
            <a:avLst>
              <a:gd name="adj1" fmla="val 33736"/>
              <a:gd name="adj2" fmla="val 62773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Tớ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endParaRPr lang="en-US" sz="2400" b="1" dirty="0">
              <a:solidFill>
                <a:srgbClr val="FFFF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vuông</a:t>
            </a:r>
            <a:endParaRPr lang="en-US" sz="24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92340" y="243873"/>
            <a:ext cx="526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TRÒ CHƠI ĐỐ BẠN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40074" y="5355714"/>
            <a:ext cx="365760" cy="3657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53479" y="5355714"/>
            <a:ext cx="365760" cy="3657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45369" y="5366472"/>
            <a:ext cx="365760" cy="3657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40074" y="5808616"/>
            <a:ext cx="365760" cy="3657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53479" y="5808616"/>
            <a:ext cx="365760" cy="3657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45369" y="5819374"/>
            <a:ext cx="365760" cy="3657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50664" y="5366472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64069" y="5366472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55959" y="5377230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50664" y="5819374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64069" y="5819374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55959" y="5830132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247848" y="5390677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247848" y="5843579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2" grpId="0" bldLvl="0" animBg="1"/>
      <p:bldP spid="23" grpId="0" bldLvl="0" animBg="1"/>
      <p:bldP spid="2" grpId="0"/>
      <p:bldP spid="3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9" grpId="0" bldLvl="0" animBg="1"/>
      <p:bldP spid="24" grpId="0" bldLvl="0" animBg="1"/>
      <p:bldP spid="25" grpId="0" bldLvl="0" animBg="1"/>
      <p:bldP spid="29" grpId="0" bldLvl="0" animBg="1"/>
      <p:bldP spid="30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0"/>
          <a:stretch>
            <a:fillRect/>
          </a:stretch>
        </p:blipFill>
        <p:spPr>
          <a:xfrm>
            <a:off x="-1" y="-1"/>
            <a:ext cx="12192003" cy="644652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664883" y="777767"/>
            <a:ext cx="5378824" cy="2876190"/>
            <a:chOff x="3227294" y="644434"/>
            <a:chExt cx="5378824" cy="2876190"/>
          </a:xfrm>
        </p:grpSpPr>
        <p:grpSp>
          <p:nvGrpSpPr>
            <p:cNvPr id="16" name="Group 15"/>
            <p:cNvGrpSpPr/>
            <p:nvPr/>
          </p:nvGrpSpPr>
          <p:grpSpPr>
            <a:xfrm>
              <a:off x="3227294" y="644434"/>
              <a:ext cx="5378824" cy="2876190"/>
              <a:chOff x="3259567" y="871368"/>
              <a:chExt cx="5378824" cy="2876190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3259567" y="871368"/>
                <a:ext cx="5378824" cy="2876190"/>
              </a:xfrm>
              <a:prstGeom prst="round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616534" y="1009443"/>
                <a:ext cx="2683748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UTM Avo" panose="02040603050506020204" pitchFamily="18" charset="0"/>
                  </a:rPr>
                  <a:t>BẢNG THI ĐUA</a:t>
                </a:r>
                <a:endParaRPr lang="en-US" sz="28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UTM Avo" panose="02040603050506020204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428943" y="1627751"/>
                <a:ext cx="1291687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Tổ</a:t>
                </a:r>
                <a:r>
                  <a:rPr lang="en-US" sz="24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Một</a:t>
                </a:r>
                <a:r>
                  <a:rPr lang="en-US" sz="24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:</a:t>
                </a:r>
                <a:endParaRPr lang="en-US" sz="2400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Tổ</a:t>
                </a:r>
                <a:r>
                  <a:rPr lang="en-US" sz="24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Hai:</a:t>
                </a:r>
                <a:endParaRPr lang="en-US" sz="2400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Tổ</a:t>
                </a:r>
                <a:r>
                  <a:rPr lang="en-US" sz="24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Ba:</a:t>
                </a:r>
                <a:endParaRPr lang="en-US" sz="2400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Tổ</a:t>
                </a:r>
                <a:r>
                  <a:rPr lang="en-US" sz="24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Bốn</a:t>
                </a:r>
                <a:r>
                  <a:rPr lang="en-US" sz="24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:</a:t>
                </a:r>
                <a:endParaRPr lang="en-US" sz="2400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42936" y="1439062"/>
              <a:ext cx="408808" cy="38499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13599" y="1439062"/>
              <a:ext cx="408808" cy="38499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88295" y="1439062"/>
              <a:ext cx="408808" cy="38499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58958" y="1439062"/>
              <a:ext cx="408808" cy="38499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03773" y="1439062"/>
              <a:ext cx="408808" cy="38499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74436" y="1460578"/>
              <a:ext cx="408808" cy="38499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23208" y="1967979"/>
              <a:ext cx="408808" cy="38499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93871" y="1967979"/>
              <a:ext cx="408808" cy="38499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68567" y="1967979"/>
              <a:ext cx="408808" cy="38499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39230" y="1967979"/>
              <a:ext cx="408808" cy="38499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84045" y="1967979"/>
              <a:ext cx="408808" cy="38499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42936" y="2512721"/>
              <a:ext cx="408808" cy="38499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13599" y="2512721"/>
              <a:ext cx="408808" cy="38499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88295" y="2512721"/>
              <a:ext cx="408808" cy="38499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58958" y="2512721"/>
              <a:ext cx="408808" cy="384995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03773" y="2512721"/>
              <a:ext cx="408808" cy="384995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74436" y="2512721"/>
              <a:ext cx="408808" cy="38499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8943" y="2977003"/>
              <a:ext cx="408808" cy="38499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49606" y="2977003"/>
              <a:ext cx="408808" cy="38499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24302" y="2977003"/>
              <a:ext cx="408808" cy="38499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4965" y="2977003"/>
              <a:ext cx="408808" cy="384995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09319" y="2512721"/>
              <a:ext cx="408808" cy="384995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79982" y="2512721"/>
              <a:ext cx="408808" cy="384995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02" b="98039" l="3401" r="89796">
                        <a14:foregroundMark x1="62585" y1="4902" x2="62585" y2="4902"/>
                        <a14:foregroundMark x1="8844" y1="39706" x2="8844" y2="39706"/>
                        <a14:foregroundMark x1="43537" y1="77206" x2="43537" y2="77206"/>
                        <a14:foregroundMark x1="91156" y1="46569" x2="91156" y2="46569"/>
                        <a14:foregroundMark x1="51701" y1="74265" x2="51701" y2="74265"/>
                        <a14:foregroundMark x1="44218" y1="67402" x2="44218" y2="98529"/>
                        <a14:foregroundMark x1="4082" y1="38725" x2="4082" y2="38725"/>
                        <a14:foregroundMark x1="8844" y1="35049" x2="3401" y2="47794"/>
                        <a14:foregroundMark x1="3401" y1="47794" x2="3401" y2="47794"/>
                      </a14:backgroundRemoval>
                    </a14:imgEffect>
                  </a14:imgLayer>
                </a14:imgProps>
              </a:ext>
            </a:extLst>
          </a:blip>
          <a:srcRect b="2610"/>
          <a:stretch>
            <a:fillRect/>
          </a:stretch>
        </p:blipFill>
        <p:spPr>
          <a:xfrm>
            <a:off x="1492461" y="2612497"/>
            <a:ext cx="1400000" cy="378431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78" b="99281" l="6369" r="91720">
                        <a14:foregroundMark x1="59873" y1="11871" x2="59873" y2="11871"/>
                        <a14:foregroundMark x1="45860" y1="12950" x2="45860" y2="42446"/>
                        <a14:foregroundMark x1="38217" y1="16906" x2="57325" y2="16906"/>
                        <a14:foregroundMark x1="25478" y1="8633" x2="25478" y2="8633"/>
                        <a14:foregroundMark x1="72611" y1="30216" x2="72611" y2="30216"/>
                        <a14:foregroundMark x1="58599" y1="3237" x2="58599" y2="3237"/>
                        <a14:foregroundMark x1="52229" y1="34532" x2="51592" y2="85971"/>
                        <a14:foregroundMark x1="45860" y1="77698" x2="45223" y2="93165"/>
                        <a14:foregroundMark x1="55414" y1="88129" x2="55414" y2="88129"/>
                        <a14:foregroundMark x1="56688" y1="79856" x2="69427" y2="95683"/>
                        <a14:foregroundMark x1="38217" y1="99281" x2="38217" y2="99281"/>
                        <a14:foregroundMark x1="91720" y1="83813" x2="91720" y2="83813"/>
                        <a14:foregroundMark x1="38854" y1="38129" x2="30573" y2="59353"/>
                        <a14:foregroundMark x1="30573" y1="59353" x2="29936" y2="59353"/>
                        <a14:foregroundMark x1="38854" y1="39568" x2="29936" y2="58633"/>
                        <a14:foregroundMark x1="31847" y1="47842" x2="31847" y2="47842"/>
                        <a14:foregroundMark x1="31847" y1="43165" x2="31847" y2="43165"/>
                        <a14:foregroundMark x1="33121" y1="46403" x2="33121" y2="46403"/>
                        <a14:foregroundMark x1="37580" y1="42806" x2="43949" y2="41367"/>
                        <a14:foregroundMark x1="33121" y1="45324" x2="33121" y2="45324"/>
                        <a14:foregroundMark x1="62420" y1="44604" x2="71338" y2="58273"/>
                        <a14:foregroundMark x1="56688" y1="40288" x2="71338" y2="57554"/>
                        <a14:foregroundMark x1="63057" y1="43885" x2="73248" y2="546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3589" y="3749195"/>
            <a:ext cx="1495238" cy="264761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50" b="98264" l="1266" r="93671">
                        <a14:foregroundMark x1="31013" y1="6250" x2="31013" y2="6250"/>
                        <a14:foregroundMark x1="41139" y1="34375" x2="38608" y2="98611"/>
                        <a14:foregroundMark x1="27215" y1="44097" x2="27215" y2="92708"/>
                        <a14:foregroundMark x1="57595" y1="46181" x2="57595" y2="46181"/>
                        <a14:foregroundMark x1="42405" y1="37500" x2="65823" y2="60764"/>
                        <a14:foregroundMark x1="28481" y1="43403" x2="25949" y2="78819"/>
                        <a14:foregroundMark x1="22152" y1="46181" x2="22152" y2="46181"/>
                        <a14:foregroundMark x1="17089" y1="46181" x2="17089" y2="67708"/>
                        <a14:foregroundMark x1="18987" y1="43056" x2="20253" y2="43056"/>
                        <a14:foregroundMark x1="24051" y1="43056" x2="7595" y2="56597"/>
                        <a14:foregroundMark x1="93671" y1="40972" x2="93671" y2="40972"/>
                        <a14:foregroundMark x1="47468" y1="55903" x2="47468" y2="79167"/>
                        <a14:foregroundMark x1="39241" y1="15625" x2="39241" y2="41319"/>
                        <a14:foregroundMark x1="12658" y1="10764" x2="11737" y2="20864"/>
                        <a14:foregroundMark x1="11392" y1="19792" x2="11392" y2="19792"/>
                        <a14:foregroundMark x1="9494" y1="17708" x2="9494" y2="17708"/>
                        <a14:foregroundMark x1="9494" y1="13889" x2="9494" y2="13889"/>
                        <a14:foregroundMark x1="22152" y1="38194" x2="3165" y2="49653"/>
                        <a14:foregroundMark x1="11392" y1="43403" x2="1266" y2="51389"/>
                        <a14:backgroundMark x1="62025" y1="7292" x2="99367" y2="7292"/>
                        <a14:backgroundMark x1="73418" y1="45833" x2="72152" y2="46528"/>
                        <a14:backgroundMark x1="1899" y1="21875" x2="1899" y2="21875"/>
                        <a14:backgroundMark x1="82278" y1="25000" x2="82278" y2="31250"/>
                        <a14:backgroundMark x1="1266" y1="6944" x2="12658" y2="7986"/>
                        <a14:backgroundMark x1="1899" y1="25347" x2="9494" y2="260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0246" y="3653957"/>
            <a:ext cx="1504762" cy="274285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23" b="99338" l="9548" r="94975">
                        <a14:foregroundMark x1="92965" y1="23179" x2="92965" y2="23179"/>
                        <a14:foregroundMark x1="68342" y1="6623" x2="68342" y2="6623"/>
                        <a14:foregroundMark x1="10050" y1="46026" x2="14070" y2="54967"/>
                        <a14:foregroundMark x1="48241" y1="95364" x2="48241" y2="95364"/>
                        <a14:foregroundMark x1="94975" y1="66556" x2="94975" y2="66556"/>
                        <a14:foregroundMark x1="94472" y1="53311" x2="94472" y2="53311"/>
                        <a14:foregroundMark x1="49749" y1="99338" x2="49749" y2="99338"/>
                        <a14:foregroundMark x1="68844" y1="99338" x2="68844" y2="99338"/>
                        <a14:foregroundMark x1="62814" y1="32119" x2="62814" y2="32119"/>
                        <a14:foregroundMark x1="62814" y1="32119" x2="62814" y2="394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7118" y="3520624"/>
            <a:ext cx="1895238" cy="287619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82" b="99648" l="5469" r="89844">
                        <a14:foregroundMark x1="49219" y1="9155" x2="49219" y2="9155"/>
                        <a14:foregroundMark x1="46875" y1="5282" x2="46875" y2="5282"/>
                        <a14:foregroundMark x1="60938" y1="42958" x2="59375" y2="91197"/>
                        <a14:foregroundMark x1="53125" y1="39437" x2="50000" y2="83099"/>
                        <a14:foregroundMark x1="42188" y1="47887" x2="42188" y2="80282"/>
                        <a14:foregroundMark x1="32813" y1="73944" x2="32813" y2="96479"/>
                        <a14:foregroundMark x1="75000" y1="51408" x2="75000" y2="51408"/>
                        <a14:foregroundMark x1="68750" y1="99648" x2="68750" y2="99648"/>
                        <a14:foregroundMark x1="5469" y1="92254" x2="5469" y2="92254"/>
                        <a14:foregroundMark x1="73438" y1="97183" x2="61719" y2="97183"/>
                        <a14:foregroundMark x1="64063" y1="43662" x2="71094" y2="73944"/>
                        <a14:foregroundMark x1="71094" y1="45775" x2="72656" y2="63732"/>
                        <a14:foregroundMark x1="40625" y1="42958" x2="38281" y2="73592"/>
                        <a14:foregroundMark x1="39063" y1="47183" x2="35938" y2="68310"/>
                        <a14:foregroundMark x1="39844" y1="21831" x2="42188" y2="40141"/>
                        <a14:foregroundMark x1="50000" y1="10563" x2="58594" y2="37676"/>
                        <a14:foregroundMark x1="34375" y1="42254" x2="18750" y2="66549"/>
                        <a14:foregroundMark x1="72656" y1="41549" x2="73438" y2="69014"/>
                        <a14:backgroundMark x1="2344" y1="7042" x2="28906" y2="73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3400" y="3694637"/>
            <a:ext cx="1219048" cy="270476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46" name="Group 45"/>
          <p:cNvGrpSpPr/>
          <p:nvPr/>
        </p:nvGrpSpPr>
        <p:grpSpPr>
          <a:xfrm>
            <a:off x="174246" y="670036"/>
            <a:ext cx="3644619" cy="1685531"/>
            <a:chOff x="116020" y="477547"/>
            <a:chExt cx="3644619" cy="1685531"/>
          </a:xfrm>
        </p:grpSpPr>
        <p:sp>
          <p:nvSpPr>
            <p:cNvPr id="43" name="Speech Bubble: Oval 42"/>
            <p:cNvSpPr/>
            <p:nvPr/>
          </p:nvSpPr>
          <p:spPr>
            <a:xfrm>
              <a:off x="116020" y="477547"/>
              <a:ext cx="3644619" cy="1685531"/>
            </a:xfrm>
            <a:prstGeom prst="wedgeEllipseCallout">
              <a:avLst>
                <a:gd name="adj1" fmla="val 3371"/>
                <a:gd name="adj2" fmla="val 66968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75006" y="619109"/>
              <a:ext cx="297441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Hãy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so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sánh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endPara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bông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hoa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tổ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Bốn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tổ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Hai.</a:t>
              </a:r>
              <a:endPara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392449" y="943642"/>
            <a:ext cx="4008486" cy="1896377"/>
            <a:chOff x="116020" y="477547"/>
            <a:chExt cx="3644619" cy="1685531"/>
          </a:xfrm>
        </p:grpSpPr>
        <p:sp>
          <p:nvSpPr>
            <p:cNvPr id="48" name="Speech Bubble: Oval 47"/>
            <p:cNvSpPr/>
            <p:nvPr/>
          </p:nvSpPr>
          <p:spPr>
            <a:xfrm>
              <a:off x="116020" y="477547"/>
              <a:ext cx="3644619" cy="1685531"/>
            </a:xfrm>
            <a:prstGeom prst="wedgeEllipseCallout">
              <a:avLst>
                <a:gd name="adj1" fmla="val -13749"/>
                <a:gd name="adj2" fmla="val 83562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13457" y="685361"/>
              <a:ext cx="3163943" cy="13951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bông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hoa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endParaRPr lang="en-US" sz="2400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tổ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Bốn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ít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hơn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bông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hoa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tổ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Hai.</a:t>
              </a:r>
              <a:endParaRPr lang="en-US" sz="2400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16" y="0"/>
            <a:ext cx="12121978" cy="68580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 flipH="1">
            <a:off x="800735" y="72136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700405" y="398145"/>
            <a:ext cx="903351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Thứ</a:t>
            </a:r>
            <a:r>
              <a:rPr lang="vi-VN" altLang="en-US" sz="3300">
                <a:latin typeface="HP001 4 hang 1 ô ly" panose="020B0603050302020204" charset="0"/>
                <a:cs typeface="HP001 4 hang 1 ô ly" panose="020B0603050302020204" charset="0"/>
              </a:rPr>
              <a:t> Ba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 ngày </a:t>
            </a:r>
            <a:r>
              <a:rPr lang="vi-VN" altLang="en-US" sz="3300">
                <a:latin typeface="HP001 4 hang 1 ô ly" panose="020B0603050302020204" charset="0"/>
                <a:cs typeface="HP001 4 hang 1 ô ly" panose="020B0603050302020204" charset="0"/>
              </a:rPr>
              <a:t>25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 tháng 1</a:t>
            </a:r>
            <a:r>
              <a:rPr lang="vi-VN" altLang="en-US" sz="3300">
                <a:latin typeface="HP001 4 hang 1 ô ly" panose="020B0603050302020204" charset="0"/>
                <a:cs typeface="HP001 4 hang 1 ô ly" panose="020B0603050302020204" charset="0"/>
              </a:rPr>
              <a:t>0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 năm 202</a:t>
            </a:r>
            <a:r>
              <a:rPr lang="vi-VN" altLang="en-US" sz="3300">
                <a:latin typeface="HP001 4 hang 1 ô ly" panose="020B0603050302020204" charset="0"/>
                <a:cs typeface="HP001 4 hang 1 ô ly" panose="020B0603050302020204" charset="0"/>
              </a:rPr>
              <a:t>2</a:t>
            </a:r>
            <a:endParaRPr lang="vi-VN" alt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21" name="Oval 20"/>
          <p:cNvSpPr/>
          <p:nvPr/>
        </p:nvSpPr>
        <p:spPr>
          <a:xfrm flipH="1">
            <a:off x="3016250" y="151892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flipH="1">
            <a:off x="6057900" y="151892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3092450" y="1551305"/>
            <a:ext cx="3028950" cy="1079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 flipH="1">
            <a:off x="3810635" y="227965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9" name="Text Box 28"/>
          <p:cNvSpPr txBox="1"/>
          <p:nvPr/>
        </p:nvSpPr>
        <p:spPr>
          <a:xfrm>
            <a:off x="3836035" y="1906905"/>
            <a:ext cx="171323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Toán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33" name="Text Box 32"/>
          <p:cNvSpPr txBox="1"/>
          <p:nvPr/>
        </p:nvSpPr>
        <p:spPr>
          <a:xfrm>
            <a:off x="700405" y="2642235"/>
            <a:ext cx="1137920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Bài toán liên quan đến phép cộng, phép trừ (tiếp theo)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6" grpId="0"/>
      <p:bldP spid="21" grpId="0" bldLvl="0" animBg="1"/>
      <p:bldP spid="22" grpId="0" bldLvl="0" animBg="1"/>
      <p:bldP spid="28" grpId="0" bldLvl="0" animBg="1"/>
      <p:bldP spid="29" grpId="0"/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734" y="62682"/>
            <a:ext cx="11901949" cy="1367913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80800" y="668564"/>
            <a:ext cx="1105548" cy="1519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226149" y="657143"/>
            <a:ext cx="213937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45718" y="665231"/>
            <a:ext cx="112414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928676" y="657143"/>
            <a:ext cx="109733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10851048" y="478369"/>
            <a:ext cx="559927" cy="140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723007" y="1142604"/>
            <a:ext cx="691108" cy="40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286091" y="1297863"/>
            <a:ext cx="1291986" cy="147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69809" y="1168857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695768" y="657143"/>
            <a:ext cx="107663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265984" y="683755"/>
            <a:ext cx="127911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620418" y="1312611"/>
            <a:ext cx="18925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1499483" y="636286"/>
            <a:ext cx="40246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19174" y="1790313"/>
            <a:ext cx="27071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Hai  : 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19174" y="2501405"/>
            <a:ext cx="27071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297" y="1983959"/>
            <a:ext cx="628035" cy="5809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415" y="2007338"/>
            <a:ext cx="628035" cy="58093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883" y="2012849"/>
            <a:ext cx="628035" cy="58093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820" y="2007338"/>
            <a:ext cx="628035" cy="58093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450" y="2007338"/>
            <a:ext cx="628035" cy="58093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713" y="2682049"/>
            <a:ext cx="628035" cy="5809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831" y="2705428"/>
            <a:ext cx="628035" cy="58093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299" y="2710939"/>
            <a:ext cx="628035" cy="58093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866" y="2705428"/>
            <a:ext cx="628035" cy="58093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873045" y="2637805"/>
            <a:ext cx="2639962" cy="678051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22133" y="3232880"/>
            <a:ext cx="63703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Hai                        :   5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22134" y="3693256"/>
            <a:ext cx="63703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800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 :   1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78152" y="4152387"/>
            <a:ext cx="641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: …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709109" y="2197220"/>
            <a:ext cx="5798572" cy="7875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8181805" y="3442173"/>
            <a:ext cx="3701118" cy="775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411425" y="1569708"/>
            <a:ext cx="3701118" cy="775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707964" y="2764555"/>
            <a:ext cx="5798572" cy="7875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681191" y="2764555"/>
            <a:ext cx="4053525" cy="7875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– 1 = 4 (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25212" y="4475424"/>
            <a:ext cx="2096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9174" y="5854442"/>
            <a:ext cx="243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7149" y="5080645"/>
            <a:ext cx="2433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Hai  :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3347213" y="4688557"/>
            <a:ext cx="27071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445097" y="5670968"/>
            <a:ext cx="1902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2063386" y="6323593"/>
            <a:ext cx="27071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 rot="10800000">
            <a:off x="2011788" y="6014097"/>
            <a:ext cx="2383230" cy="403546"/>
            <a:chOff x="2033364" y="5109340"/>
            <a:chExt cx="3505200" cy="403546"/>
          </a:xfrm>
        </p:grpSpPr>
        <p:sp>
          <p:nvSpPr>
            <p:cNvPr id="52" name="AutoShape 18"/>
            <p:cNvSpPr/>
            <p:nvPr/>
          </p:nvSpPr>
          <p:spPr bwMode="auto">
            <a:xfrm rot="16200000" flipV="1">
              <a:off x="3616867" y="3532038"/>
              <a:ext cx="304777" cy="3459381"/>
            </a:xfrm>
            <a:prstGeom prst="rightBrace">
              <a:avLst>
                <a:gd name="adj1" fmla="val 74831"/>
                <a:gd name="adj2" fmla="val 50019"/>
              </a:avLst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2033364" y="5238586"/>
              <a:ext cx="3505200" cy="274300"/>
              <a:chOff x="4076700" y="1447800"/>
              <a:chExt cx="2914650" cy="381000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4076700" y="1447800"/>
                <a:ext cx="0" cy="381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4076700" y="1638300"/>
                <a:ext cx="291465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972300" y="1447800"/>
                <a:ext cx="0" cy="381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" name="Group 56"/>
          <p:cNvGrpSpPr/>
          <p:nvPr/>
        </p:nvGrpSpPr>
        <p:grpSpPr>
          <a:xfrm>
            <a:off x="2028480" y="5189110"/>
            <a:ext cx="3675638" cy="552253"/>
            <a:chOff x="1943492" y="4980845"/>
            <a:chExt cx="5388160" cy="552253"/>
          </a:xfrm>
        </p:grpSpPr>
        <p:grpSp>
          <p:nvGrpSpPr>
            <p:cNvPr id="58" name="Group 57"/>
            <p:cNvGrpSpPr/>
            <p:nvPr/>
          </p:nvGrpSpPr>
          <p:grpSpPr>
            <a:xfrm rot="10800000">
              <a:off x="1943492" y="4980845"/>
              <a:ext cx="5388160" cy="437420"/>
              <a:chOff x="2015374" y="5954812"/>
              <a:chExt cx="5388160" cy="437420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2031434" y="5954812"/>
                <a:ext cx="5372100" cy="289538"/>
                <a:chOff x="4076700" y="1447800"/>
                <a:chExt cx="2914650" cy="381000"/>
              </a:xfrm>
            </p:grpSpPr>
            <p:cxnSp>
              <p:nvCxnSpPr>
                <p:cNvPr id="62" name="Straight Connector 61"/>
                <p:cNvCxnSpPr/>
                <p:nvPr/>
              </p:nvCxnSpPr>
              <p:spPr>
                <a:xfrm>
                  <a:off x="4076700" y="1447800"/>
                  <a:ext cx="0" cy="3810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4076700" y="1638300"/>
                  <a:ext cx="291465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6982636" y="1447800"/>
                  <a:ext cx="0" cy="3810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1" name="AutoShape 18"/>
              <p:cNvSpPr/>
              <p:nvPr/>
            </p:nvSpPr>
            <p:spPr bwMode="auto">
              <a:xfrm rot="5400000" flipV="1">
                <a:off x="4523862" y="3563730"/>
                <a:ext cx="320014" cy="5336990"/>
              </a:xfrm>
              <a:prstGeom prst="rightBrace">
                <a:avLst>
                  <a:gd name="adj1" fmla="val 74831"/>
                  <a:gd name="adj2" fmla="val 50019"/>
                </a:avLst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59" name="AutoShape 18"/>
            <p:cNvSpPr/>
            <p:nvPr/>
          </p:nvSpPr>
          <p:spPr bwMode="auto">
            <a:xfrm rot="5400000" flipV="1">
              <a:off x="6254090" y="4471595"/>
              <a:ext cx="261486" cy="1861520"/>
            </a:xfrm>
            <a:prstGeom prst="rightBrace">
              <a:avLst>
                <a:gd name="adj1" fmla="val 74831"/>
                <a:gd name="adj2" fmla="val 50019"/>
              </a:avLst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5504180" y="4643755"/>
            <a:ext cx="279463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lớn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5453749" y="5691233"/>
            <a:ext cx="861341" cy="0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333490" y="5445125"/>
            <a:ext cx="284861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ít hơn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4148218" y="6356089"/>
            <a:ext cx="888218" cy="254545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5036420" y="6288363"/>
            <a:ext cx="98330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bé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5181449" y="4990044"/>
            <a:ext cx="351514" cy="335427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25" grpId="0"/>
      <p:bldP spid="35" grpId="0" animBg="1"/>
      <p:bldP spid="36" grpId="0"/>
      <p:bldP spid="37" grpId="0"/>
      <p:bldP spid="38" grpId="0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3" grpId="2"/>
      <p:bldP spid="44" grpId="0"/>
      <p:bldP spid="44" grpId="1"/>
      <p:bldP spid="45" grpId="0"/>
      <p:bldP spid="46" grpId="0"/>
      <p:bldP spid="47" grpId="0"/>
      <p:bldP spid="48" grpId="0"/>
      <p:bldP spid="49" grpId="0"/>
      <p:bldP spid="50" grpId="0"/>
      <p:bldP spid="65" grpId="0"/>
      <p:bldP spid="67" grpId="0"/>
      <p:bldP spid="6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496" y="0"/>
            <a:ext cx="12121978" cy="68580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65760" y="1130935"/>
            <a:ext cx="1213739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Tổ Hai có 5 bông hoa, tổ Bốn có ít hơn tổ hai 1 bông. Hỏi tổ Bốn  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65760" y="1878965"/>
            <a:ext cx="1201864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có mấy bông hoa? 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3928580" y="2622041"/>
            <a:ext cx="1712962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Tóm tắt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941705" y="4132580"/>
            <a:ext cx="223139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Tổ Hai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898525" y="4911725"/>
            <a:ext cx="223139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Tổ Bốn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212465" y="4370070"/>
            <a:ext cx="0" cy="259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22625" y="5133340"/>
            <a:ext cx="0" cy="259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030720" y="4380865"/>
            <a:ext cx="0" cy="259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254115" y="5132705"/>
            <a:ext cx="0" cy="259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3206750" y="4495165"/>
            <a:ext cx="3788410" cy="260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213735" y="5245100"/>
            <a:ext cx="3048000" cy="374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219825" y="4391025"/>
            <a:ext cx="0" cy="259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30"/>
          <p:cNvSpPr txBox="1"/>
          <p:nvPr/>
        </p:nvSpPr>
        <p:spPr>
          <a:xfrm>
            <a:off x="4392295" y="3301365"/>
            <a:ext cx="285686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5 bông hoa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32" name="Text Box 31"/>
          <p:cNvSpPr txBox="1"/>
          <p:nvPr/>
        </p:nvSpPr>
        <p:spPr>
          <a:xfrm>
            <a:off x="6215380" y="4882515"/>
            <a:ext cx="285686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1 bông hoa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33" name="Text Box 32"/>
          <p:cNvSpPr txBox="1"/>
          <p:nvPr/>
        </p:nvSpPr>
        <p:spPr>
          <a:xfrm>
            <a:off x="3615055" y="5657215"/>
            <a:ext cx="285686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.... 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bông hoa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?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85800" y="1563370"/>
            <a:ext cx="3667760" cy="6667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64380" y="1630045"/>
            <a:ext cx="1201420" cy="825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550025" y="1616710"/>
            <a:ext cx="1026795" cy="25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821420" y="1638300"/>
            <a:ext cx="1191895" cy="254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069320" y="1627505"/>
            <a:ext cx="113157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65760" y="2327910"/>
            <a:ext cx="3049905" cy="5143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095115" y="3175000"/>
            <a:ext cx="1379855" cy="215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1080115" y="1695450"/>
            <a:ext cx="113157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65760" y="2418080"/>
            <a:ext cx="3049905" cy="5143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AutoShape 18"/>
          <p:cNvSpPr/>
          <p:nvPr/>
        </p:nvSpPr>
        <p:spPr>
          <a:xfrm rot="5400000" flipH="1" flipV="1">
            <a:off x="4968240" y="2411095"/>
            <a:ext cx="375285" cy="3778885"/>
          </a:xfrm>
          <a:prstGeom prst="rightBrace">
            <a:avLst>
              <a:gd name="adj1" fmla="val 74555"/>
              <a:gd name="adj2" fmla="val 50019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6" name="AutoShape 18"/>
          <p:cNvSpPr/>
          <p:nvPr/>
        </p:nvSpPr>
        <p:spPr>
          <a:xfrm rot="16200000" flipH="1" flipV="1">
            <a:off x="6520815" y="4287520"/>
            <a:ext cx="259080" cy="741680"/>
          </a:xfrm>
          <a:prstGeom prst="rightBrace">
            <a:avLst>
              <a:gd name="adj1" fmla="val 74555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7" name="AutoShape 18"/>
          <p:cNvSpPr/>
          <p:nvPr/>
        </p:nvSpPr>
        <p:spPr>
          <a:xfrm rot="16200000" flipH="1" flipV="1">
            <a:off x="4589780" y="3869690"/>
            <a:ext cx="264795" cy="3016885"/>
          </a:xfrm>
          <a:prstGeom prst="rightBrace">
            <a:avLst>
              <a:gd name="adj1" fmla="val 74555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8" name="Text Box 27"/>
          <p:cNvSpPr txBox="1"/>
          <p:nvPr/>
        </p:nvSpPr>
        <p:spPr>
          <a:xfrm>
            <a:off x="6423025" y="1152525"/>
            <a:ext cx="142367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ít hơn</a:t>
            </a:r>
            <a:endParaRPr lang="en-US" sz="3300">
              <a:solidFill>
                <a:srgbClr val="FF0000"/>
              </a:solidFill>
              <a:latin typeface="HP001 4 hang 1 ô ly" panose="020B0603050302020204" charset="0"/>
              <a:cs typeface="HP001 4 hang 1 ô ly" panose="020B060305030202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1" grpId="0"/>
      <p:bldP spid="32" grpId="0"/>
      <p:bldP spid="33" grpId="0"/>
      <p:bldP spid="7" grpId="0"/>
      <p:bldP spid="8" grpId="0"/>
      <p:bldP spid="62" grpId="0" bldLvl="0" animBg="1"/>
      <p:bldP spid="26" grpId="0" bldLvl="0" animBg="1"/>
      <p:bldP spid="27" grpId="0" bldLvl="0" animBg="1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16" y="0"/>
            <a:ext cx="12121978" cy="68580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04800" y="1137285"/>
            <a:ext cx="1237361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Tổ Hai có 5 bông hoa, tổ Bốn có ít hơn tổ hai 1 bông. Hỏi tổ Bốn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676359" y="2708396"/>
            <a:ext cx="2478653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Giải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695527" y="3807403"/>
            <a:ext cx="1270" cy="224627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7"/>
          <p:cNvSpPr txBox="1"/>
          <p:nvPr/>
        </p:nvSpPr>
        <p:spPr>
          <a:xfrm>
            <a:off x="2336800" y="3403600"/>
            <a:ext cx="782447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Số bông hoa tổ Bốn có là: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3086100" y="4159885"/>
            <a:ext cx="782447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5    </a:t>
            </a:r>
            <a:r>
              <a:rPr lang="en-US" sz="33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300" b="1"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  1   =   4  (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bông hoa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 )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3841750" y="4928870"/>
            <a:ext cx="782447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Đáp số :  4 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bông hoa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63830" y="6058535"/>
            <a:ext cx="12170410" cy="2159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324600" y="1652270"/>
            <a:ext cx="1347470" cy="101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1105515" y="1586865"/>
            <a:ext cx="1109980" cy="21590"/>
          </a:xfrm>
          <a:prstGeom prst="line">
            <a:avLst/>
          </a:prstGeom>
          <a:ln w="57150"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645660" y="2987675"/>
            <a:ext cx="97155" cy="863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3" name="Text Box 22"/>
          <p:cNvSpPr txBox="1"/>
          <p:nvPr/>
        </p:nvSpPr>
        <p:spPr>
          <a:xfrm>
            <a:off x="340360" y="1893570"/>
            <a:ext cx="1201864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có mấy bông hoa?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358140" y="2363470"/>
            <a:ext cx="3018155" cy="19050"/>
          </a:xfrm>
          <a:prstGeom prst="line">
            <a:avLst/>
          </a:prstGeom>
          <a:ln w="57150"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32105" y="1673225"/>
            <a:ext cx="3960495" cy="635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554855" y="1652270"/>
            <a:ext cx="1224915" cy="10795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813800" y="1576705"/>
            <a:ext cx="1347470" cy="1016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1105515" y="1671320"/>
            <a:ext cx="1109980" cy="21590"/>
          </a:xfrm>
          <a:prstGeom prst="line">
            <a:avLst/>
          </a:prstGeom>
          <a:ln w="57150"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40360" y="2458085"/>
            <a:ext cx="3018155" cy="19050"/>
          </a:xfrm>
          <a:prstGeom prst="line">
            <a:avLst/>
          </a:prstGeom>
          <a:ln w="57150"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4"/>
          <p:cNvSpPr txBox="1"/>
          <p:nvPr/>
        </p:nvSpPr>
        <p:spPr>
          <a:xfrm>
            <a:off x="340360" y="1883410"/>
            <a:ext cx="1201864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có mấy bông hoa?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4826635" y="3150235"/>
            <a:ext cx="791845" cy="76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950970" y="5403215"/>
            <a:ext cx="1257935" cy="88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25"/>
          <p:cNvSpPr txBox="1"/>
          <p:nvPr/>
        </p:nvSpPr>
        <p:spPr>
          <a:xfrm>
            <a:off x="6362065" y="1152525"/>
            <a:ext cx="142367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ít hơn</a:t>
            </a:r>
            <a:endParaRPr lang="en-US" sz="3300">
              <a:solidFill>
                <a:srgbClr val="FF0000"/>
              </a:solidFill>
              <a:latin typeface="HP001 4 hang 1 ô ly" panose="020B0603050302020204" charset="0"/>
              <a:cs typeface="HP001 4 hang 1 ô ly" panose="020B060305030202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 bldLvl="0" animBg="1"/>
      <p:bldP spid="8" grpId="0"/>
      <p:bldP spid="10" grpId="0"/>
      <p:bldP spid="11" grpId="0"/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16" y="0"/>
            <a:ext cx="1212197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/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/>
          <p:cNvPicPr>
            <a:picLocks noChangeAspect="1"/>
          </p:cNvPicPr>
          <p:nvPr/>
        </p:nvPicPr>
        <p:blipFill rotWithShape="1">
          <a:blip r:embed="rId16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/>
          <p:cNvPicPr>
            <a:picLocks noChangeAspect="1"/>
          </p:cNvPicPr>
          <p:nvPr/>
        </p:nvPicPr>
        <p:blipFill rotWithShape="1">
          <a:blip r:embed="rId17" cstate="email"/>
          <a:srcRect/>
          <a:stretch>
            <a:fillRect/>
          </a:stretch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17" cstate="email"/>
          <a:srcRect/>
          <a:stretch>
            <a:fillRect/>
          </a:stretch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/>
          <p:cNvSpPr txBox="1"/>
          <p:nvPr/>
        </p:nvSpPr>
        <p:spPr>
          <a:xfrm flipH="1">
            <a:off x="3069951" y="2362965"/>
            <a:ext cx="6517204" cy="142113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Khởi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Microsoft YaHei" panose="020B0503020204020204" charset="-122"/>
            </a:endParaRPr>
          </a:p>
        </p:txBody>
      </p:sp>
      <p:pic>
        <p:nvPicPr>
          <p:cNvPr id="13" name="1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̉nh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68044"/>
            <a:ext cx="9144000" cy="4723489"/>
          </a:xfrm>
          <a:prstGeom prst="rect">
            <a:avLst/>
          </a:prstGeom>
        </p:spPr>
      </p:pic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z="900" smtClean="0">
                <a:solidFill>
                  <a:prstClr val="black">
                    <a:tint val="75000"/>
                  </a:prstClr>
                </a:solidFill>
              </a:rPr>
            </a:fld>
            <a:endParaRPr lang="en-US" sz="9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Ảnh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330" y="2987485"/>
            <a:ext cx="2100263" cy="2493169"/>
          </a:xfrm>
          <a:prstGeom prst="rect">
            <a:avLst/>
          </a:prstGeom>
        </p:spPr>
      </p:pic>
      <p:sp>
        <p:nvSpPr>
          <p:cNvPr id="17" name="Khung Chú Thích Bầu Dục 16"/>
          <p:cNvSpPr/>
          <p:nvPr/>
        </p:nvSpPr>
        <p:spPr>
          <a:xfrm flipH="1">
            <a:off x="5131905" y="1712015"/>
            <a:ext cx="4333460" cy="1272208"/>
          </a:xfrm>
          <a:prstGeom prst="wedgeEllipseCallout">
            <a:avLst>
              <a:gd name="adj1" fmla="val -5469"/>
              <a:gd name="adj2" fmla="val 883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7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548" y="2934529"/>
            <a:ext cx="1557338" cy="2474844"/>
          </a:xfrm>
          <a:prstGeom prst="rect">
            <a:avLst/>
          </a:prstGeom>
        </p:spPr>
      </p:pic>
      <p:sp>
        <p:nvSpPr>
          <p:cNvPr id="3" name="Khung Chú Thích Hình Đám Mây 2"/>
          <p:cNvSpPr/>
          <p:nvPr/>
        </p:nvSpPr>
        <p:spPr>
          <a:xfrm>
            <a:off x="6384236" y="986459"/>
            <a:ext cx="3637722" cy="2286000"/>
          </a:xfrm>
          <a:prstGeom prst="cloudCallout">
            <a:avLst>
              <a:gd name="adj1" fmla="val -14392"/>
              <a:gd name="adj2" fmla="val 923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toán về ít hơn.</a:t>
            </a:r>
            <a:endParaRPr lang="vi-VN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7" grpId="1" bldLvl="0" animBg="1"/>
      <p:bldP spid="3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3"/>
          <a:stretch>
            <a:fillRect/>
          </a:stretch>
        </p:blipFill>
        <p:spPr>
          <a:xfrm>
            <a:off x="0" y="0"/>
            <a:ext cx="12192000" cy="64373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rcRect l="9254" r="9254"/>
          <a:stretch>
            <a:fillRect/>
          </a:stretch>
        </p:blipFill>
        <p:spPr>
          <a:xfrm flipH="1">
            <a:off x="4030249" y="2802665"/>
            <a:ext cx="2069053" cy="37650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2778" r="2778"/>
          <a:stretch>
            <a:fillRect/>
          </a:stretch>
        </p:blipFill>
        <p:spPr>
          <a:xfrm>
            <a:off x="6096000" y="2952750"/>
            <a:ext cx="2200927" cy="359995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072373" y="1877576"/>
            <a:ext cx="3372568" cy="1532373"/>
            <a:chOff x="34720" y="3164776"/>
            <a:chExt cx="5000894" cy="1084086"/>
          </a:xfrm>
        </p:grpSpPr>
        <p:sp>
          <p:nvSpPr>
            <p:cNvPr id="8" name="Speech Bubble: Rectangle with Corners Rounded 7"/>
            <p:cNvSpPr/>
            <p:nvPr/>
          </p:nvSpPr>
          <p:spPr>
            <a:xfrm>
              <a:off x="170165" y="3164776"/>
              <a:ext cx="4784829" cy="1084086"/>
            </a:xfrm>
            <a:prstGeom prst="wedgeRoundRectCallout">
              <a:avLst>
                <a:gd name="adj1" fmla="val 56756"/>
                <a:gd name="adj2" fmla="val -9981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720" y="3251869"/>
              <a:ext cx="5000894" cy="849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Khi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giải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bài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toán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về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ít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hơn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ta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hiện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  <a:endPara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804731" y="1877576"/>
            <a:ext cx="2759038" cy="1200329"/>
            <a:chOff x="438804" y="3270326"/>
            <a:chExt cx="3672897" cy="849180"/>
          </a:xfrm>
        </p:grpSpPr>
        <p:sp>
          <p:nvSpPr>
            <p:cNvPr id="26" name="Speech Bubble: Rectangle with Corners Rounded 25"/>
            <p:cNvSpPr/>
            <p:nvPr/>
          </p:nvSpPr>
          <p:spPr>
            <a:xfrm>
              <a:off x="523796" y="3270326"/>
              <a:ext cx="3502913" cy="849180"/>
            </a:xfrm>
            <a:prstGeom prst="wedgeRoundRectCallout">
              <a:avLst>
                <a:gd name="adj1" fmla="val -41063"/>
                <a:gd name="adj2" fmla="val 75540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8804" y="3364461"/>
              <a:ext cx="3672897" cy="58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Ta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hiện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trừ</a:t>
              </a:r>
              <a:endPara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925582" y="290308"/>
            <a:ext cx="6081204" cy="1065606"/>
            <a:chOff x="2628278" y="91559"/>
            <a:chExt cx="6348306" cy="106560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>
              <a:fillRect/>
            </a:stretch>
          </p:blipFill>
          <p:spPr>
            <a:xfrm>
              <a:off x="2628278" y="91559"/>
              <a:ext cx="6348306" cy="106560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197973" y="287584"/>
              <a:ext cx="524442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  <a:cs typeface="Arial" panose="020B0604020202020204" pitchFamily="34" charset="0"/>
                </a:rPr>
                <a:t>BÀI TOÁN VỀ ÍT HƠN</a:t>
              </a:r>
              <a:endPara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41" y="0"/>
            <a:ext cx="11971698" cy="14453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1" y="1655656"/>
            <a:ext cx="6160834" cy="24738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575" y="1830151"/>
            <a:ext cx="6012426" cy="307857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883054" y="843967"/>
            <a:ext cx="2533916" cy="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208449" y="834123"/>
            <a:ext cx="233983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849355" y="834123"/>
            <a:ext cx="219140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83054" y="1378530"/>
            <a:ext cx="88675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3375794" y="1217799"/>
            <a:ext cx="559927" cy="140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990083" y="1215749"/>
            <a:ext cx="691108" cy="40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054804" y="1386351"/>
            <a:ext cx="26936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72915" y="1229042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9185788" y="804627"/>
            <a:ext cx="107663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349626" y="804627"/>
            <a:ext cx="153329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946986" y="1386351"/>
            <a:ext cx="18925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25212" y="4195210"/>
            <a:ext cx="2096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9174" y="5692212"/>
            <a:ext cx="2984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7148" y="4918415"/>
            <a:ext cx="3894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996137" y="4526327"/>
            <a:ext cx="27071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453512" y="5506569"/>
            <a:ext cx="21723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137919" y="6206412"/>
            <a:ext cx="27071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 rot="10800000">
            <a:off x="3058923" y="5851867"/>
            <a:ext cx="2383230" cy="403546"/>
            <a:chOff x="2033364" y="5109340"/>
            <a:chExt cx="3505200" cy="403546"/>
          </a:xfrm>
        </p:grpSpPr>
        <p:sp>
          <p:nvSpPr>
            <p:cNvPr id="29" name="AutoShape 18"/>
            <p:cNvSpPr/>
            <p:nvPr/>
          </p:nvSpPr>
          <p:spPr bwMode="auto">
            <a:xfrm rot="16200000" flipV="1">
              <a:off x="3616867" y="3532038"/>
              <a:ext cx="304777" cy="3459381"/>
            </a:xfrm>
            <a:prstGeom prst="rightBrace">
              <a:avLst>
                <a:gd name="adj1" fmla="val 74831"/>
                <a:gd name="adj2" fmla="val 50019"/>
              </a:avLst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033364" y="5238586"/>
              <a:ext cx="3505200" cy="274300"/>
              <a:chOff x="4076700" y="1447800"/>
              <a:chExt cx="2914650" cy="381000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4076700" y="1447800"/>
                <a:ext cx="0" cy="381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4076700" y="1638300"/>
                <a:ext cx="291465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6972300" y="1447800"/>
                <a:ext cx="0" cy="381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/>
          <p:cNvGrpSpPr/>
          <p:nvPr/>
        </p:nvGrpSpPr>
        <p:grpSpPr>
          <a:xfrm>
            <a:off x="3090363" y="5026880"/>
            <a:ext cx="3675638" cy="552253"/>
            <a:chOff x="1943492" y="4980845"/>
            <a:chExt cx="5388160" cy="552253"/>
          </a:xfrm>
        </p:grpSpPr>
        <p:grpSp>
          <p:nvGrpSpPr>
            <p:cNvPr id="35" name="Group 34"/>
            <p:cNvGrpSpPr/>
            <p:nvPr/>
          </p:nvGrpSpPr>
          <p:grpSpPr>
            <a:xfrm rot="10800000">
              <a:off x="1943492" y="4980845"/>
              <a:ext cx="5388160" cy="437420"/>
              <a:chOff x="2015374" y="5954812"/>
              <a:chExt cx="5388160" cy="437420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2031434" y="5954812"/>
                <a:ext cx="5372100" cy="289538"/>
                <a:chOff x="4076700" y="1447800"/>
                <a:chExt cx="2914650" cy="381000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>
                  <a:off x="4076700" y="1447800"/>
                  <a:ext cx="0" cy="3810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4076700" y="1638300"/>
                  <a:ext cx="291465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6982636" y="1447800"/>
                  <a:ext cx="0" cy="3810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AutoShape 18"/>
              <p:cNvSpPr/>
              <p:nvPr/>
            </p:nvSpPr>
            <p:spPr bwMode="auto">
              <a:xfrm rot="5400000" flipV="1">
                <a:off x="4523862" y="3563730"/>
                <a:ext cx="320014" cy="5336990"/>
              </a:xfrm>
              <a:prstGeom prst="rightBrace">
                <a:avLst>
                  <a:gd name="adj1" fmla="val 74831"/>
                  <a:gd name="adj2" fmla="val 50019"/>
                </a:avLst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6" name="AutoShape 18"/>
            <p:cNvSpPr/>
            <p:nvPr/>
          </p:nvSpPr>
          <p:spPr bwMode="auto">
            <a:xfrm rot="5400000" flipV="1">
              <a:off x="6254090" y="4471595"/>
              <a:ext cx="261486" cy="1861520"/>
            </a:xfrm>
            <a:prstGeom prst="rightBrace">
              <a:avLst>
                <a:gd name="adj1" fmla="val 74831"/>
                <a:gd name="adj2" fmla="val 50019"/>
              </a:avLst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cxnSp>
        <p:nvCxnSpPr>
          <p:cNvPr id="50" name="Straight Connector 49"/>
          <p:cNvCxnSpPr/>
          <p:nvPr/>
        </p:nvCxnSpPr>
        <p:spPr>
          <a:xfrm>
            <a:off x="1840781" y="1398196"/>
            <a:ext cx="136262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6425344" y="3059385"/>
            <a:ext cx="730037" cy="7675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8066847" y="3090387"/>
            <a:ext cx="772017" cy="7675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9267504" y="3059384"/>
            <a:ext cx="784213" cy="7675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9267504" y="4030958"/>
            <a:ext cx="784213" cy="8065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7265120" y="3060912"/>
            <a:ext cx="714158" cy="75281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-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6619725" y="4540944"/>
            <a:ext cx="8109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6692610" y="5558501"/>
            <a:ext cx="861341" cy="0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7498542" y="5297432"/>
            <a:ext cx="9833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PIH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5269095" y="6164365"/>
            <a:ext cx="888218" cy="254545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6120110" y="6171054"/>
            <a:ext cx="9833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6246328" y="4798064"/>
            <a:ext cx="351514" cy="335427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23" grpId="0"/>
      <p:bldP spid="24" grpId="0"/>
      <p:bldP spid="25" grpId="0"/>
      <p:bldP spid="26" grpId="0"/>
      <p:bldP spid="27" grpId="0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/>
      <p:bldP spid="61" grpId="0"/>
      <p:bldP spid="6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16" y="0"/>
            <a:ext cx="12121978" cy="68580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72720" y="1120140"/>
            <a:ext cx="1213739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3. Ngăn thứ nhất có 9 quyển sách, ngăn thứ hai ít hơn ngăn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  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72720" y="1868170"/>
            <a:ext cx="1201864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thứ nhất 4 quyển. Hỏi ngăn thứ hai có mấy quyển sách? 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735540" y="2611246"/>
            <a:ext cx="1712962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Tóm tắt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48665" y="1571625"/>
            <a:ext cx="5750560" cy="3683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833870" y="1604010"/>
            <a:ext cx="2484755" cy="444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9510395" y="1605915"/>
            <a:ext cx="1026795" cy="25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041525" y="2361565"/>
            <a:ext cx="1191895" cy="254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658360" y="2336165"/>
            <a:ext cx="583374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657090" y="2443480"/>
            <a:ext cx="5845810" cy="2349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23"/>
          <p:cNvSpPr txBox="1"/>
          <p:nvPr/>
        </p:nvSpPr>
        <p:spPr>
          <a:xfrm>
            <a:off x="741680" y="4121785"/>
            <a:ext cx="223139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Ngăn 1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27" name="Text Box 26"/>
          <p:cNvSpPr txBox="1"/>
          <p:nvPr/>
        </p:nvSpPr>
        <p:spPr>
          <a:xfrm>
            <a:off x="657860" y="4900930"/>
            <a:ext cx="223139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Ngăn 2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012440" y="4359275"/>
            <a:ext cx="0" cy="259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015615" y="5121910"/>
            <a:ext cx="0" cy="259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599680" y="4370070"/>
            <a:ext cx="0" cy="259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70600" y="5121910"/>
            <a:ext cx="0" cy="259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2996565" y="4484370"/>
            <a:ext cx="4616450" cy="50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2992120" y="5271770"/>
            <a:ext cx="3063875" cy="88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068695" y="4389755"/>
            <a:ext cx="0" cy="259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Box 44"/>
          <p:cNvSpPr txBox="1"/>
          <p:nvPr/>
        </p:nvSpPr>
        <p:spPr>
          <a:xfrm>
            <a:off x="4151630" y="3366770"/>
            <a:ext cx="285686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9 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quyển sách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46" name="Text Box 45"/>
          <p:cNvSpPr txBox="1"/>
          <p:nvPr/>
        </p:nvSpPr>
        <p:spPr>
          <a:xfrm>
            <a:off x="5958840" y="4895215"/>
            <a:ext cx="285686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4 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quyển sách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47" name="Text Box 46"/>
          <p:cNvSpPr txBox="1"/>
          <p:nvPr/>
        </p:nvSpPr>
        <p:spPr>
          <a:xfrm>
            <a:off x="3374390" y="5646420"/>
            <a:ext cx="285686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.... 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quyển sách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?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48" name="AutoShape 18"/>
          <p:cNvSpPr/>
          <p:nvPr/>
        </p:nvSpPr>
        <p:spPr>
          <a:xfrm rot="5400000" flipH="1" flipV="1">
            <a:off x="5084445" y="2043430"/>
            <a:ext cx="469900" cy="4587240"/>
          </a:xfrm>
          <a:prstGeom prst="rightBrace">
            <a:avLst>
              <a:gd name="adj1" fmla="val 74555"/>
              <a:gd name="adj2" fmla="val 50019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9" name="AutoShape 18"/>
          <p:cNvSpPr/>
          <p:nvPr/>
        </p:nvSpPr>
        <p:spPr>
          <a:xfrm rot="16200000" flipH="1" flipV="1">
            <a:off x="6695440" y="3858895"/>
            <a:ext cx="292100" cy="1544955"/>
          </a:xfrm>
          <a:prstGeom prst="rightBrace">
            <a:avLst>
              <a:gd name="adj1" fmla="val 74555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0" name="AutoShape 18"/>
          <p:cNvSpPr/>
          <p:nvPr/>
        </p:nvSpPr>
        <p:spPr>
          <a:xfrm rot="16200000" flipH="1" flipV="1">
            <a:off x="4405630" y="3878580"/>
            <a:ext cx="265430" cy="2976880"/>
          </a:xfrm>
          <a:prstGeom prst="rightBrace">
            <a:avLst>
              <a:gd name="adj1" fmla="val 74555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1" name="Text Box 50"/>
          <p:cNvSpPr txBox="1"/>
          <p:nvPr/>
        </p:nvSpPr>
        <p:spPr>
          <a:xfrm>
            <a:off x="9420225" y="1121410"/>
            <a:ext cx="142367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ít hơn</a:t>
            </a:r>
            <a:endParaRPr lang="en-US" sz="3300">
              <a:solidFill>
                <a:srgbClr val="FF0000"/>
              </a:solidFill>
              <a:latin typeface="HP001 4 hang 1 ô ly" panose="020B0603050302020204" charset="0"/>
              <a:cs typeface="HP001 4 hang 1 ô ly" panose="020B060305030202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5" grpId="0"/>
      <p:bldP spid="46" grpId="0"/>
      <p:bldP spid="47" grpId="0"/>
      <p:bldP spid="24" grpId="0"/>
      <p:bldP spid="27" grpId="0"/>
      <p:bldP spid="48" grpId="0" bldLvl="0" animBg="1"/>
      <p:bldP spid="49" grpId="0" bldLvl="0" animBg="1"/>
      <p:bldP spid="50" grpId="0" bldLvl="0" animBg="1"/>
      <p:bldP spid="5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16" y="0"/>
            <a:ext cx="12121978" cy="68580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94640" y="1116965"/>
            <a:ext cx="1201864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3. Ngăn thứ nhất có 9 quyển sách, ngăn thứ hai ít hơn ngăn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 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666199" y="2688076"/>
            <a:ext cx="2478653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Giải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685367" y="3715963"/>
            <a:ext cx="1270" cy="224627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7"/>
          <p:cNvSpPr txBox="1"/>
          <p:nvPr/>
        </p:nvSpPr>
        <p:spPr>
          <a:xfrm>
            <a:off x="2326640" y="3383280"/>
            <a:ext cx="782447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Ngăn thứ hai có số quyển sách là: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3075940" y="4139565"/>
            <a:ext cx="782447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9     </a:t>
            </a:r>
            <a:r>
              <a:rPr lang="en-US" sz="33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  4    =   5 (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quyển sách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 )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3842385" y="4907280"/>
            <a:ext cx="782447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Đáp số :  5 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quyển sách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53670" y="6059805"/>
            <a:ext cx="12170410" cy="2159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54075" y="1571625"/>
            <a:ext cx="5875020" cy="17145"/>
          </a:xfrm>
          <a:prstGeom prst="line">
            <a:avLst/>
          </a:prstGeom>
          <a:ln w="57150"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020560" y="1609090"/>
            <a:ext cx="2274570" cy="12065"/>
          </a:xfrm>
          <a:prstGeom prst="line">
            <a:avLst/>
          </a:prstGeom>
          <a:ln w="57150"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72335" y="2447925"/>
            <a:ext cx="1347470" cy="1016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635500" y="2967355"/>
            <a:ext cx="97155" cy="863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3" name="Text Box 22"/>
          <p:cNvSpPr txBox="1"/>
          <p:nvPr/>
        </p:nvSpPr>
        <p:spPr>
          <a:xfrm>
            <a:off x="321945" y="1873250"/>
            <a:ext cx="1201864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thứ nhất 4 quyển. Hỏi ngăn thứ hai có mấy quyển sách? 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4300220" y="2353945"/>
            <a:ext cx="6428105" cy="8255"/>
          </a:xfrm>
          <a:prstGeom prst="line">
            <a:avLst/>
          </a:prstGeom>
          <a:ln w="57150"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609455" y="1566545"/>
            <a:ext cx="1033145" cy="330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300220" y="2473325"/>
            <a:ext cx="6428105" cy="8255"/>
          </a:xfrm>
          <a:prstGeom prst="line">
            <a:avLst/>
          </a:prstGeom>
          <a:ln w="57150"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732655" y="3140075"/>
            <a:ext cx="832485" cy="63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140200" y="5415280"/>
            <a:ext cx="1112520" cy="2095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25"/>
          <p:cNvSpPr txBox="1"/>
          <p:nvPr/>
        </p:nvSpPr>
        <p:spPr>
          <a:xfrm>
            <a:off x="9558020" y="1132840"/>
            <a:ext cx="142367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ít hơn</a:t>
            </a:r>
            <a:endParaRPr lang="en-US" sz="3300">
              <a:solidFill>
                <a:srgbClr val="FF0000"/>
              </a:solidFill>
              <a:latin typeface="HP001 4 hang 1 ô ly" panose="020B0603050302020204" charset="0"/>
              <a:cs typeface="HP001 4 hang 1 ô ly" panose="020B060305030202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8" grpId="0" bldLvl="0" animBg="1"/>
      <p:bldP spid="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̉nh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68044"/>
            <a:ext cx="9144000" cy="4723489"/>
          </a:xfrm>
          <a:prstGeom prst="rect">
            <a:avLst/>
          </a:prstGeom>
        </p:spPr>
      </p:pic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z="900" smtClean="0">
                <a:solidFill>
                  <a:prstClr val="black">
                    <a:tint val="75000"/>
                  </a:prstClr>
                </a:solidFill>
              </a:rPr>
            </a:fld>
            <a:endParaRPr lang="en-US" sz="9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Ảnh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330" y="2987485"/>
            <a:ext cx="2100263" cy="2493169"/>
          </a:xfrm>
          <a:prstGeom prst="rect">
            <a:avLst/>
          </a:prstGeom>
        </p:spPr>
      </p:pic>
      <p:sp>
        <p:nvSpPr>
          <p:cNvPr id="17" name="Khung Chú Thích Bầu Dục 16"/>
          <p:cNvSpPr/>
          <p:nvPr/>
        </p:nvSpPr>
        <p:spPr>
          <a:xfrm flipH="1">
            <a:off x="5131905" y="1712015"/>
            <a:ext cx="4333460" cy="1272208"/>
          </a:xfrm>
          <a:prstGeom prst="wedgeEllipseCallout">
            <a:avLst>
              <a:gd name="adj1" fmla="val -5469"/>
              <a:gd name="adj2" fmla="val 883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7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548" y="2934529"/>
            <a:ext cx="1557338" cy="2474844"/>
          </a:xfrm>
          <a:prstGeom prst="rect">
            <a:avLst/>
          </a:prstGeom>
        </p:spPr>
      </p:pic>
      <p:sp>
        <p:nvSpPr>
          <p:cNvPr id="3" name="Khung Chú Thích Hình Đám Mây 2"/>
          <p:cNvSpPr/>
          <p:nvPr/>
        </p:nvSpPr>
        <p:spPr>
          <a:xfrm>
            <a:off x="6384236" y="986459"/>
            <a:ext cx="3637722" cy="2286000"/>
          </a:xfrm>
          <a:prstGeom prst="cloudCallout">
            <a:avLst>
              <a:gd name="adj1" fmla="val -14392"/>
              <a:gd name="adj2" fmla="val 923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toán về ít hơn.</a:t>
            </a:r>
            <a:endParaRPr lang="vi-VN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7" grpId="1" bldLvl="0" animBg="1"/>
      <p:bldP spid="3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991" y="0"/>
            <a:ext cx="12064181" cy="12241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09" y="1430591"/>
            <a:ext cx="6045149" cy="28464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272" y="1224116"/>
            <a:ext cx="5456900" cy="325939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640080" y="753847"/>
            <a:ext cx="1532712" cy="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334964" y="732564"/>
            <a:ext cx="1169918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600065" y="747311"/>
            <a:ext cx="93347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424218" y="732564"/>
            <a:ext cx="88675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1159792" y="753847"/>
            <a:ext cx="8158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666272" y="747311"/>
            <a:ext cx="94389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724414" y="732564"/>
            <a:ext cx="152282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582798" y="1274959"/>
            <a:ext cx="16823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958825" y="1289705"/>
            <a:ext cx="16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025212" y="4195210"/>
            <a:ext cx="2096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9174" y="5692212"/>
            <a:ext cx="2984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: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7148" y="4918415"/>
            <a:ext cx="3894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 Nam :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789497" y="4467884"/>
            <a:ext cx="27071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907828" y="5506569"/>
            <a:ext cx="21723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123167" y="6206412"/>
            <a:ext cx="27071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 rot="10800000">
            <a:off x="2439495" y="5851867"/>
            <a:ext cx="2383230" cy="403546"/>
            <a:chOff x="2033364" y="5109340"/>
            <a:chExt cx="3505200" cy="403546"/>
          </a:xfrm>
        </p:grpSpPr>
        <p:sp>
          <p:nvSpPr>
            <p:cNvPr id="31" name="AutoShape 18"/>
            <p:cNvSpPr/>
            <p:nvPr/>
          </p:nvSpPr>
          <p:spPr bwMode="auto">
            <a:xfrm rot="16200000" flipV="1">
              <a:off x="3616867" y="3532038"/>
              <a:ext cx="304777" cy="3459381"/>
            </a:xfrm>
            <a:prstGeom prst="rightBrace">
              <a:avLst>
                <a:gd name="adj1" fmla="val 74831"/>
                <a:gd name="adj2" fmla="val 50019"/>
              </a:avLst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2033364" y="5238586"/>
              <a:ext cx="3505200" cy="274300"/>
              <a:chOff x="4076700" y="1447800"/>
              <a:chExt cx="2914650" cy="381000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4076700" y="1447800"/>
                <a:ext cx="0" cy="381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4076700" y="1638300"/>
                <a:ext cx="291465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6972300" y="1447800"/>
                <a:ext cx="0" cy="381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35"/>
          <p:cNvGrpSpPr/>
          <p:nvPr/>
        </p:nvGrpSpPr>
        <p:grpSpPr>
          <a:xfrm>
            <a:off x="2441440" y="5026880"/>
            <a:ext cx="3675638" cy="552253"/>
            <a:chOff x="1943492" y="4980845"/>
            <a:chExt cx="5388160" cy="552253"/>
          </a:xfrm>
        </p:grpSpPr>
        <p:grpSp>
          <p:nvGrpSpPr>
            <p:cNvPr id="37" name="Group 36"/>
            <p:cNvGrpSpPr/>
            <p:nvPr/>
          </p:nvGrpSpPr>
          <p:grpSpPr>
            <a:xfrm rot="10800000">
              <a:off x="1943492" y="4980845"/>
              <a:ext cx="5388160" cy="437420"/>
              <a:chOff x="2015374" y="5954812"/>
              <a:chExt cx="5388160" cy="437420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2031434" y="5954812"/>
                <a:ext cx="5372100" cy="289538"/>
                <a:chOff x="4076700" y="1447800"/>
                <a:chExt cx="2914650" cy="381000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>
                  <a:off x="4076700" y="1447800"/>
                  <a:ext cx="0" cy="3810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4076700" y="1638300"/>
                  <a:ext cx="291465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6982636" y="1447800"/>
                  <a:ext cx="0" cy="3810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AutoShape 18"/>
              <p:cNvSpPr/>
              <p:nvPr/>
            </p:nvSpPr>
            <p:spPr bwMode="auto">
              <a:xfrm rot="5400000" flipV="1">
                <a:off x="4523862" y="3563730"/>
                <a:ext cx="320014" cy="5336990"/>
              </a:xfrm>
              <a:prstGeom prst="rightBrace">
                <a:avLst>
                  <a:gd name="adj1" fmla="val 74831"/>
                  <a:gd name="adj2" fmla="val 50019"/>
                </a:avLst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8" name="AutoShape 18"/>
            <p:cNvSpPr/>
            <p:nvPr/>
          </p:nvSpPr>
          <p:spPr bwMode="auto">
            <a:xfrm rot="5400000" flipV="1">
              <a:off x="6254090" y="4471595"/>
              <a:ext cx="261486" cy="1861520"/>
            </a:xfrm>
            <a:prstGeom prst="rightBrace">
              <a:avLst>
                <a:gd name="adj1" fmla="val 74831"/>
                <a:gd name="adj2" fmla="val 50019"/>
              </a:avLst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7197212" y="2583011"/>
            <a:ext cx="730037" cy="7675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957582" y="2628103"/>
            <a:ext cx="772017" cy="7675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0236071" y="2583859"/>
            <a:ext cx="784213" cy="7675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0236072" y="3606918"/>
            <a:ext cx="784213" cy="8065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037870" y="2583880"/>
            <a:ext cx="809097" cy="75281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-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677802" y="4526588"/>
            <a:ext cx="8109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5837202" y="5543752"/>
            <a:ext cx="861341" cy="0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6705558" y="5244809"/>
            <a:ext cx="9833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PIH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4476751" y="6164549"/>
            <a:ext cx="888218" cy="254545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343748" y="6195865"/>
            <a:ext cx="9833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5402671" y="4827813"/>
            <a:ext cx="351514" cy="335427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51" grpId="0"/>
      <p:bldP spid="5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72720" y="1130935"/>
            <a:ext cx="1213739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4. Năm nay anh Nam 16 tuổi, Dũng ít hơn anh Nam 9 tuổi.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72720" y="1878965"/>
            <a:ext cx="1201864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Hỏi năm nay Dũng bao nhiêu tuổi?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3735540" y="2622041"/>
            <a:ext cx="1712962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Tóm tắt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748665" y="1612265"/>
            <a:ext cx="5287645" cy="698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252845" y="1601470"/>
            <a:ext cx="1141730" cy="698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589520" y="1605915"/>
            <a:ext cx="1026795" cy="25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0783570" y="1598930"/>
            <a:ext cx="1191895" cy="254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141095" y="2280285"/>
            <a:ext cx="5617210" cy="2984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902075" y="3175000"/>
            <a:ext cx="1379855" cy="215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026795" y="2382520"/>
            <a:ext cx="5845810" cy="2349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8"/>
          <p:cNvSpPr txBox="1"/>
          <p:nvPr/>
        </p:nvSpPr>
        <p:spPr>
          <a:xfrm>
            <a:off x="690245" y="4191635"/>
            <a:ext cx="223139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 Nam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647065" y="4970780"/>
            <a:ext cx="223139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 Dũng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001645" y="4429125"/>
            <a:ext cx="0" cy="259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04820" y="5191760"/>
            <a:ext cx="0" cy="259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588885" y="4439920"/>
            <a:ext cx="0" cy="259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059805" y="5191760"/>
            <a:ext cx="0" cy="259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2985770" y="4554220"/>
            <a:ext cx="4616450" cy="50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2981325" y="5341620"/>
            <a:ext cx="3063875" cy="88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057900" y="4459605"/>
            <a:ext cx="0" cy="259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38"/>
          <p:cNvSpPr txBox="1"/>
          <p:nvPr/>
        </p:nvSpPr>
        <p:spPr>
          <a:xfrm>
            <a:off x="4140835" y="3436620"/>
            <a:ext cx="285686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16 tuổi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40" name="Text Box 39"/>
          <p:cNvSpPr txBox="1"/>
          <p:nvPr/>
        </p:nvSpPr>
        <p:spPr>
          <a:xfrm>
            <a:off x="5948045" y="4965065"/>
            <a:ext cx="285686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 9 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tuổi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  <a:p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41" name="Text Box 40"/>
          <p:cNvSpPr txBox="1"/>
          <p:nvPr/>
        </p:nvSpPr>
        <p:spPr>
          <a:xfrm>
            <a:off x="3363595" y="5716270"/>
            <a:ext cx="285686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.... 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tuổi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?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62" name="AutoShape 18"/>
          <p:cNvSpPr/>
          <p:nvPr/>
        </p:nvSpPr>
        <p:spPr>
          <a:xfrm rot="5400000" flipH="1" flipV="1">
            <a:off x="5073650" y="2113280"/>
            <a:ext cx="469900" cy="4587240"/>
          </a:xfrm>
          <a:prstGeom prst="rightBrace">
            <a:avLst>
              <a:gd name="adj1" fmla="val 74555"/>
              <a:gd name="adj2" fmla="val 50019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2" name="AutoShape 18"/>
          <p:cNvSpPr/>
          <p:nvPr/>
        </p:nvSpPr>
        <p:spPr>
          <a:xfrm rot="16200000" flipH="1" flipV="1">
            <a:off x="6684645" y="3928745"/>
            <a:ext cx="292100" cy="1544955"/>
          </a:xfrm>
          <a:prstGeom prst="rightBrace">
            <a:avLst>
              <a:gd name="adj1" fmla="val 74555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3" name="AutoShape 18"/>
          <p:cNvSpPr/>
          <p:nvPr/>
        </p:nvSpPr>
        <p:spPr>
          <a:xfrm rot="16200000" flipH="1" flipV="1">
            <a:off x="4394835" y="3948430"/>
            <a:ext cx="265430" cy="2976880"/>
          </a:xfrm>
          <a:prstGeom prst="rightBrace">
            <a:avLst>
              <a:gd name="adj1" fmla="val 74555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7449185" y="1142365"/>
            <a:ext cx="142367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ít hơn</a:t>
            </a:r>
            <a:endParaRPr lang="en-US" sz="3300">
              <a:solidFill>
                <a:srgbClr val="FF0000"/>
              </a:solidFill>
              <a:latin typeface="HP001 4 hang 1 ô ly" panose="020B0603050302020204" charset="0"/>
              <a:cs typeface="HP001 4 hang 1 ô ly" panose="020B060305030202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9" grpId="0"/>
      <p:bldP spid="40" grpId="0"/>
      <p:bldP spid="41" grpId="0"/>
      <p:bldP spid="9" grpId="0"/>
      <p:bldP spid="16" grpId="0"/>
      <p:bldP spid="62" grpId="0" bldLvl="0" animBg="1"/>
      <p:bldP spid="42" grpId="0" bldLvl="0" animBg="1"/>
      <p:bldP spid="43" grpId="0" bldLvl="0" animBg="1"/>
      <p:bldP spid="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16" y="0"/>
            <a:ext cx="12121978" cy="68580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75920" y="1080135"/>
            <a:ext cx="1213739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4. Năm nay anh Nam 16 tuổi, Dũng ít hơn anh Nam 9 tuổi.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75920" y="1828165"/>
            <a:ext cx="1201864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Hỏi năm nay Dũng bao nhiêu tuổi?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3938740" y="2571241"/>
            <a:ext cx="1712962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Tóm tắt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951865" y="1561465"/>
            <a:ext cx="5287645" cy="698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456045" y="1550670"/>
            <a:ext cx="1141730" cy="698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792720" y="1555115"/>
            <a:ext cx="1026795" cy="25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0986770" y="1548130"/>
            <a:ext cx="1191895" cy="254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344295" y="2229485"/>
            <a:ext cx="5617210" cy="2984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105275" y="3124200"/>
            <a:ext cx="1379855" cy="215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229995" y="2331720"/>
            <a:ext cx="5845810" cy="2349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8"/>
          <p:cNvSpPr txBox="1"/>
          <p:nvPr/>
        </p:nvSpPr>
        <p:spPr>
          <a:xfrm>
            <a:off x="893445" y="4140835"/>
            <a:ext cx="223139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 Nam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850265" y="4919980"/>
            <a:ext cx="223139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 Dũng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204845" y="4378325"/>
            <a:ext cx="0" cy="259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08020" y="5140960"/>
            <a:ext cx="0" cy="259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792085" y="4389120"/>
            <a:ext cx="0" cy="259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263005" y="5140960"/>
            <a:ext cx="0" cy="259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3188970" y="4503420"/>
            <a:ext cx="4616450" cy="50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3184525" y="5290820"/>
            <a:ext cx="3063875" cy="88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261100" y="4408805"/>
            <a:ext cx="0" cy="259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38"/>
          <p:cNvSpPr txBox="1"/>
          <p:nvPr/>
        </p:nvSpPr>
        <p:spPr>
          <a:xfrm>
            <a:off x="4344035" y="3385820"/>
            <a:ext cx="285686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16 tuổi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40" name="Text Box 39"/>
          <p:cNvSpPr txBox="1"/>
          <p:nvPr/>
        </p:nvSpPr>
        <p:spPr>
          <a:xfrm>
            <a:off x="6108065" y="4914265"/>
            <a:ext cx="285686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 9 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tuổi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  <a:p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41" name="Text Box 40"/>
          <p:cNvSpPr txBox="1"/>
          <p:nvPr/>
        </p:nvSpPr>
        <p:spPr>
          <a:xfrm>
            <a:off x="3566795" y="5665470"/>
            <a:ext cx="285686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.... 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tuổi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?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62" name="AutoShape 18"/>
          <p:cNvSpPr/>
          <p:nvPr/>
        </p:nvSpPr>
        <p:spPr>
          <a:xfrm rot="5400000" flipH="1" flipV="1">
            <a:off x="5276850" y="2062480"/>
            <a:ext cx="469900" cy="4587240"/>
          </a:xfrm>
          <a:prstGeom prst="rightBrace">
            <a:avLst>
              <a:gd name="adj1" fmla="val 74555"/>
              <a:gd name="adj2" fmla="val 50019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2" name="AutoShape 18"/>
          <p:cNvSpPr/>
          <p:nvPr/>
        </p:nvSpPr>
        <p:spPr>
          <a:xfrm rot="16200000" flipH="1" flipV="1">
            <a:off x="6887845" y="3877945"/>
            <a:ext cx="292100" cy="1544955"/>
          </a:xfrm>
          <a:prstGeom prst="rightBrace">
            <a:avLst>
              <a:gd name="adj1" fmla="val 74555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3" name="AutoShape 18"/>
          <p:cNvSpPr/>
          <p:nvPr/>
        </p:nvSpPr>
        <p:spPr>
          <a:xfrm rot="16200000" flipH="1" flipV="1">
            <a:off x="4598035" y="3897630"/>
            <a:ext cx="265430" cy="2976880"/>
          </a:xfrm>
          <a:prstGeom prst="rightBrace">
            <a:avLst>
              <a:gd name="adj1" fmla="val 74555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7652385" y="1091565"/>
            <a:ext cx="142367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ít hơn</a:t>
            </a:r>
            <a:endParaRPr lang="en-US" sz="3300">
              <a:solidFill>
                <a:srgbClr val="FF0000"/>
              </a:solidFill>
              <a:latin typeface="HP001 4 hang 1 ô ly" panose="020B0603050302020204" charset="0"/>
              <a:cs typeface="HP001 4 hang 1 ô ly" panose="020B060305030202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9" grpId="0"/>
      <p:bldP spid="40" grpId="0"/>
      <p:bldP spid="41" grpId="0"/>
      <p:bldP spid="9" grpId="0"/>
      <p:bldP spid="16" grpId="0"/>
      <p:bldP spid="62" grpId="0" bldLvl="0" animBg="1"/>
      <p:bldP spid="42" grpId="0" bldLvl="0" animBg="1"/>
      <p:bldP spid="43" grpId="0" bldLvl="0" animBg="1"/>
      <p:bldP spid="2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886" y="96520"/>
            <a:ext cx="12121978" cy="68580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625559" y="2718556"/>
            <a:ext cx="2478653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Giải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644727" y="3848043"/>
            <a:ext cx="1270" cy="224627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7"/>
          <p:cNvSpPr txBox="1"/>
          <p:nvPr/>
        </p:nvSpPr>
        <p:spPr>
          <a:xfrm>
            <a:off x="2286000" y="3444240"/>
            <a:ext cx="782447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Số tuổi năm nay Dũng có là: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3035300" y="4200525"/>
            <a:ext cx="782447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16    </a:t>
            </a:r>
            <a:r>
              <a:rPr lang="en-US" sz="33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300" b="1"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  9   =   7 (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tuổi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 )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3790950" y="4969510"/>
            <a:ext cx="782447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Đáp số :  7 tuổi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13030" y="6099175"/>
            <a:ext cx="12170410" cy="2159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880350" y="1640840"/>
            <a:ext cx="1304290" cy="215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594860" y="2997835"/>
            <a:ext cx="97155" cy="863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445260" y="2362835"/>
            <a:ext cx="5227320" cy="29845"/>
          </a:xfrm>
          <a:prstGeom prst="line">
            <a:avLst/>
          </a:prstGeom>
          <a:ln w="57150"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81305" y="1651635"/>
            <a:ext cx="6003290" cy="3175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487795" y="1662430"/>
            <a:ext cx="1224915" cy="10795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254105" y="1652270"/>
            <a:ext cx="1029335" cy="1016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464310" y="2469515"/>
            <a:ext cx="5240655" cy="48260"/>
          </a:xfrm>
          <a:prstGeom prst="line">
            <a:avLst/>
          </a:prstGeom>
          <a:ln w="57150"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775835" y="3160395"/>
            <a:ext cx="791845" cy="76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5"/>
          <p:cNvSpPr txBox="1"/>
          <p:nvPr/>
        </p:nvSpPr>
        <p:spPr>
          <a:xfrm>
            <a:off x="473710" y="1126490"/>
            <a:ext cx="1213739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4. Năm nay anh Nam 16 tuổi, Dũng ít hơn anh Nam 9 tuổi.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264795" y="1884045"/>
            <a:ext cx="1201864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Hỏi năm nay Dũng bao nhiêu tuổi?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900170" y="5453380"/>
            <a:ext cx="1257935" cy="247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25"/>
          <p:cNvSpPr txBox="1"/>
          <p:nvPr/>
        </p:nvSpPr>
        <p:spPr>
          <a:xfrm>
            <a:off x="7760970" y="1130935"/>
            <a:ext cx="142367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ít hơn</a:t>
            </a:r>
            <a:endParaRPr lang="en-US" sz="3300">
              <a:solidFill>
                <a:srgbClr val="FF0000"/>
              </a:solidFill>
              <a:latin typeface="HP001 4 hang 1 ô ly" panose="020B0603050302020204" charset="0"/>
              <a:cs typeface="HP001 4 hang 1 ô ly" panose="020B060305030202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bldLvl="0" animBg="1"/>
      <p:bldP spid="8" grpId="0"/>
      <p:bldP spid="10" grpId="0"/>
      <p:bldP spid="11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"/>
          <a:stretch>
            <a:fillRect/>
          </a:stretch>
        </p:blipFill>
        <p:spPr>
          <a:xfrm>
            <a:off x="0" y="0"/>
            <a:ext cx="12192000" cy="6419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40942"/>
          <a:stretch>
            <a:fillRect/>
          </a:stretch>
        </p:blipFill>
        <p:spPr>
          <a:xfrm>
            <a:off x="2853641" y="2641771"/>
            <a:ext cx="5552387" cy="3279113"/>
          </a:xfrm>
          <a:prstGeom prst="rect">
            <a:avLst/>
          </a:prstGeom>
        </p:spPr>
      </p:pic>
      <p:sp>
        <p:nvSpPr>
          <p:cNvPr id="18" name="Freeform: Shape 17"/>
          <p:cNvSpPr/>
          <p:nvPr/>
        </p:nvSpPr>
        <p:spPr>
          <a:xfrm>
            <a:off x="1792941" y="5018826"/>
            <a:ext cx="8606118" cy="1414631"/>
          </a:xfrm>
          <a:custGeom>
            <a:avLst/>
            <a:gdLst>
              <a:gd name="connsiteX0" fmla="*/ 3647335 w 7294671"/>
              <a:gd name="connsiteY0" fmla="*/ 0 h 1061597"/>
              <a:gd name="connsiteX1" fmla="*/ 7267927 w 7294671"/>
              <a:gd name="connsiteY1" fmla="*/ 1019468 h 1061597"/>
              <a:gd name="connsiteX2" fmla="*/ 7294671 w 7294671"/>
              <a:gd name="connsiteY2" fmla="*/ 1061597 h 1061597"/>
              <a:gd name="connsiteX3" fmla="*/ 0 w 7294671"/>
              <a:gd name="connsiteY3" fmla="*/ 1061597 h 1061597"/>
              <a:gd name="connsiteX4" fmla="*/ 26743 w 7294671"/>
              <a:gd name="connsiteY4" fmla="*/ 1019468 h 1061597"/>
              <a:gd name="connsiteX5" fmla="*/ 3647335 w 7294671"/>
              <a:gd name="connsiteY5" fmla="*/ 0 h 106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94671" h="1061597">
                <a:moveTo>
                  <a:pt x="3647335" y="0"/>
                </a:moveTo>
                <a:cubicBezTo>
                  <a:pt x="5389339" y="0"/>
                  <a:pt x="6853047" y="433205"/>
                  <a:pt x="7267927" y="1019468"/>
                </a:cubicBezTo>
                <a:lnTo>
                  <a:pt x="7294671" y="1061597"/>
                </a:lnTo>
                <a:lnTo>
                  <a:pt x="0" y="1061597"/>
                </a:lnTo>
                <a:lnTo>
                  <a:pt x="26743" y="1019468"/>
                </a:lnTo>
                <a:cubicBezTo>
                  <a:pt x="441623" y="433205"/>
                  <a:pt x="1905332" y="0"/>
                  <a:pt x="3647335" y="0"/>
                </a:cubicBezTo>
                <a:close/>
              </a:path>
            </a:pathLst>
          </a:custGeom>
          <a:solidFill>
            <a:srgbClr val="FF7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2" name="Speech Bubble: Rectangle with Corners Rounded 21"/>
          <p:cNvSpPr/>
          <p:nvPr/>
        </p:nvSpPr>
        <p:spPr>
          <a:xfrm>
            <a:off x="286871" y="1087290"/>
            <a:ext cx="3672654" cy="1855696"/>
          </a:xfrm>
          <a:prstGeom prst="wedgeRoundRectCallout">
            <a:avLst>
              <a:gd name="adj1" fmla="val 48675"/>
              <a:gd name="adj2" fmla="val 7042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Tớ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chấm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Đố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chấm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tớ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chấm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3" name="Speech Bubble: Rectangle with Corners Rounded 22"/>
          <p:cNvSpPr/>
          <p:nvPr/>
        </p:nvSpPr>
        <p:spPr>
          <a:xfrm>
            <a:off x="7429948" y="1576378"/>
            <a:ext cx="2282587" cy="1183727"/>
          </a:xfrm>
          <a:prstGeom prst="wedgeRoundRectCallout">
            <a:avLst>
              <a:gd name="adj1" fmla="val -38216"/>
              <a:gd name="adj2" fmla="val 70427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Tớ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8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chấm</a:t>
            </a:r>
            <a:r>
              <a:rPr lang="en-US" sz="24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endParaRPr lang="en-US" sz="24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40074" y="211867"/>
            <a:ext cx="526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TRÒ CHƠI ĐỐ BẠN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740074" y="5393039"/>
            <a:ext cx="365760" cy="3657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253479" y="5393039"/>
            <a:ext cx="365760" cy="3657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45369" y="5403797"/>
            <a:ext cx="365760" cy="3657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40074" y="5845941"/>
            <a:ext cx="365760" cy="3657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53479" y="5845941"/>
            <a:ext cx="365760" cy="3657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745369" y="5856699"/>
            <a:ext cx="365760" cy="3657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0664" y="5403797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64069" y="5403797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755959" y="5414555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750664" y="5856699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264069" y="5856699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755959" y="5867457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247848" y="5428002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247848" y="5880904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2" grpId="0" bldLvl="0" animBg="1"/>
      <p:bldP spid="23" grpId="0" bldLvl="0" animBg="1"/>
      <p:bldP spid="2" grpId="0"/>
      <p:bldP spid="3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9" grpId="0" bldLvl="0" animBg="1"/>
      <p:bldP spid="24" grpId="0" bldLvl="0" animBg="1"/>
      <p:bldP spid="25" grpId="0" bldLvl="0" animBg="1"/>
      <p:bldP spid="29" grpId="0" bldLvl="0" animBg="1"/>
      <p:bldP spid="30" grpId="0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̉nh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68044"/>
            <a:ext cx="9144000" cy="4723489"/>
          </a:xfrm>
          <a:prstGeom prst="rect">
            <a:avLst/>
          </a:prstGeom>
        </p:spPr>
      </p:pic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z="900" smtClean="0">
                <a:solidFill>
                  <a:prstClr val="black">
                    <a:tint val="75000"/>
                  </a:prstClr>
                </a:solidFill>
              </a:rPr>
            </a:fld>
            <a:endParaRPr lang="en-US" sz="9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Ảnh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330" y="2987485"/>
            <a:ext cx="2100263" cy="2493169"/>
          </a:xfrm>
          <a:prstGeom prst="rect">
            <a:avLst/>
          </a:prstGeom>
        </p:spPr>
      </p:pic>
      <p:sp>
        <p:nvSpPr>
          <p:cNvPr id="17" name="Khung Chú Thích Bầu Dục 16"/>
          <p:cNvSpPr/>
          <p:nvPr/>
        </p:nvSpPr>
        <p:spPr>
          <a:xfrm flipH="1">
            <a:off x="5131905" y="1712015"/>
            <a:ext cx="4333460" cy="1272208"/>
          </a:xfrm>
          <a:prstGeom prst="wedgeEllipseCallout">
            <a:avLst>
              <a:gd name="adj1" fmla="val -5469"/>
              <a:gd name="adj2" fmla="val 883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7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548" y="2934529"/>
            <a:ext cx="1557338" cy="2474844"/>
          </a:xfrm>
          <a:prstGeom prst="rect">
            <a:avLst/>
          </a:prstGeom>
        </p:spPr>
      </p:pic>
      <p:sp>
        <p:nvSpPr>
          <p:cNvPr id="3" name="Khung Chú Thích Hình Đám Mây 2"/>
          <p:cNvSpPr/>
          <p:nvPr/>
        </p:nvSpPr>
        <p:spPr>
          <a:xfrm>
            <a:off x="6384236" y="986459"/>
            <a:ext cx="3637722" cy="2286000"/>
          </a:xfrm>
          <a:prstGeom prst="cloudCallout">
            <a:avLst>
              <a:gd name="adj1" fmla="val -14392"/>
              <a:gd name="adj2" fmla="val 923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toán về ít hơn.</a:t>
            </a:r>
            <a:endParaRPr lang="vi-VN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7" grpId="1" bldLvl="0" animBg="1"/>
      <p:bldP spid="3" grpId="0" bldLvl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 panose="02040603050506020204"/>
              </a:rPr>
              <a:t>HẸN GẶP LẠI</a:t>
            </a:r>
            <a:endParaRPr lang="en-US" sz="6600">
              <a:solidFill>
                <a:schemeClr val="bg1"/>
              </a:solidFill>
              <a:latin typeface="UTM Avo" panose="02040603050506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85001" y="783659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u="sng" dirty="0" err="1">
                <a:latin typeface=".VnAvant" panose="020B7200000000000000" pitchFamily="34" charset="0"/>
              </a:rPr>
              <a:t>To¸n</a:t>
            </a:r>
            <a:endParaRPr lang="en-US" sz="4000" u="sng" dirty="0">
              <a:latin typeface=".VnAvant" panose="020B7200000000000000" pitchFamily="34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pic>
        <p:nvPicPr>
          <p:cNvPr id="11" name="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  <p:sp>
        <p:nvSpPr>
          <p:cNvPr id="12" name="矩形 7"/>
          <p:cNvSpPr/>
          <p:nvPr/>
        </p:nvSpPr>
        <p:spPr>
          <a:xfrm>
            <a:off x="838384" y="1361757"/>
            <a:ext cx="9968819" cy="271526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TOÁN VỀ NHỀU HƠN</a:t>
            </a:r>
            <a:endParaRPr lang="en-US" sz="4400" spc="100" noProof="0" dirty="0" smtClean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2" grpId="0" bldLvl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1744" y="840659"/>
            <a:ext cx="10631998" cy="4571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16" y="0"/>
            <a:ext cx="12121978" cy="68580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 flipH="1">
            <a:off x="892175" y="74168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791845" y="418465"/>
            <a:ext cx="903351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Thứ </a:t>
            </a:r>
            <a:r>
              <a:rPr lang="vi-VN" altLang="en-US" sz="3300">
                <a:latin typeface="HP001 4 hang 1 ô ly" panose="020B0603050302020204" charset="0"/>
                <a:cs typeface="HP001 4 hang 1 ô ly" panose="020B0603050302020204" charset="0"/>
              </a:rPr>
              <a:t>Hai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 ngày </a:t>
            </a:r>
            <a:r>
              <a:rPr lang="vi-VN" altLang="en-US" sz="3300">
                <a:latin typeface="HP001 4 hang 1 ô ly" panose="020B0603050302020204" charset="0"/>
                <a:cs typeface="HP001 4 hang 1 ô ly" panose="020B0603050302020204" charset="0"/>
              </a:rPr>
              <a:t>24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 tháng 1</a:t>
            </a:r>
            <a:r>
              <a:rPr lang="vi-VN" altLang="en-US" sz="3300">
                <a:latin typeface="HP001 4 hang 1 ô ly" panose="020B0603050302020204" charset="0"/>
                <a:cs typeface="HP001 4 hang 1 ô ly" panose="020B0603050302020204" charset="0"/>
              </a:rPr>
              <a:t>0</a:t>
            </a:r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 năm 202</a:t>
            </a:r>
            <a:r>
              <a:rPr lang="vi-VN" altLang="en-US" sz="3300">
                <a:latin typeface="HP001 4 hang 1 ô ly" panose="020B0603050302020204" charset="0"/>
                <a:cs typeface="HP001 4 hang 1 ô ly" panose="020B0603050302020204" charset="0"/>
              </a:rPr>
              <a:t>2</a:t>
            </a:r>
            <a:endParaRPr lang="vi-VN" alt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21" name="Oval 20"/>
          <p:cNvSpPr/>
          <p:nvPr/>
        </p:nvSpPr>
        <p:spPr>
          <a:xfrm flipH="1">
            <a:off x="3107690" y="153924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flipH="1">
            <a:off x="6149340" y="153924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3120390" y="1572260"/>
            <a:ext cx="3028950" cy="1079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 flipH="1">
            <a:off x="3902075" y="229997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9" name="Text Box 28"/>
          <p:cNvSpPr txBox="1"/>
          <p:nvPr/>
        </p:nvSpPr>
        <p:spPr>
          <a:xfrm>
            <a:off x="3927475" y="1927225"/>
            <a:ext cx="171323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Toán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33" name="Text Box 32"/>
          <p:cNvSpPr txBox="1"/>
          <p:nvPr/>
        </p:nvSpPr>
        <p:spPr>
          <a:xfrm>
            <a:off x="892175" y="2685415"/>
            <a:ext cx="950722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Bài toán </a:t>
            </a:r>
            <a:r>
              <a:rPr lang="vi-VN" altLang="en-US" sz="3300">
                <a:latin typeface="HP001 4 hang 1 ô ly" panose="020B0603050302020204" charset="0"/>
                <a:cs typeface="HP001 4 hang 1 ô ly" panose="020B0603050302020204" charset="0"/>
              </a:rPr>
              <a:t>liên quan đến phép cộng, phép trừ ( </a:t>
            </a:r>
            <a:r>
              <a:rPr lang="vi-VN" altLang="en-US" sz="3300">
                <a:latin typeface="HP001 4 hang 1 ô ly" panose="020B0603050302020204" charset="0"/>
                <a:cs typeface="HP001 4 hang 1 ô ly" panose="020B0603050302020204" charset="0"/>
              </a:rPr>
              <a:t>tt)</a:t>
            </a:r>
            <a:endParaRPr lang="vi-VN" alt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6" grpId="0"/>
      <p:bldP spid="21" grpId="0" bldLvl="0" animBg="1"/>
      <p:bldP spid="22" grpId="0" bldLvl="0" animBg="1"/>
      <p:bldP spid="28" grpId="0" bldLvl="0" animBg="1"/>
      <p:bldP spid="29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230" y="67445"/>
            <a:ext cx="11817453" cy="130415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295548" y="665231"/>
            <a:ext cx="1348156" cy="1852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344137" y="665231"/>
            <a:ext cx="213937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45718" y="665231"/>
            <a:ext cx="961908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430121" y="683754"/>
            <a:ext cx="120057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11322996" y="448873"/>
            <a:ext cx="559927" cy="140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053588" y="1060174"/>
            <a:ext cx="691108" cy="40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74578" y="1283115"/>
            <a:ext cx="14837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39065" y="1146703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402798" y="657143"/>
            <a:ext cx="190437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767430" y="683754"/>
            <a:ext cx="127911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018624" y="1312611"/>
            <a:ext cx="18925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19174" y="1701826"/>
            <a:ext cx="27071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19174" y="2412918"/>
            <a:ext cx="27071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   : 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297" y="1703747"/>
            <a:ext cx="628035" cy="5809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415" y="1727126"/>
            <a:ext cx="628035" cy="58093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883" y="1732637"/>
            <a:ext cx="628035" cy="5809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820" y="1727126"/>
            <a:ext cx="628035" cy="58093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56" y="1703747"/>
            <a:ext cx="628035" cy="58093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450" y="1727126"/>
            <a:ext cx="628035" cy="58093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713" y="2401837"/>
            <a:ext cx="628035" cy="58093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831" y="2425216"/>
            <a:ext cx="628035" cy="5809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299" y="2430727"/>
            <a:ext cx="628035" cy="58093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236" y="2425216"/>
            <a:ext cx="628035" cy="58093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972" y="2401837"/>
            <a:ext cx="628035" cy="58093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866" y="2425216"/>
            <a:ext cx="628035" cy="58093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873045" y="2357593"/>
            <a:ext cx="3939206" cy="678051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824" y="2414054"/>
            <a:ext cx="628035" cy="58093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560" y="2390675"/>
            <a:ext cx="628035" cy="580932"/>
          </a:xfrm>
          <a:prstGeom prst="rect">
            <a:avLst/>
          </a:prstGeom>
        </p:spPr>
      </p:pic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22133" y="3291878"/>
            <a:ext cx="63703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:   6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22134" y="3708010"/>
            <a:ext cx="63703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alt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2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78152" y="4152393"/>
            <a:ext cx="641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                                  : …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107622" y="2940729"/>
            <a:ext cx="13944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709109" y="2197220"/>
            <a:ext cx="5798572" cy="7875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7734495" y="2806506"/>
            <a:ext cx="4053525" cy="7875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8181805" y="3442173"/>
            <a:ext cx="3701118" cy="775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8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7411425" y="1569708"/>
            <a:ext cx="3701118" cy="775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695257" y="2824732"/>
            <a:ext cx="5798572" cy="7875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40286" y="5533557"/>
            <a:ext cx="243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 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40287" y="4848886"/>
            <a:ext cx="2433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2205689" y="4448085"/>
            <a:ext cx="27071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4595891" y="5138960"/>
            <a:ext cx="27071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2395623" y="6141338"/>
            <a:ext cx="31414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1954167" y="4941504"/>
            <a:ext cx="4007253" cy="1282891"/>
            <a:chOff x="4052510" y="1238251"/>
            <a:chExt cx="5388160" cy="1603736"/>
          </a:xfrm>
        </p:grpSpPr>
        <p:sp>
          <p:nvSpPr>
            <p:cNvPr id="80" name="AutoShape 18"/>
            <p:cNvSpPr/>
            <p:nvPr/>
          </p:nvSpPr>
          <p:spPr bwMode="auto">
            <a:xfrm rot="16200000" flipV="1">
              <a:off x="5615891" y="-300940"/>
              <a:ext cx="381000" cy="3459381"/>
            </a:xfrm>
            <a:prstGeom prst="rightBrace">
              <a:avLst>
                <a:gd name="adj1" fmla="val 74831"/>
                <a:gd name="adj2" fmla="val 50019"/>
              </a:avLst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4052510" y="1399819"/>
              <a:ext cx="5388160" cy="1442168"/>
              <a:chOff x="4058710" y="1447800"/>
              <a:chExt cx="5388160" cy="1442168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4076700" y="1447800"/>
                <a:ext cx="3505200" cy="342901"/>
                <a:chOff x="4076700" y="1447800"/>
                <a:chExt cx="2914650" cy="381000"/>
              </a:xfrm>
            </p:grpSpPr>
            <p:cxnSp>
              <p:nvCxnSpPr>
                <p:cNvPr id="90" name="Straight Connector 89"/>
                <p:cNvCxnSpPr/>
                <p:nvPr/>
              </p:nvCxnSpPr>
              <p:spPr>
                <a:xfrm>
                  <a:off x="4076700" y="1447800"/>
                  <a:ext cx="0" cy="3810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4076700" y="1638300"/>
                  <a:ext cx="291465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6972300" y="1447800"/>
                  <a:ext cx="0" cy="3810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 82"/>
              <p:cNvGrpSpPr/>
              <p:nvPr/>
            </p:nvGrpSpPr>
            <p:grpSpPr>
              <a:xfrm>
                <a:off x="4074770" y="2343151"/>
                <a:ext cx="5372100" cy="361950"/>
                <a:chOff x="4076700" y="1447800"/>
                <a:chExt cx="2914650" cy="381000"/>
              </a:xfrm>
            </p:grpSpPr>
            <p:cxnSp>
              <p:nvCxnSpPr>
                <p:cNvPr id="87" name="Straight Connector 86"/>
                <p:cNvCxnSpPr/>
                <p:nvPr/>
              </p:nvCxnSpPr>
              <p:spPr>
                <a:xfrm>
                  <a:off x="4076700" y="1447800"/>
                  <a:ext cx="0" cy="3810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4076700" y="1638300"/>
                  <a:ext cx="291465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6982636" y="1447800"/>
                  <a:ext cx="0" cy="3810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4" name="Straight Connector 83"/>
              <p:cNvCxnSpPr/>
              <p:nvPr/>
            </p:nvCxnSpPr>
            <p:spPr>
              <a:xfrm>
                <a:off x="7558990" y="2340427"/>
                <a:ext cx="0" cy="34290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AutoShape 18"/>
              <p:cNvSpPr/>
              <p:nvPr/>
            </p:nvSpPr>
            <p:spPr bwMode="auto">
              <a:xfrm rot="5400000" flipV="1">
                <a:off x="6527181" y="21449"/>
                <a:ext cx="400048" cy="5336990"/>
              </a:xfrm>
              <a:prstGeom prst="rightBrace">
                <a:avLst>
                  <a:gd name="adj1" fmla="val 74831"/>
                  <a:gd name="adj2" fmla="val 50019"/>
                </a:avLst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6" name="AutoShape 18"/>
              <p:cNvSpPr/>
              <p:nvPr/>
            </p:nvSpPr>
            <p:spPr bwMode="auto">
              <a:xfrm rot="16200000" flipV="1">
                <a:off x="8311553" y="1435457"/>
                <a:ext cx="342902" cy="1835649"/>
              </a:xfrm>
              <a:prstGeom prst="rightBrace">
                <a:avLst>
                  <a:gd name="adj1" fmla="val 74831"/>
                  <a:gd name="adj2" fmla="val 50019"/>
                </a:avLst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4850765" y="4481195"/>
            <a:ext cx="142494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bé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5437319" y="5721972"/>
            <a:ext cx="578986" cy="1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6015990" y="5460365"/>
            <a:ext cx="335470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nhiều hơn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4748981" y="6135417"/>
            <a:ext cx="888218" cy="254545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5586095" y="6128385"/>
            <a:ext cx="199644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lớn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8" name="Straight Arrow Connector 97"/>
          <p:cNvCxnSpPr/>
          <p:nvPr/>
        </p:nvCxnSpPr>
        <p:spPr>
          <a:xfrm flipV="1">
            <a:off x="4515558" y="4738098"/>
            <a:ext cx="351514" cy="335427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36" grpId="0" animBg="1"/>
      <p:bldP spid="39" grpId="0"/>
      <p:bldP spid="40" grpId="0"/>
      <p:bldP spid="42" grpId="0"/>
      <p:bldP spid="46" grpId="0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1" grpId="2"/>
      <p:bldP spid="74" grpId="0"/>
      <p:bldP spid="75" grpId="0"/>
      <p:bldP spid="76" grpId="0"/>
      <p:bldP spid="77" grpId="0"/>
      <p:bldP spid="78" grpId="0"/>
      <p:bldP spid="93" grpId="0"/>
      <p:bldP spid="95" grpId="0"/>
      <p:bldP spid="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76" y="0"/>
            <a:ext cx="12121978" cy="68580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26060" y="399415"/>
            <a:ext cx="1188974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1. Tổ Một có 6 bông hoa, tổ Ba có nhiều hơn tổ Một 2 bông hoa. 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72720" y="1147445"/>
            <a:ext cx="1159891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Hỏi tổ Ba có mấy bông hoa? 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3735540" y="1900681"/>
            <a:ext cx="1712962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Tóm tắt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48665" y="3340100"/>
            <a:ext cx="223139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Tổ Môt.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702310" y="4116705"/>
            <a:ext cx="223139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Tổ  Ba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9905" y="3699510"/>
            <a:ext cx="0" cy="259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49905" y="4432300"/>
            <a:ext cx="0" cy="259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609840" y="3710305"/>
            <a:ext cx="0" cy="259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119235" y="4411345"/>
            <a:ext cx="0" cy="259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034665" y="3818255"/>
            <a:ext cx="4570730" cy="10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071495" y="4561840"/>
            <a:ext cx="6066790" cy="57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630795" y="4435475"/>
            <a:ext cx="0" cy="259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30"/>
          <p:cNvSpPr txBox="1"/>
          <p:nvPr/>
        </p:nvSpPr>
        <p:spPr>
          <a:xfrm>
            <a:off x="4342130" y="2654300"/>
            <a:ext cx="285686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6 bông hoa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32" name="Text Box 31"/>
          <p:cNvSpPr txBox="1"/>
          <p:nvPr/>
        </p:nvSpPr>
        <p:spPr>
          <a:xfrm>
            <a:off x="7679690" y="3596005"/>
            <a:ext cx="285686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2 bông hoa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33" name="Text Box 32"/>
          <p:cNvSpPr txBox="1"/>
          <p:nvPr/>
        </p:nvSpPr>
        <p:spPr>
          <a:xfrm>
            <a:off x="4598035" y="5290820"/>
            <a:ext cx="285686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latin typeface="HP001 4 hang 1 ô ly" panose="020B0603050302020204" charset="0"/>
                <a:cs typeface="HP001 4 hang 1 ô ly" panose="020B0603050302020204" charset="0"/>
              </a:rPr>
              <a:t>.... bông hoa?</a:t>
            </a:r>
            <a:endParaRPr lang="en-US" sz="3300"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81380" y="866775"/>
            <a:ext cx="3818890" cy="1079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870450" y="887730"/>
            <a:ext cx="1117600" cy="127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562090" y="877570"/>
            <a:ext cx="1893570" cy="222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9887585" y="920115"/>
            <a:ext cx="1893570" cy="2222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45540" y="1657350"/>
            <a:ext cx="4065270" cy="63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902075" y="2334895"/>
            <a:ext cx="1379855" cy="215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21"/>
          <p:cNvSpPr txBox="1"/>
          <p:nvPr/>
        </p:nvSpPr>
        <p:spPr>
          <a:xfrm>
            <a:off x="6468745" y="402590"/>
            <a:ext cx="217360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300">
                <a:solidFill>
                  <a:srgbClr val="FF0000"/>
                </a:solidFill>
                <a:latin typeface="HP001 4 hang 1 ô ly" panose="020B0603050302020204" charset="0"/>
                <a:cs typeface="HP001 4 hang 1 ô ly" panose="020B0603050302020204" charset="0"/>
                <a:sym typeface="+mn-ea"/>
              </a:rPr>
              <a:t>nhiều hơn</a:t>
            </a:r>
            <a:endParaRPr lang="en-US" sz="3300">
              <a:solidFill>
                <a:srgbClr val="FF0000"/>
              </a:solidFill>
              <a:latin typeface="HP001 4 hang 1 ô ly" panose="020B0603050302020204" charset="0"/>
              <a:cs typeface="HP001 4 hang 1 ô ly" panose="020B0603050302020204" charset="0"/>
              <a:sym typeface="+mn-ea"/>
            </a:endParaRPr>
          </a:p>
        </p:txBody>
      </p:sp>
      <p:sp>
        <p:nvSpPr>
          <p:cNvPr id="62" name="AutoShape 18"/>
          <p:cNvSpPr/>
          <p:nvPr/>
        </p:nvSpPr>
        <p:spPr>
          <a:xfrm rot="5400000" flipH="1" flipV="1">
            <a:off x="5156200" y="1369060"/>
            <a:ext cx="353695" cy="4517390"/>
          </a:xfrm>
          <a:prstGeom prst="rightBrace">
            <a:avLst>
              <a:gd name="adj1" fmla="val 74555"/>
              <a:gd name="adj2" fmla="val 50019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3" name="AutoShape 18"/>
          <p:cNvSpPr/>
          <p:nvPr/>
        </p:nvSpPr>
        <p:spPr>
          <a:xfrm rot="5400000" flipH="1" flipV="1">
            <a:off x="8220075" y="3727450"/>
            <a:ext cx="278765" cy="1447800"/>
          </a:xfrm>
          <a:prstGeom prst="rightBrace">
            <a:avLst>
              <a:gd name="adj1" fmla="val 74555"/>
              <a:gd name="adj2" fmla="val 50019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5" name="AutoShape 18"/>
          <p:cNvSpPr/>
          <p:nvPr/>
        </p:nvSpPr>
        <p:spPr>
          <a:xfrm rot="5400000" flipV="1">
            <a:off x="5947410" y="1718945"/>
            <a:ext cx="340995" cy="6026150"/>
          </a:xfrm>
          <a:prstGeom prst="rightBrace">
            <a:avLst>
              <a:gd name="adj1" fmla="val 74555"/>
              <a:gd name="adj2" fmla="val 47655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1" grpId="0"/>
      <p:bldP spid="32" grpId="0"/>
      <p:bldP spid="33" grpId="0"/>
      <p:bldP spid="7" grpId="0"/>
      <p:bldP spid="8" grpId="0"/>
      <p:bldP spid="22" grpId="0"/>
      <p:bldP spid="62" grpId="0" bldLvl="0" animBg="1"/>
      <p:bldP spid="23" grpId="0" bldLvl="0" animBg="1"/>
      <p:bldP spid="25" grpId="0" bldLvl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4847</Words>
  <Application>WPS Presentation</Application>
  <PresentationFormat>Widescreen</PresentationFormat>
  <Paragraphs>545</Paragraphs>
  <Slides>41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41</vt:i4>
      </vt:variant>
    </vt:vector>
  </HeadingPairs>
  <TitlesOfParts>
    <vt:vector size="62" baseType="lpstr">
      <vt:lpstr>Arial</vt:lpstr>
      <vt:lpstr>SimSun</vt:lpstr>
      <vt:lpstr>Wingdings</vt:lpstr>
      <vt:lpstr>方正卡通简体</vt:lpstr>
      <vt:lpstr>UTM Avo</vt:lpstr>
      <vt:lpstr>Times New Roman</vt:lpstr>
      <vt:lpstr>inpin heiti</vt:lpstr>
      <vt:lpstr>.VnAvant</vt:lpstr>
      <vt:lpstr>Microsoft YaHei</vt:lpstr>
      <vt:lpstr>Calibri</vt:lpstr>
      <vt:lpstr>Arial-Rounded</vt:lpstr>
      <vt:lpstr>VNI 27 Bendigo</vt:lpstr>
      <vt:lpstr>HP001 4 hang 1 ô ly</vt:lpstr>
      <vt:lpstr>Arial Unicode MS</vt:lpstr>
      <vt:lpstr>黑体</vt:lpstr>
      <vt:lpstr>UTM Cookies</vt:lpstr>
      <vt:lpstr>UTM Avo</vt:lpstr>
      <vt:lpstr>Calibri Light</vt:lpstr>
      <vt:lpstr>Office 主题​​</vt:lpstr>
      <vt:lpstr>1_Office 主题​​</vt:lpstr>
      <vt:lpstr>3_Office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phamn</cp:lastModifiedBy>
  <cp:revision>112</cp:revision>
  <dcterms:created xsi:type="dcterms:W3CDTF">2021-05-19T13:00:00Z</dcterms:created>
  <dcterms:modified xsi:type="dcterms:W3CDTF">2022-11-01T13:41:39Z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1033-11.2.0.11380</vt:lpwstr>
  </property>
  <property fmtid="{D5CDD505-2E9C-101B-9397-08002B2CF9AE}" pid="3" name="ICV">
    <vt:lpwstr>5DCCB0A35DC94865A16C41830AAAB8CC</vt:lpwstr>
  </property>
</Properties>
</file>