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wmf" ContentType="image/x-wm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2" r:id="rId3"/>
  </p:sldMasterIdLst>
  <p:notesMasterIdLst>
    <p:notesMasterId r:id="rId5"/>
  </p:notesMasterIdLst>
  <p:sldIdLst>
    <p:sldId id="256" r:id="rId4"/>
    <p:sldId id="257" r:id="rId6"/>
    <p:sldId id="333" r:id="rId7"/>
    <p:sldId id="342" r:id="rId8"/>
    <p:sldId id="344" r:id="rId9"/>
    <p:sldId id="343" r:id="rId10"/>
    <p:sldId id="346" r:id="rId11"/>
    <p:sldId id="345" r:id="rId12"/>
    <p:sldId id="307" r:id="rId13"/>
    <p:sldId id="349" r:id="rId14"/>
    <p:sldId id="262" r:id="rId15"/>
    <p:sldId id="350" r:id="rId16"/>
    <p:sldId id="320" r:id="rId17"/>
    <p:sldId id="351" r:id="rId18"/>
    <p:sldId id="364" r:id="rId19"/>
    <p:sldId id="305" r:id="rId20"/>
    <p:sldId id="352" r:id="rId21"/>
    <p:sldId id="354" r:id="rId22"/>
    <p:sldId id="325" r:id="rId23"/>
    <p:sldId id="276" r:id="rId24"/>
    <p:sldId id="324" r:id="rId25"/>
    <p:sldId id="316" r:id="rId26"/>
    <p:sldId id="317" r:id="rId27"/>
    <p:sldId id="353" r:id="rId28"/>
    <p:sldId id="281" r:id="rId29"/>
  </p:sldIdLst>
  <p:sldSz cx="12192000" cy="6858000"/>
  <p:notesSz cx="6858000" cy="9144000"/>
  <p:custDataLst>
    <p:tags r:id="rId3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F6ADFF"/>
    <a:srgbClr val="00FF00"/>
    <a:srgbClr val="FF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en-US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en-US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5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5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5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5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5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5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5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5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5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5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5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5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5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5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5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5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5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5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5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5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5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5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5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5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5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5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5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5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5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5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5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5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 panose="020F0502020204030204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455" algn="l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5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455" algn="l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5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/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/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/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/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 panose="020F0502020204030204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110" algn="l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455" algn="l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5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/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 panose="020F0502020204030204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 panose="020B0604020202020204"/>
              <a:buNone/>
              <a:defRPr sz="42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 panose="020B0604020202020204"/>
              <a:buNone/>
              <a:defRPr sz="373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8" Type="http://schemas.openxmlformats.org/officeDocument/2006/relationships/theme" Target="../theme/theme2.xml"/><Relationship Id="rId57" Type="http://schemas.openxmlformats.org/officeDocument/2006/relationships/slideLayout" Target="../slideLayouts/slideLayout70.xml"/><Relationship Id="rId56" Type="http://schemas.openxmlformats.org/officeDocument/2006/relationships/slideLayout" Target="../slideLayouts/slideLayout69.xml"/><Relationship Id="rId55" Type="http://schemas.openxmlformats.org/officeDocument/2006/relationships/slideLayout" Target="../slideLayouts/slideLayout68.xml"/><Relationship Id="rId54" Type="http://schemas.openxmlformats.org/officeDocument/2006/relationships/slideLayout" Target="../slideLayouts/slideLayout67.xml"/><Relationship Id="rId53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64.xml"/><Relationship Id="rId50" Type="http://schemas.openxmlformats.org/officeDocument/2006/relationships/slideLayout" Target="../slideLayouts/slideLayout63.xml"/><Relationship Id="rId5" Type="http://schemas.openxmlformats.org/officeDocument/2006/relationships/slideLayout" Target="../slideLayouts/slideLayout18.xml"/><Relationship Id="rId49" Type="http://schemas.openxmlformats.org/officeDocument/2006/relationships/slideLayout" Target="../slideLayouts/slideLayout62.xml"/><Relationship Id="rId48" Type="http://schemas.openxmlformats.org/officeDocument/2006/relationships/slideLayout" Target="../slideLayouts/slideLayout61.xml"/><Relationship Id="rId47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59.xml"/><Relationship Id="rId45" Type="http://schemas.openxmlformats.org/officeDocument/2006/relationships/slideLayout" Target="../slideLayouts/slideLayout58.xml"/><Relationship Id="rId44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55.xml"/><Relationship Id="rId41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3.xml"/><Relationship Id="rId3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 panose="020F0502020204030204"/>
              <a:buNone/>
              <a:defRPr sz="58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110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 panose="020B0604020202020204"/>
              <a:buChar char="•"/>
              <a:defRPr sz="42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65455" algn="l" rtl="0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 panose="020B0604020202020204"/>
              <a:buChar char="–"/>
              <a:defRPr sz="373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–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»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09" r:id="rId47"/>
    <p:sldLayoutId id="2147483710" r:id="rId48"/>
    <p:sldLayoutId id="2147483711" r:id="rId49"/>
    <p:sldLayoutId id="2147483712" r:id="rId50"/>
    <p:sldLayoutId id="2147483713" r:id="rId51"/>
    <p:sldLayoutId id="2147483714" r:id="rId52"/>
    <p:sldLayoutId id="2147483715" r:id="rId53"/>
    <p:sldLayoutId id="2147483716" r:id="rId54"/>
    <p:sldLayoutId id="2147483717" r:id="rId55"/>
    <p:sldLayoutId id="2147483718" r:id="rId56"/>
    <p:sldLayoutId id="2147483719" r:id="rId5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microsoft.com/office/2007/relationships/hdphoto" Target="../media/image15.wdp"/><Relationship Id="rId4" Type="http://schemas.openxmlformats.org/officeDocument/2006/relationships/image" Target="../media/image14.png"/><Relationship Id="rId3" Type="http://schemas.microsoft.com/office/2007/relationships/hdphoto" Target="../media/image19.wdp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microsoft.com/office/2007/relationships/hdphoto" Target="../media/image22.wdp"/><Relationship Id="rId5" Type="http://schemas.openxmlformats.org/officeDocument/2006/relationships/image" Target="../media/image21.png"/><Relationship Id="rId4" Type="http://schemas.microsoft.com/office/2007/relationships/hdphoto" Target="../media/image19.wdp"/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microsoft.com/office/2007/relationships/hdphoto" Target="../media/image27.wdp"/><Relationship Id="rId6" Type="http://schemas.openxmlformats.org/officeDocument/2006/relationships/image" Target="../media/image26.png"/><Relationship Id="rId5" Type="http://schemas.microsoft.com/office/2007/relationships/hdphoto" Target="../media/image19.wdp"/><Relationship Id="rId4" Type="http://schemas.openxmlformats.org/officeDocument/2006/relationships/image" Target="../media/image18.png"/><Relationship Id="rId3" Type="http://schemas.microsoft.com/office/2007/relationships/hdphoto" Target="../media/image22.wdp"/><Relationship Id="rId2" Type="http://schemas.openxmlformats.org/officeDocument/2006/relationships/image" Target="../media/image21.png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0.xml"/><Relationship Id="rId4" Type="http://schemas.openxmlformats.org/officeDocument/2006/relationships/image" Target="../media/image30.png"/><Relationship Id="rId3" Type="http://schemas.microsoft.com/office/2007/relationships/media" Target="../media/media1.mp4"/><Relationship Id="rId2" Type="http://schemas.openxmlformats.org/officeDocument/2006/relationships/video" Target="NULL" TargetMode="External"/><Relationship Id="rId1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0.xml"/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35.wmf"/><Relationship Id="rId1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image" Target="../media/image43.wmf"/><Relationship Id="rId7" Type="http://schemas.openxmlformats.org/officeDocument/2006/relationships/image" Target="../media/image42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Relationship Id="rId3" Type="http://schemas.openxmlformats.org/officeDocument/2006/relationships/image" Target="../media/image38.wmf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image" Target="../media/image51.wmf"/><Relationship Id="rId7" Type="http://schemas.openxmlformats.org/officeDocument/2006/relationships/image" Target="../media/image50.wmf"/><Relationship Id="rId6" Type="http://schemas.openxmlformats.org/officeDocument/2006/relationships/image" Target="../media/image49.png"/><Relationship Id="rId5" Type="http://schemas.openxmlformats.org/officeDocument/2006/relationships/image" Target="../media/image48.GIF"/><Relationship Id="rId4" Type="http://schemas.openxmlformats.org/officeDocument/2006/relationships/image" Target="../media/image47.GIF"/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7.GIF"/><Relationship Id="rId7" Type="http://schemas.openxmlformats.org/officeDocument/2006/relationships/image" Target="../media/image16.png"/><Relationship Id="rId6" Type="http://schemas.microsoft.com/office/2007/relationships/hdphoto" Target="../media/image15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microsoft.com/office/2007/relationships/hdphoto" Target="../media/image12.wdp"/><Relationship Id="rId2" Type="http://schemas.openxmlformats.org/officeDocument/2006/relationships/image" Target="../media/image11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0;p7"/>
          <p:cNvSpPr txBox="1"/>
          <p:nvPr/>
        </p:nvSpPr>
        <p:spPr>
          <a:xfrm>
            <a:off x="3202929" y="945326"/>
            <a:ext cx="702327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en-US" sz="3200" b="1" i="0" u="none" strike="noStrike" dirty="0" err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Toán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en-US" sz="3200" b="1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Phép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trừ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(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có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nhớ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)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trong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phạm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vi </a:t>
            </a:r>
            <a:r>
              <a:rPr lang="en-US" sz="32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20</a:t>
            </a:r>
            <a:endParaRPr lang="en-US" sz="3200" b="1" dirty="0" smtClean="0">
              <a:ln w="22225">
                <a:noFill/>
                <a:prstDash val="solid"/>
              </a:ln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en-US" sz="32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(</a:t>
            </a:r>
            <a:r>
              <a:rPr lang="en-US" sz="3200" b="1" dirty="0" err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Tiếp</a:t>
            </a:r>
            <a:r>
              <a:rPr lang="en-US" sz="32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1" dirty="0" err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theo</a:t>
            </a:r>
            <a:r>
              <a:rPr lang="en-US" sz="3200" b="1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)</a:t>
            </a:r>
            <a:endParaRPr lang="en-US" sz="3200" b="1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63636" y="568036"/>
            <a:ext cx="6982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Thứ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năm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ngày</a:t>
            </a:r>
            <a:r>
              <a:rPr lang="en-US" sz="2800" b="1" dirty="0" smtClean="0"/>
              <a:t> 21 </a:t>
            </a:r>
            <a:r>
              <a:rPr lang="en-US" sz="2800" b="1" dirty="0" err="1" smtClean="0"/>
              <a:t>tháng</a:t>
            </a:r>
            <a:r>
              <a:rPr lang="en-US" sz="2800" b="1" dirty="0" smtClean="0"/>
              <a:t> 10 </a:t>
            </a:r>
            <a:r>
              <a:rPr lang="en-US" sz="2800" b="1" dirty="0" err="1" smtClean="0"/>
              <a:t>năm</a:t>
            </a:r>
            <a:r>
              <a:rPr lang="en-US" sz="2800" b="1" dirty="0" smtClean="0"/>
              <a:t> 2021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rgbClr val="F6AD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: Rounded Corners 57"/>
          <p:cNvSpPr/>
          <p:nvPr/>
        </p:nvSpPr>
        <p:spPr>
          <a:xfrm>
            <a:off x="1179435" y="1580256"/>
            <a:ext cx="10235954" cy="872960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7537" y="1673630"/>
            <a:ext cx="652476" cy="719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6501" y="1673630"/>
            <a:ext cx="652476" cy="719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3082" y="1673632"/>
            <a:ext cx="652476" cy="719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9145" y="1673632"/>
            <a:ext cx="652476" cy="719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3040" y="1673632"/>
            <a:ext cx="652476" cy="719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9103" y="1673632"/>
            <a:ext cx="652476" cy="719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99488" y="1673632"/>
            <a:ext cx="652476" cy="7190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19061" y="1673631"/>
            <a:ext cx="652476" cy="7190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8634" y="1673630"/>
            <a:ext cx="652476" cy="7190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2529" y="1673630"/>
            <a:ext cx="652476" cy="7190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98592" y="1673630"/>
            <a:ext cx="652476" cy="7190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34655" y="1642172"/>
            <a:ext cx="652476" cy="719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52691" y="1629345"/>
            <a:ext cx="652476" cy="7190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73835" y="1609194"/>
            <a:ext cx="652476" cy="7190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97333" y="1582635"/>
            <a:ext cx="652476" cy="71909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381967" y="2395737"/>
            <a:ext cx="77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n-lt"/>
              </a:rPr>
              <a:t>15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9" name="Straight Connector 18"/>
          <p:cNvCxnSpPr>
            <a:stCxn id="26" idx="2"/>
          </p:cNvCxnSpPr>
          <p:nvPr/>
        </p:nvCxnSpPr>
        <p:spPr>
          <a:xfrm>
            <a:off x="10373557" y="1477859"/>
            <a:ext cx="432530" cy="9148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816311" y="1609194"/>
            <a:ext cx="419227" cy="883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2048" y="1512009"/>
            <a:ext cx="466282" cy="10367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769519" y="2416494"/>
            <a:ext cx="77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+mn-lt"/>
              </a:rPr>
              <a:t>14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93994" y="2429237"/>
            <a:ext cx="57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+mn-lt"/>
              </a:rPr>
              <a:t>13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50" b="96441" l="9884" r="89826">
                        <a14:foregroundMark x1="26453" y1="6050" x2="26453" y2="6050"/>
                        <a14:foregroundMark x1="56686" y1="92705" x2="56686" y2="92705"/>
                        <a14:foregroundMark x1="56395" y1="96441" x2="56395" y2="96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797534">
            <a:off x="10482717" y="1389119"/>
            <a:ext cx="652901" cy="1066658"/>
          </a:xfrm>
          <a:prstGeom prst="rect">
            <a:avLst/>
          </a:prstGeom>
        </p:spPr>
      </p:pic>
      <p:sp>
        <p:nvSpPr>
          <p:cNvPr id="25" name="Arrow: Curved Up 24"/>
          <p:cNvSpPr/>
          <p:nvPr/>
        </p:nvSpPr>
        <p:spPr>
          <a:xfrm rot="10800000" flipV="1">
            <a:off x="10112319" y="2795149"/>
            <a:ext cx="637111" cy="207534"/>
          </a:xfrm>
          <a:prstGeom prst="curvedUpArrow">
            <a:avLst/>
          </a:prstGeom>
          <a:solidFill>
            <a:srgbClr val="00206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50" b="96441" l="9884" r="89826">
                        <a14:foregroundMark x1="26453" y1="6050" x2="26453" y2="6050"/>
                        <a14:foregroundMark x1="56686" y1="92705" x2="56686" y2="92705"/>
                        <a14:foregroundMark x1="56395" y1="96441" x2="56395" y2="96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797534">
            <a:off x="9894513" y="1455563"/>
            <a:ext cx="652901" cy="106665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50" b="96441" l="9884" r="89826">
                        <a14:foregroundMark x1="26453" y1="6050" x2="26453" y2="6050"/>
                        <a14:foregroundMark x1="56686" y1="92705" x2="56686" y2="92705"/>
                        <a14:foregroundMark x1="56395" y1="96441" x2="56395" y2="96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797534">
            <a:off x="9257402" y="1583116"/>
            <a:ext cx="652901" cy="1066658"/>
          </a:xfrm>
          <a:prstGeom prst="rect">
            <a:avLst/>
          </a:prstGeom>
        </p:spPr>
      </p:pic>
      <p:sp>
        <p:nvSpPr>
          <p:cNvPr id="28" name="Arrow: Curved Up 27"/>
          <p:cNvSpPr/>
          <p:nvPr/>
        </p:nvSpPr>
        <p:spPr>
          <a:xfrm rot="10800000" flipV="1">
            <a:off x="9437009" y="2835057"/>
            <a:ext cx="637113" cy="207535"/>
          </a:xfrm>
          <a:prstGeom prst="curvedUpArrow">
            <a:avLst/>
          </a:prstGeom>
          <a:solidFill>
            <a:srgbClr val="00206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531078" y="1507013"/>
            <a:ext cx="466282" cy="10367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583024" y="2424241"/>
            <a:ext cx="57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+mn-lt"/>
              </a:rPr>
              <a:t>12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50" b="96441" l="9884" r="89826">
                        <a14:foregroundMark x1="26453" y1="6050" x2="26453" y2="6050"/>
                        <a14:foregroundMark x1="56686" y1="92705" x2="56686" y2="92705"/>
                        <a14:foregroundMark x1="56395" y1="96441" x2="56395" y2="96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797534">
            <a:off x="8646432" y="1578120"/>
            <a:ext cx="652901" cy="1066658"/>
          </a:xfrm>
          <a:prstGeom prst="rect">
            <a:avLst/>
          </a:prstGeom>
        </p:spPr>
      </p:pic>
      <p:sp>
        <p:nvSpPr>
          <p:cNvPr id="35" name="Arrow: Curved Up 34"/>
          <p:cNvSpPr/>
          <p:nvPr/>
        </p:nvSpPr>
        <p:spPr>
          <a:xfrm rot="10800000" flipV="1">
            <a:off x="8826039" y="2830061"/>
            <a:ext cx="637113" cy="207535"/>
          </a:xfrm>
          <a:prstGeom prst="curvedUpArrow">
            <a:avLst/>
          </a:prstGeom>
          <a:solidFill>
            <a:srgbClr val="00206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7954441" y="1512010"/>
            <a:ext cx="466282" cy="10367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006387" y="2429238"/>
            <a:ext cx="57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+mn-lt"/>
              </a:rPr>
              <a:t>11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50" b="96441" l="9884" r="89826">
                        <a14:foregroundMark x1="26453" y1="6050" x2="26453" y2="6050"/>
                        <a14:foregroundMark x1="56686" y1="92705" x2="56686" y2="92705"/>
                        <a14:foregroundMark x1="56395" y1="96441" x2="56395" y2="96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797534">
            <a:off x="8069795" y="1583117"/>
            <a:ext cx="652901" cy="1066658"/>
          </a:xfrm>
          <a:prstGeom prst="rect">
            <a:avLst/>
          </a:prstGeom>
        </p:spPr>
      </p:pic>
      <p:sp>
        <p:nvSpPr>
          <p:cNvPr id="39" name="Arrow: Curved Up 38"/>
          <p:cNvSpPr/>
          <p:nvPr/>
        </p:nvSpPr>
        <p:spPr>
          <a:xfrm rot="10800000" flipV="1">
            <a:off x="8249402" y="2835058"/>
            <a:ext cx="637113" cy="207535"/>
          </a:xfrm>
          <a:prstGeom prst="curvedUpArrow">
            <a:avLst/>
          </a:prstGeom>
          <a:solidFill>
            <a:srgbClr val="00206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303792" y="1517006"/>
            <a:ext cx="466282" cy="10367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55738" y="2434234"/>
            <a:ext cx="57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+mn-lt"/>
              </a:rPr>
              <a:t>10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50" b="96441" l="9884" r="89826">
                        <a14:foregroundMark x1="26453" y1="6050" x2="26453" y2="6050"/>
                        <a14:foregroundMark x1="56686" y1="92705" x2="56686" y2="92705"/>
                        <a14:foregroundMark x1="56395" y1="96441" x2="56395" y2="96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797534">
            <a:off x="7419146" y="1588113"/>
            <a:ext cx="652901" cy="1066658"/>
          </a:xfrm>
          <a:prstGeom prst="rect">
            <a:avLst/>
          </a:prstGeom>
        </p:spPr>
      </p:pic>
      <p:sp>
        <p:nvSpPr>
          <p:cNvPr id="43" name="Arrow: Curved Up 42"/>
          <p:cNvSpPr/>
          <p:nvPr/>
        </p:nvSpPr>
        <p:spPr>
          <a:xfrm rot="10800000" flipV="1">
            <a:off x="7598753" y="2840054"/>
            <a:ext cx="637113" cy="207535"/>
          </a:xfrm>
          <a:prstGeom prst="curvedUpArrow">
            <a:avLst/>
          </a:prstGeom>
          <a:solidFill>
            <a:srgbClr val="00206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6675406" y="1553622"/>
            <a:ext cx="466282" cy="10367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727352" y="2470850"/>
            <a:ext cx="57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+mn-lt"/>
              </a:rPr>
              <a:t>9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50" b="96441" l="9884" r="89826">
                        <a14:foregroundMark x1="26453" y1="6050" x2="26453" y2="6050"/>
                        <a14:foregroundMark x1="56686" y1="92705" x2="56686" y2="92705"/>
                        <a14:foregroundMark x1="56395" y1="96441" x2="56395" y2="96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797534">
            <a:off x="6790760" y="1624729"/>
            <a:ext cx="652901" cy="1066658"/>
          </a:xfrm>
          <a:prstGeom prst="rect">
            <a:avLst/>
          </a:prstGeom>
        </p:spPr>
      </p:pic>
      <p:sp>
        <p:nvSpPr>
          <p:cNvPr id="47" name="Arrow: Curved Up 46"/>
          <p:cNvSpPr/>
          <p:nvPr/>
        </p:nvSpPr>
        <p:spPr>
          <a:xfrm rot="10800000" flipV="1">
            <a:off x="6970367" y="2876670"/>
            <a:ext cx="637113" cy="207535"/>
          </a:xfrm>
          <a:prstGeom prst="curvedUpArrow">
            <a:avLst/>
          </a:prstGeom>
          <a:solidFill>
            <a:srgbClr val="00206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6036464" y="1553623"/>
            <a:ext cx="466282" cy="10367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88410" y="2470851"/>
            <a:ext cx="57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+mn-lt"/>
              </a:rPr>
              <a:t>8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50" b="96441" l="9884" r="89826">
                        <a14:foregroundMark x1="26453" y1="6050" x2="26453" y2="6050"/>
                        <a14:foregroundMark x1="56686" y1="92705" x2="56686" y2="92705"/>
                        <a14:foregroundMark x1="56395" y1="96441" x2="56395" y2="96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797534">
            <a:off x="6151818" y="1624730"/>
            <a:ext cx="652901" cy="1066658"/>
          </a:xfrm>
          <a:prstGeom prst="rect">
            <a:avLst/>
          </a:prstGeom>
        </p:spPr>
      </p:pic>
      <p:sp>
        <p:nvSpPr>
          <p:cNvPr id="51" name="Arrow: Curved Up 50"/>
          <p:cNvSpPr/>
          <p:nvPr/>
        </p:nvSpPr>
        <p:spPr>
          <a:xfrm rot="10800000" flipV="1">
            <a:off x="6331425" y="2876671"/>
            <a:ext cx="637113" cy="207535"/>
          </a:xfrm>
          <a:prstGeom prst="curvedUpArrow">
            <a:avLst/>
          </a:prstGeom>
          <a:solidFill>
            <a:srgbClr val="00206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5441577" y="1595402"/>
            <a:ext cx="466282" cy="10367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493523" y="2512630"/>
            <a:ext cx="57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+mn-lt"/>
              </a:rPr>
              <a:t>7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50" b="96441" l="9884" r="89826">
                        <a14:foregroundMark x1="26453" y1="6050" x2="26453" y2="6050"/>
                        <a14:foregroundMark x1="56686" y1="92705" x2="56686" y2="92705"/>
                        <a14:foregroundMark x1="56395" y1="96441" x2="56395" y2="96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797534">
            <a:off x="5556931" y="1666509"/>
            <a:ext cx="652901" cy="1066658"/>
          </a:xfrm>
          <a:prstGeom prst="rect">
            <a:avLst/>
          </a:prstGeom>
        </p:spPr>
      </p:pic>
      <p:sp>
        <p:nvSpPr>
          <p:cNvPr id="55" name="Arrow: Curved Up 54"/>
          <p:cNvSpPr/>
          <p:nvPr/>
        </p:nvSpPr>
        <p:spPr>
          <a:xfrm rot="10800000" flipV="1">
            <a:off x="5736538" y="2918450"/>
            <a:ext cx="637113" cy="207535"/>
          </a:xfrm>
          <a:prstGeom prst="curvedUpArrow">
            <a:avLst/>
          </a:prstGeom>
          <a:solidFill>
            <a:srgbClr val="00206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44257" y="2493026"/>
            <a:ext cx="77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+mn-lt"/>
              </a:rPr>
              <a:t>6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7" name="Arrow: Curved Up 56"/>
          <p:cNvSpPr/>
          <p:nvPr/>
        </p:nvSpPr>
        <p:spPr>
          <a:xfrm rot="10800000" flipV="1">
            <a:off x="4961322" y="2940193"/>
            <a:ext cx="797025" cy="227572"/>
          </a:xfrm>
          <a:prstGeom prst="curvedUpArrow">
            <a:avLst/>
          </a:prstGeom>
          <a:solidFill>
            <a:srgbClr val="00206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 flipH="1">
            <a:off x="7359391" y="3896806"/>
            <a:ext cx="2455234" cy="1116834"/>
            <a:chOff x="7566793" y="2451964"/>
            <a:chExt cx="2167728" cy="1116834"/>
          </a:xfrm>
        </p:grpSpPr>
        <p:sp>
          <p:nvSpPr>
            <p:cNvPr id="60" name="Speech Bubble: Oval 59"/>
            <p:cNvSpPr/>
            <p:nvPr/>
          </p:nvSpPr>
          <p:spPr>
            <a:xfrm>
              <a:off x="7566793" y="2451964"/>
              <a:ext cx="2167728" cy="1116834"/>
            </a:xfrm>
            <a:prstGeom prst="wedgeEllipseCallout">
              <a:avLst>
                <a:gd name="adj1" fmla="val -57519"/>
                <a:gd name="adj2" fmla="val 33285"/>
              </a:avLst>
            </a:prstGeom>
            <a:solidFill>
              <a:srgbClr val="FFFF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731022" y="2681018"/>
              <a:ext cx="17526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Đếm</a:t>
              </a:r>
              <a:r>
                <a:rPr lang="en-US" sz="2000" b="1" dirty="0"/>
                <a:t> </a:t>
              </a:r>
              <a:r>
                <a:rPr lang="en-US" sz="2000" b="1" dirty="0" err="1"/>
                <a:t>bớt</a:t>
              </a:r>
              <a:r>
                <a:rPr lang="en-US" sz="2000" b="1" dirty="0"/>
                <a:t> 9 </a:t>
              </a:r>
              <a:endParaRPr lang="en-US" sz="2000" b="1" dirty="0"/>
            </a:p>
            <a:p>
              <a:pPr algn="ctr"/>
              <a:r>
                <a:rPr lang="en-US" sz="2000" b="1" dirty="0" err="1"/>
                <a:t>bắt</a:t>
              </a:r>
              <a:r>
                <a:rPr lang="en-US" sz="2000" b="1" dirty="0"/>
                <a:t> </a:t>
              </a:r>
              <a:r>
                <a:rPr lang="en-US" sz="2000" b="1" dirty="0" err="1"/>
                <a:t>đầu</a:t>
              </a:r>
              <a:r>
                <a:rPr lang="en-US" sz="2000" b="1" dirty="0"/>
                <a:t> </a:t>
              </a:r>
              <a:r>
                <a:rPr lang="en-US" sz="2000" b="1" dirty="0" err="1"/>
                <a:t>từ</a:t>
              </a:r>
              <a:r>
                <a:rPr lang="en-US" sz="2000" b="1" dirty="0"/>
                <a:t> 15</a:t>
              </a:r>
              <a:endParaRPr lang="en-US" sz="2000" b="1" dirty="0"/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79" b="90995" l="8696" r="89777">
                        <a14:foregroundMark x1="8696" y1="34847" x2="8696" y2="34847"/>
                        <a14:foregroundMark x1="57109" y1="90995" x2="57109" y2="90995"/>
                        <a14:foregroundMark x1="41833" y1="68520" x2="41833" y2="68520"/>
                        <a14:foregroundMark x1="34783" y1="58888" x2="34783" y2="58888"/>
                        <a14:foregroundMark x1="36193" y1="51292" x2="36193" y2="51292"/>
                        <a14:foregroundMark x1="39953" y1="36413" x2="39953" y2="36413"/>
                        <a14:foregroundMark x1="29495" y1="35944" x2="54642" y2="33046"/>
                        <a14:foregroundMark x1="54642" y1="33046" x2="52291" y2="35004"/>
                        <a14:foregroundMark x1="59929" y1="26938" x2="55229" y2="40564"/>
                        <a14:foregroundMark x1="55229" y1="40564" x2="40423" y2="40955"/>
                        <a14:foregroundMark x1="40423" y1="40955" x2="39013" y2="42600"/>
                        <a14:foregroundMark x1="23149" y1="35317" x2="29495" y2="42756"/>
                        <a14:foregroundMark x1="29495" y1="42756" x2="37720" y2="36100"/>
                        <a14:foregroundMark x1="37720" y1="36100" x2="34078" y2="37197"/>
                        <a14:foregroundMark x1="57814" y1="22788" x2="57814" y2="22788"/>
                        <a14:foregroundMark x1="56404" y1="25607" x2="56404" y2="22475"/>
                        <a14:foregroundMark x1="56404" y1="21378" x2="56404" y2="21378"/>
                        <a14:foregroundMark x1="56169" y1="21378" x2="56169" y2="21378"/>
                        <a14:foregroundMark x1="55699" y1="8379" x2="55699" y2="8379"/>
                        <a14:foregroundMark x1="42656" y1="19264" x2="42656" y2="19264"/>
                        <a14:foregroundMark x1="44066" y1="17228" x2="44066" y2="17228"/>
                        <a14:foregroundMark x1="38073" y1="16915" x2="38073" y2="16915"/>
                      </a14:backgroundRemoval>
                    </a14:imgEffect>
                  </a14:imgLayer>
                </a14:imgProps>
              </a:ext>
            </a:extLst>
          </a:blip>
          <a:srcRect t="1" b="32866"/>
          <a:stretch>
            <a:fillRect/>
          </a:stretch>
        </p:blipFill>
        <p:spPr>
          <a:xfrm>
            <a:off x="9238690" y="4502928"/>
            <a:ext cx="2337792" cy="235507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6"/>
          <a:srcRect b="1534"/>
          <a:stretch>
            <a:fillRect/>
          </a:stretch>
        </p:blipFill>
        <p:spPr>
          <a:xfrm>
            <a:off x="6225" y="3761785"/>
            <a:ext cx="4147014" cy="3099951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 flipH="1">
            <a:off x="3198863" y="3251441"/>
            <a:ext cx="2455234" cy="1623162"/>
            <a:chOff x="7566793" y="2451964"/>
            <a:chExt cx="2167728" cy="1196892"/>
          </a:xfrm>
        </p:grpSpPr>
        <p:sp>
          <p:nvSpPr>
            <p:cNvPr id="65" name="Speech Bubble: Oval 64"/>
            <p:cNvSpPr/>
            <p:nvPr/>
          </p:nvSpPr>
          <p:spPr>
            <a:xfrm>
              <a:off x="7566793" y="2451964"/>
              <a:ext cx="2167728" cy="1116834"/>
            </a:xfrm>
            <a:prstGeom prst="wedgeEllipseCallout">
              <a:avLst>
                <a:gd name="adj1" fmla="val 60029"/>
                <a:gd name="adj2" fmla="val -7273"/>
              </a:avLst>
            </a:prstGeom>
            <a:solidFill>
              <a:srgbClr val="F6AD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733214" y="2633193"/>
              <a:ext cx="17526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Bạch</a:t>
              </a:r>
              <a:r>
                <a:rPr lang="en-US" sz="2000" b="1" dirty="0"/>
                <a:t> </a:t>
              </a:r>
              <a:r>
                <a:rPr lang="en-US" sz="2000" b="1" dirty="0" err="1"/>
                <a:t>Tuyết</a:t>
              </a:r>
              <a:r>
                <a:rPr lang="en-US" sz="2000" b="1" dirty="0"/>
                <a:t> </a:t>
              </a:r>
              <a:r>
                <a:rPr lang="en-US" sz="2000" b="1" dirty="0" err="1"/>
                <a:t>có</a:t>
              </a:r>
              <a:r>
                <a:rPr lang="en-US" sz="2000" b="1" dirty="0"/>
                <a:t> </a:t>
              </a:r>
              <a:r>
                <a:rPr lang="en-US" sz="2000" b="1" dirty="0" err="1"/>
                <a:t>cách</a:t>
              </a:r>
              <a:r>
                <a:rPr lang="en-US" sz="2000" b="1" dirty="0"/>
                <a:t> </a:t>
              </a:r>
              <a:r>
                <a:rPr lang="en-US" sz="2000" b="1" dirty="0" err="1"/>
                <a:t>tính</a:t>
              </a:r>
              <a:r>
                <a:rPr lang="en-US" sz="2000" b="1" dirty="0"/>
                <a:t> </a:t>
              </a:r>
              <a:r>
                <a:rPr lang="en-US" sz="2000" b="1" dirty="0" err="1"/>
                <a:t>khác</a:t>
              </a:r>
              <a:r>
                <a:rPr lang="en-US" sz="2000" b="1" dirty="0"/>
                <a:t> </a:t>
              </a:r>
              <a:r>
                <a:rPr lang="en-US" sz="2000" b="1" dirty="0" err="1"/>
                <a:t>nhanh</a:t>
              </a:r>
              <a:r>
                <a:rPr lang="en-US" sz="2000" b="1" dirty="0"/>
                <a:t> </a:t>
              </a:r>
              <a:r>
                <a:rPr lang="en-US" sz="2000" b="1" dirty="0" err="1"/>
                <a:t>hơn</a:t>
              </a:r>
              <a:endParaRPr lang="en-US" sz="2000" b="1" dirty="0"/>
            </a:p>
          </p:txBody>
        </p:sp>
      </p:grpSp>
      <p:sp>
        <p:nvSpPr>
          <p:cNvPr id="67" name="Rectangle: Rounded Corners 66"/>
          <p:cNvSpPr/>
          <p:nvPr/>
        </p:nvSpPr>
        <p:spPr>
          <a:xfrm>
            <a:off x="4711401" y="432259"/>
            <a:ext cx="3116408" cy="705391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15 – 9 = 6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-0.04818 -0.16412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-0.04818 -0.16412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-8218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04818 -0.16412 " pathEditMode="relative" rAng="0" ptsTypes="AA"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4818 -0.16412 " pathEditMode="relative" rAng="0" ptsTypes="AA">
                                      <p:cBhvr>
                                        <p:cTn id="1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4818 -0.16412 " pathEditMode="relative" rAng="0" ptsTypes="AA">
                                      <p:cBhvr>
                                        <p:cTn id="1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04818 -0.16412 " pathEditMode="relative" rAng="0" ptsTypes="AA">
                                      <p:cBhvr>
                                        <p:cTn id="2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4817 -0.16412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000"/>
                            </p:stCondLst>
                            <p:childTnLst>
                              <p:par>
                                <p:cTn id="2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500"/>
                            </p:stCondLst>
                            <p:childTnLst>
                              <p:par>
                                <p:cTn id="2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00"/>
                            </p:stCondLst>
                            <p:childTnLst>
                              <p:par>
                                <p:cTn id="25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4818 -0.16412 " pathEditMode="relative" rAng="0" ptsTypes="AA">
                                      <p:cBhvr>
                                        <p:cTn id="2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-0.04817 -0.16412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500"/>
                            </p:stCondLst>
                            <p:childTnLst>
                              <p:par>
                                <p:cTn id="2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00"/>
                            </p:stCondLst>
                            <p:childTnLst>
                              <p:par>
                                <p:cTn id="311" presetID="21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8" grpId="0"/>
      <p:bldP spid="18" grpId="1"/>
      <p:bldP spid="22" grpId="0"/>
      <p:bldP spid="23" grpId="0"/>
      <p:bldP spid="25" grpId="0" animBg="1"/>
      <p:bldP spid="28" grpId="0" animBg="1"/>
      <p:bldP spid="33" grpId="0"/>
      <p:bldP spid="35" grpId="0" animBg="1"/>
      <p:bldP spid="37" grpId="0"/>
      <p:bldP spid="39" grpId="0" animBg="1"/>
      <p:bldP spid="41" grpId="0"/>
      <p:bldP spid="43" grpId="0" animBg="1"/>
      <p:bldP spid="45" grpId="0"/>
      <p:bldP spid="47" grpId="0" animBg="1"/>
      <p:bldP spid="49" grpId="0"/>
      <p:bldP spid="51" grpId="0" animBg="1"/>
      <p:bldP spid="53" grpId="0"/>
      <p:bldP spid="55" grpId="0" animBg="1"/>
      <p:bldP spid="56" grpId="0"/>
      <p:bldP spid="56" grpId="1"/>
      <p:bldP spid="57" grpId="0" animBg="1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836371" y="1777163"/>
            <a:ext cx="679618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en-US" sz="4800" b="1" i="0" u="none" strike="noStrike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KHÁM PHÁ </a:t>
            </a:r>
            <a:endParaRPr lang="en-US" sz="4800" b="1" i="0" u="none" strike="noStrike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en-US" sz="4800" b="1" i="0" u="none" strike="noStrike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KIẾN THỨC MỚI</a:t>
            </a:r>
            <a:endParaRPr sz="4800" b="1" i="0" u="none" strike="noStrike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UpDiag">
          <a:fgClr>
            <a:srgbClr val="F6AD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20"/>
          <p:cNvGraphicFramePr>
            <a:graphicFrameLocks noGrp="1"/>
          </p:cNvGraphicFramePr>
          <p:nvPr/>
        </p:nvGraphicFramePr>
        <p:xfrm>
          <a:off x="2033157" y="2067003"/>
          <a:ext cx="4225405" cy="154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081"/>
                <a:gridCol w="845081"/>
                <a:gridCol w="845081"/>
                <a:gridCol w="845081"/>
                <a:gridCol w="845081"/>
              </a:tblGrid>
              <a:tr h="8025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413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0" name="Picture 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2059" y="2067003"/>
            <a:ext cx="652476" cy="71909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0734" y="2067003"/>
            <a:ext cx="652476" cy="71909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9409" y="2067003"/>
            <a:ext cx="652476" cy="71909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8084" y="2067003"/>
            <a:ext cx="652476" cy="71909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2959" y="2067003"/>
            <a:ext cx="652476" cy="71909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2059" y="2838942"/>
            <a:ext cx="652476" cy="71909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0734" y="2838942"/>
            <a:ext cx="652476" cy="71909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9409" y="2838942"/>
            <a:ext cx="652476" cy="71909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8084" y="2838942"/>
            <a:ext cx="652476" cy="71909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2959" y="2838942"/>
            <a:ext cx="652476" cy="719094"/>
          </a:xfrm>
          <a:prstGeom prst="rect">
            <a:avLst/>
          </a:prstGeom>
        </p:spPr>
      </p:pic>
      <p:graphicFrame>
        <p:nvGraphicFramePr>
          <p:cNvPr id="17" name="Table 28"/>
          <p:cNvGraphicFramePr>
            <a:graphicFrameLocks noGrp="1"/>
          </p:cNvGraphicFramePr>
          <p:nvPr/>
        </p:nvGraphicFramePr>
        <p:xfrm>
          <a:off x="6258562" y="2067003"/>
          <a:ext cx="4225405" cy="800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081"/>
                <a:gridCol w="845081"/>
                <a:gridCol w="845081"/>
                <a:gridCol w="845081"/>
                <a:gridCol w="845081"/>
              </a:tblGrid>
              <a:tr h="8005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6420825" y="2067003"/>
            <a:ext cx="4043376" cy="719094"/>
            <a:chOff x="6218695" y="1164563"/>
            <a:chExt cx="4043376" cy="719094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218695" y="1164563"/>
              <a:ext cx="652476" cy="719094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047370" y="1164563"/>
              <a:ext cx="652476" cy="719094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876045" y="1164563"/>
              <a:ext cx="652476" cy="719094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704720" y="1164563"/>
              <a:ext cx="652476" cy="719094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609595" y="1164563"/>
              <a:ext cx="652476" cy="719094"/>
            </a:xfrm>
            <a:prstGeom prst="rect">
              <a:avLst/>
            </a:prstGeom>
          </p:spPr>
        </p:pic>
      </p:grpSp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2"/>
          <a:srcRect b="1534"/>
          <a:stretch>
            <a:fillRect/>
          </a:stretch>
        </p:blipFill>
        <p:spPr>
          <a:xfrm>
            <a:off x="740403" y="4460850"/>
            <a:ext cx="3098925" cy="231649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50" b="96441" l="9884" r="89826">
                        <a14:foregroundMark x1="26453" y1="6050" x2="26453" y2="6050"/>
                        <a14:foregroundMark x1="56686" y1="92705" x2="56686" y2="92705"/>
                        <a14:foregroundMark x1="56395" y1="96441" x2="56395" y2="96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72845">
            <a:off x="6432175" y="2473666"/>
            <a:ext cx="897735" cy="1466649"/>
          </a:xfrm>
          <a:prstGeom prst="rect">
            <a:avLst/>
          </a:prstGeom>
        </p:spPr>
      </p:pic>
      <p:sp>
        <p:nvSpPr>
          <p:cNvPr id="30" name="Rectangle: Rounded Corners 29"/>
          <p:cNvSpPr/>
          <p:nvPr/>
        </p:nvSpPr>
        <p:spPr>
          <a:xfrm>
            <a:off x="3789409" y="4678883"/>
            <a:ext cx="3908119" cy="1377722"/>
          </a:xfrm>
          <a:prstGeom prst="roundRect">
            <a:avLst/>
          </a:prstGeom>
          <a:solidFill>
            <a:srgbClr val="F6A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222799" y="4820338"/>
            <a:ext cx="299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15 – 5 = 10</a:t>
            </a:r>
            <a:endParaRPr lang="en-US" sz="3600" b="1" dirty="0"/>
          </a:p>
        </p:txBody>
      </p:sp>
      <p:cxnSp>
        <p:nvCxnSpPr>
          <p:cNvPr id="99" name="Straight Connector 98"/>
          <p:cNvCxnSpPr/>
          <p:nvPr/>
        </p:nvCxnSpPr>
        <p:spPr>
          <a:xfrm>
            <a:off x="2022684" y="2071193"/>
            <a:ext cx="4221942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041982" y="3605686"/>
            <a:ext cx="4256148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251593" y="2079112"/>
            <a:ext cx="7846" cy="1526574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2034378" y="2079112"/>
            <a:ext cx="15209" cy="153177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3" name="Rectangle: Rounded Corners 112"/>
          <p:cNvSpPr/>
          <p:nvPr/>
        </p:nvSpPr>
        <p:spPr>
          <a:xfrm>
            <a:off x="4737943" y="1424767"/>
            <a:ext cx="2511557" cy="529565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15 – 9 = ?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50" b="96441" l="9884" r="89826">
                        <a14:foregroundMark x1="26453" y1="6050" x2="26453" y2="6050"/>
                        <a14:foregroundMark x1="56686" y1="92705" x2="56686" y2="92705"/>
                        <a14:foregroundMark x1="56395" y1="96441" x2="56395" y2="96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72845">
            <a:off x="2965315" y="3097305"/>
            <a:ext cx="897735" cy="1466649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4237438" y="5326689"/>
            <a:ext cx="299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10 – 4 = 6</a:t>
            </a:r>
            <a:endParaRPr lang="en-US" sz="3600" b="1" dirty="0"/>
          </a:p>
        </p:txBody>
      </p:sp>
      <p:sp>
        <p:nvSpPr>
          <p:cNvPr id="115" name="Rectangle: Rounded Corners 114"/>
          <p:cNvSpPr/>
          <p:nvPr/>
        </p:nvSpPr>
        <p:spPr>
          <a:xfrm>
            <a:off x="8130918" y="4846965"/>
            <a:ext cx="3693360" cy="915502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</a:rPr>
              <a:t>Vậy</a:t>
            </a:r>
            <a:r>
              <a:rPr lang="en-US" sz="3600" b="1" dirty="0">
                <a:solidFill>
                  <a:srgbClr val="0000FF"/>
                </a:solidFill>
              </a:rPr>
              <a:t> 15 – 9 = 6</a:t>
            </a:r>
            <a:endParaRPr lang="en-US" sz="3600" b="1" dirty="0">
              <a:solidFill>
                <a:srgbClr val="0000FF"/>
              </a:solidFill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2022684" y="2080718"/>
            <a:ext cx="4221942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2831271" y="2875188"/>
            <a:ext cx="3445889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endCxn id="69" idx="3"/>
          </p:cNvCxnSpPr>
          <p:nvPr/>
        </p:nvCxnSpPr>
        <p:spPr>
          <a:xfrm>
            <a:off x="6251593" y="2088637"/>
            <a:ext cx="6969" cy="750305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2034378" y="2088637"/>
            <a:ext cx="15209" cy="153177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2860693" y="2834585"/>
            <a:ext cx="9525" cy="793641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2022684" y="3628226"/>
            <a:ext cx="838009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041981" y="3613505"/>
            <a:ext cx="4256148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6251592" y="2086931"/>
            <a:ext cx="7846" cy="1526574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2022683" y="2088537"/>
            <a:ext cx="4221942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2034377" y="2096456"/>
            <a:ext cx="15209" cy="153177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6251592" y="2875188"/>
            <a:ext cx="4256148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10499032" y="2079112"/>
            <a:ext cx="0" cy="796076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6270123" y="2080718"/>
            <a:ext cx="4221942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6266165" y="2088637"/>
            <a:ext cx="15652" cy="77888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1227272" y="80660"/>
            <a:ext cx="9264793" cy="1390707"/>
            <a:chOff x="1765005" y="168333"/>
            <a:chExt cx="8527311" cy="1390707"/>
          </a:xfrm>
        </p:grpSpPr>
        <p:pic>
          <p:nvPicPr>
            <p:cNvPr id="138" name="Picture 13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>
              <a:fillRect/>
            </a:stretch>
          </p:blipFill>
          <p:spPr>
            <a:xfrm>
              <a:off x="1765005" y="168333"/>
              <a:ext cx="8527311" cy="1390707"/>
            </a:xfrm>
            <a:prstGeom prst="rect">
              <a:avLst/>
            </a:prstGeom>
          </p:spPr>
        </p:pic>
        <p:sp>
          <p:nvSpPr>
            <p:cNvPr id="139" name="Rectangle 138"/>
            <p:cNvSpPr/>
            <p:nvPr/>
          </p:nvSpPr>
          <p:spPr>
            <a:xfrm>
              <a:off x="2789463" y="453934"/>
              <a:ext cx="687312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TRỪ BẰNG CÁCH 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LÀM CHO TRÒN 10</a:t>
              </a:r>
              <a:endPara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4344071" y="3832298"/>
            <a:ext cx="3908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15 = 10 + 5</a:t>
            </a:r>
            <a:endParaRPr lang="en-US" sz="3600" b="1" dirty="0"/>
          </a:p>
        </p:txBody>
      </p:sp>
      <p:sp>
        <p:nvSpPr>
          <p:cNvPr id="141" name="Oval 140"/>
          <p:cNvSpPr/>
          <p:nvPr/>
        </p:nvSpPr>
        <p:spPr>
          <a:xfrm>
            <a:off x="5879693" y="1414540"/>
            <a:ext cx="463186" cy="5063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5247336" y="4904715"/>
            <a:ext cx="463186" cy="5063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6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1181 0.00371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185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11797 0.00278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139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2019 -0.00092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6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9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2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5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39791 -4.81481E-6 " pathEditMode="relative" rAng="0" ptsTypes="AA">
                                      <p:cBhvr>
                                        <p:cTn id="29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0.40482 -0.00139 " pathEditMode="relative" rAng="0" ptsTypes="AA">
                                      <p:cBhvr>
                                        <p:cTn id="29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34" y="-69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39844 -0.00555 " pathEditMode="relative" rAng="0" ptsTypes="AA">
                                      <p:cBhvr>
                                        <p:cTn id="30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-278"/>
                                    </p:animMotion>
                                  </p:childTnLst>
                                </p:cTn>
                              </p:par>
                              <p:par>
                                <p:cTn id="30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0.4086 0.00371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0" y="185"/>
                                    </p:animMotion>
                                  </p:childTnLst>
                                </p:cTn>
                              </p:par>
                              <p:par>
                                <p:cTn id="30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0.4125 -3.7037E-6 " pathEditMode="relative" rAng="0" ptsTypes="AA">
                                      <p:cBhvr>
                                        <p:cTn id="30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3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4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6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113" grpId="0" animBg="1"/>
      <p:bldP spid="114" grpId="0"/>
      <p:bldP spid="115" grpId="0" animBg="1"/>
      <p:bldP spid="140" grpId="0"/>
      <p:bldP spid="140" grpId="1"/>
      <p:bldP spid="141" grpId="0" animBg="1"/>
      <p:bldP spid="141" grpId="1" animBg="1"/>
      <p:bldP spid="141" grpId="2" animBg="1"/>
      <p:bldP spid="142" grpId="0" animBg="1"/>
      <p:bldP spid="142" grpId="1" animBg="1"/>
      <p:bldP spid="142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33600" y="202947"/>
            <a:ext cx="7667625" cy="605818"/>
            <a:chOff x="5386315" y="4985129"/>
            <a:chExt cx="8020050" cy="605818"/>
          </a:xfrm>
        </p:grpSpPr>
        <p:sp>
          <p:nvSpPr>
            <p:cNvPr id="13" name="Rectangle: Rounded Corners 12"/>
            <p:cNvSpPr/>
            <p:nvPr/>
          </p:nvSpPr>
          <p:spPr>
            <a:xfrm>
              <a:off x="5857016" y="4985129"/>
              <a:ext cx="7277502" cy="605818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Google Shape;248;p5"/>
            <p:cNvSpPr txBox="1"/>
            <p:nvPr/>
          </p:nvSpPr>
          <p:spPr>
            <a:xfrm>
              <a:off x="5386315" y="4985129"/>
              <a:ext cx="802005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 err="1">
                  <a:solidFill>
                    <a:srgbClr val="0070C0"/>
                  </a:solidFill>
                  <a:latin typeface="+mj-lt"/>
                  <a:ea typeface="Calibri" panose="020F0502020204030204"/>
                  <a:cs typeface="Calibri" panose="020F0502020204030204"/>
                  <a:sym typeface="Calibri" panose="020F0502020204030204"/>
                </a:rPr>
                <a:t>Nêu</a:t>
              </a:r>
              <a:r>
                <a:rPr lang="en-US" sz="2800" b="1" i="0" u="none" strike="noStrike" cap="none" dirty="0">
                  <a:solidFill>
                    <a:srgbClr val="0070C0"/>
                  </a:solidFill>
                  <a:latin typeface="+mj-lt"/>
                  <a:ea typeface="Calibri" panose="020F0502020204030204"/>
                  <a:cs typeface="Calibri" panose="020F0502020204030204"/>
                  <a:sym typeface="Calibri" panose="020F0502020204030204"/>
                </a:rPr>
                <a:t> </a:t>
              </a:r>
              <a:r>
                <a:rPr lang="en-US" sz="2800" b="1" i="0" u="none" strike="noStrike" cap="none" dirty="0" err="1">
                  <a:solidFill>
                    <a:srgbClr val="0070C0"/>
                  </a:solidFill>
                  <a:latin typeface="+mj-lt"/>
                  <a:ea typeface="Calibri" panose="020F0502020204030204"/>
                  <a:cs typeface="Calibri" panose="020F0502020204030204"/>
                  <a:sym typeface="Calibri" panose="020F0502020204030204"/>
                </a:rPr>
                <a:t>phép</a:t>
              </a:r>
              <a:r>
                <a:rPr lang="en-US" sz="2800" b="1" i="0" u="none" strike="noStrike" cap="none" dirty="0">
                  <a:solidFill>
                    <a:srgbClr val="0070C0"/>
                  </a:solidFill>
                  <a:latin typeface="+mj-lt"/>
                  <a:ea typeface="Calibri" panose="020F0502020204030204"/>
                  <a:cs typeface="Calibri" panose="020F0502020204030204"/>
                  <a:sym typeface="Calibri" panose="020F0502020204030204"/>
                </a:rPr>
                <a:t> </a:t>
              </a:r>
              <a:r>
                <a:rPr lang="en-US" sz="2800" b="1" i="0" u="none" strike="noStrike" cap="none" dirty="0" err="1">
                  <a:solidFill>
                    <a:srgbClr val="0070C0"/>
                  </a:solidFill>
                  <a:latin typeface="+mj-lt"/>
                  <a:ea typeface="Calibri" panose="020F0502020204030204"/>
                  <a:cs typeface="Calibri" panose="020F0502020204030204"/>
                  <a:sym typeface="Calibri" panose="020F0502020204030204"/>
                </a:rPr>
                <a:t>tính</a:t>
              </a:r>
              <a:r>
                <a:rPr lang="en-US" sz="2800" b="1" i="0" u="none" strike="noStrike" cap="none" dirty="0">
                  <a:solidFill>
                    <a:srgbClr val="0070C0"/>
                  </a:solidFill>
                  <a:latin typeface="+mj-lt"/>
                  <a:ea typeface="Calibri" panose="020F0502020204030204"/>
                  <a:cs typeface="Calibri" panose="020F0502020204030204"/>
                  <a:sym typeface="Calibri" panose="020F0502020204030204"/>
                </a:rPr>
                <a:t> </a:t>
              </a:r>
              <a:r>
                <a:rPr lang="en-US" sz="2800" b="1" i="0" u="none" strike="noStrike" cap="none" dirty="0" err="1">
                  <a:solidFill>
                    <a:srgbClr val="0070C0"/>
                  </a:solidFill>
                  <a:latin typeface="+mj-lt"/>
                  <a:ea typeface="Calibri" panose="020F0502020204030204"/>
                  <a:cs typeface="Calibri" panose="020F0502020204030204"/>
                  <a:sym typeface="Calibri" panose="020F0502020204030204"/>
                </a:rPr>
                <a:t>phù</a:t>
              </a:r>
              <a:r>
                <a:rPr lang="en-US" sz="2800" b="1" i="0" u="none" strike="noStrike" cap="none" dirty="0">
                  <a:solidFill>
                    <a:srgbClr val="0070C0"/>
                  </a:solidFill>
                  <a:latin typeface="+mj-lt"/>
                  <a:ea typeface="Calibri" panose="020F0502020204030204"/>
                  <a:cs typeface="Calibri" panose="020F0502020204030204"/>
                  <a:sym typeface="Calibri" panose="020F0502020204030204"/>
                </a:rPr>
                <a:t> </a:t>
              </a:r>
              <a:r>
                <a:rPr lang="en-US" sz="2800" b="1" i="0" u="none" strike="noStrike" cap="none" dirty="0" err="1">
                  <a:solidFill>
                    <a:srgbClr val="0070C0"/>
                  </a:solidFill>
                  <a:latin typeface="+mj-lt"/>
                  <a:ea typeface="Calibri" panose="020F0502020204030204"/>
                  <a:cs typeface="Calibri" panose="020F0502020204030204"/>
                  <a:sym typeface="Calibri" panose="020F0502020204030204"/>
                </a:rPr>
                <a:t>hợp</a:t>
              </a:r>
              <a:r>
                <a:rPr lang="en-US" sz="2800" b="1" i="0" u="none" strike="noStrike" cap="none" dirty="0">
                  <a:solidFill>
                    <a:srgbClr val="0070C0"/>
                  </a:solidFill>
                  <a:latin typeface="+mj-lt"/>
                  <a:ea typeface="Calibri" panose="020F0502020204030204"/>
                  <a:cs typeface="Calibri" panose="020F0502020204030204"/>
                  <a:sym typeface="Calibri" panose="020F0502020204030204"/>
                </a:rPr>
                <a:t> </a:t>
              </a:r>
              <a:r>
                <a:rPr lang="en-US" sz="2800" b="1" i="0" u="none" strike="noStrike" cap="none" dirty="0" err="1">
                  <a:solidFill>
                    <a:srgbClr val="0070C0"/>
                  </a:solidFill>
                  <a:latin typeface="+mj-lt"/>
                  <a:ea typeface="Calibri" panose="020F0502020204030204"/>
                  <a:cs typeface="Calibri" panose="020F0502020204030204"/>
                  <a:sym typeface="Calibri" panose="020F0502020204030204"/>
                </a:rPr>
                <a:t>với</a:t>
              </a:r>
              <a:r>
                <a:rPr lang="en-US" sz="2800" b="1" i="0" u="none" strike="noStrike" cap="none" dirty="0">
                  <a:solidFill>
                    <a:srgbClr val="0070C0"/>
                  </a:solidFill>
                  <a:latin typeface="+mj-lt"/>
                  <a:ea typeface="Calibri" panose="020F0502020204030204"/>
                  <a:cs typeface="Calibri" panose="020F0502020204030204"/>
                  <a:sym typeface="Calibri" panose="020F0502020204030204"/>
                </a:rPr>
                <a:t> </a:t>
              </a:r>
              <a:r>
                <a:rPr lang="en-US" sz="2800" b="1" i="0" u="none" strike="noStrike" cap="none" dirty="0" err="1">
                  <a:solidFill>
                    <a:srgbClr val="0070C0"/>
                  </a:solidFill>
                  <a:latin typeface="+mj-lt"/>
                  <a:ea typeface="Calibri" panose="020F0502020204030204"/>
                  <a:cs typeface="Calibri" panose="020F0502020204030204"/>
                  <a:sym typeface="Calibri" panose="020F0502020204030204"/>
                </a:rPr>
                <a:t>tranh</a:t>
              </a:r>
              <a:r>
                <a:rPr lang="en-US" sz="2800" b="1" i="0" u="none" strike="noStrike" cap="none" dirty="0">
                  <a:solidFill>
                    <a:srgbClr val="0070C0"/>
                  </a:solidFill>
                  <a:latin typeface="+mj-lt"/>
                  <a:ea typeface="Calibri" panose="020F0502020204030204"/>
                  <a:cs typeface="Calibri" panose="020F0502020204030204"/>
                  <a:sym typeface="Calibri" panose="020F0502020204030204"/>
                </a:rPr>
                <a:t> </a:t>
              </a:r>
              <a:r>
                <a:rPr lang="en-US" sz="2800" b="1" i="0" u="none" strike="noStrike" cap="none" dirty="0" err="1">
                  <a:solidFill>
                    <a:srgbClr val="0070C0"/>
                  </a:solidFill>
                  <a:latin typeface="+mj-lt"/>
                  <a:ea typeface="Calibri" panose="020F0502020204030204"/>
                  <a:cs typeface="Calibri" panose="020F0502020204030204"/>
                  <a:sym typeface="Calibri" panose="020F0502020204030204"/>
                </a:rPr>
                <a:t>sau</a:t>
              </a:r>
              <a:r>
                <a:rPr lang="en-US" sz="2800" b="1" i="0" u="none" strike="noStrike" cap="none" dirty="0">
                  <a:solidFill>
                    <a:srgbClr val="0070C0"/>
                  </a:solidFill>
                  <a:latin typeface="+mj-lt"/>
                  <a:ea typeface="Calibri" panose="020F0502020204030204"/>
                  <a:cs typeface="Calibri" panose="020F0502020204030204"/>
                  <a:sym typeface="Calibri" panose="020F0502020204030204"/>
                </a:rPr>
                <a:t>:</a:t>
              </a:r>
              <a:endParaRPr sz="2800" b="1" i="0" u="none" strike="noStrike" cap="none" dirty="0">
                <a:solidFill>
                  <a:srgbClr val="0070C0"/>
                </a:solidFill>
                <a:latin typeface="+mj-lt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23403" y="5463461"/>
            <a:ext cx="2945193" cy="954224"/>
            <a:chOff x="5857016" y="4985128"/>
            <a:chExt cx="2945193" cy="954224"/>
          </a:xfrm>
          <a:solidFill>
            <a:srgbClr val="FFFF00"/>
          </a:solidFill>
        </p:grpSpPr>
        <p:sp>
          <p:nvSpPr>
            <p:cNvPr id="16" name="Rectangle: Rounded Corners 15"/>
            <p:cNvSpPr/>
            <p:nvPr/>
          </p:nvSpPr>
          <p:spPr>
            <a:xfrm>
              <a:off x="5857016" y="4985128"/>
              <a:ext cx="2945193" cy="954224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Google Shape;248;p5"/>
            <p:cNvSpPr txBox="1"/>
            <p:nvPr/>
          </p:nvSpPr>
          <p:spPr>
            <a:xfrm>
              <a:off x="5857016" y="5108317"/>
              <a:ext cx="2945193" cy="707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>
                  <a:solidFill>
                    <a:srgbClr val="0000FF"/>
                  </a:solidFill>
                  <a:latin typeface="+mj-lt"/>
                  <a:ea typeface="Calibri" panose="020F0502020204030204"/>
                  <a:cs typeface="Calibri" panose="020F0502020204030204"/>
                  <a:sym typeface="Calibri" panose="020F0502020204030204"/>
                </a:rPr>
                <a:t>13 – 4 </a:t>
              </a:r>
              <a:r>
                <a:rPr lang="en-US" sz="4000" b="1" i="0" u="none" strike="noStrike" cap="none" dirty="0">
                  <a:solidFill>
                    <a:srgbClr val="0000FF"/>
                  </a:solidFill>
                  <a:latin typeface="+mj-lt"/>
                  <a:ea typeface="Calibri" panose="020F0502020204030204"/>
                  <a:cs typeface="Calibri" panose="020F0502020204030204"/>
                  <a:sym typeface="Calibri" panose="020F0502020204030204"/>
                </a:rPr>
                <a:t>= ? </a:t>
              </a:r>
              <a:endParaRPr sz="4000" b="1" i="0" u="none" strike="noStrike" cap="none" dirty="0">
                <a:solidFill>
                  <a:srgbClr val="0000FF"/>
                </a:solidFill>
                <a:latin typeface="+mj-lt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195" y="1092267"/>
            <a:ext cx="8659610" cy="4175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UpDiag">
          <a:fgClr>
            <a:srgbClr val="F6AD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20"/>
          <p:cNvGraphicFramePr>
            <a:graphicFrameLocks noGrp="1"/>
          </p:cNvGraphicFramePr>
          <p:nvPr/>
        </p:nvGraphicFramePr>
        <p:xfrm>
          <a:off x="2033157" y="2067003"/>
          <a:ext cx="4225405" cy="154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081"/>
                <a:gridCol w="845081"/>
                <a:gridCol w="845081"/>
                <a:gridCol w="845081"/>
                <a:gridCol w="845081"/>
              </a:tblGrid>
              <a:tr h="8025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413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0" name="Picture 6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022798" y="2168810"/>
            <a:ext cx="813136" cy="64240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858304" y="2160087"/>
            <a:ext cx="819236" cy="64722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686979" y="2160087"/>
            <a:ext cx="819236" cy="647226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515654" y="2160087"/>
            <a:ext cx="819236" cy="64722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420529" y="2160087"/>
            <a:ext cx="819236" cy="64722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029629" y="2932026"/>
            <a:ext cx="819236" cy="647226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858304" y="2932026"/>
            <a:ext cx="819236" cy="647226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686979" y="2932026"/>
            <a:ext cx="819236" cy="647226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515654" y="2932026"/>
            <a:ext cx="819236" cy="647226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420529" y="2932026"/>
            <a:ext cx="819236" cy="647226"/>
          </a:xfrm>
          <a:prstGeom prst="rect">
            <a:avLst/>
          </a:prstGeom>
        </p:spPr>
      </p:pic>
      <p:graphicFrame>
        <p:nvGraphicFramePr>
          <p:cNvPr id="17" name="Table 28"/>
          <p:cNvGraphicFramePr>
            <a:graphicFrameLocks noGrp="1"/>
          </p:cNvGraphicFramePr>
          <p:nvPr/>
        </p:nvGraphicFramePr>
        <p:xfrm>
          <a:off x="6258562" y="2067003"/>
          <a:ext cx="2535243" cy="800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081"/>
                <a:gridCol w="845081"/>
                <a:gridCol w="845081"/>
              </a:tblGrid>
              <a:tr h="800514">
                <a:tc>
                  <a:txBody>
                    <a:bodyPr/>
                    <a:lstStyle/>
                    <a:p>
                      <a:r>
                        <a:rPr lang="en-US" dirty="0"/>
                        <a:t>\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6269614" y="2148801"/>
            <a:ext cx="2526345" cy="685784"/>
            <a:chOff x="6067484" y="1246361"/>
            <a:chExt cx="2526345" cy="685784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6067484" y="1266370"/>
              <a:ext cx="842716" cy="665775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6934073" y="1266370"/>
              <a:ext cx="842716" cy="665775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7751113" y="1246361"/>
              <a:ext cx="842716" cy="665775"/>
            </a:xfrm>
            <a:prstGeom prst="rect">
              <a:avLst/>
            </a:prstGeom>
          </p:spPr>
        </p:pic>
      </p:grpSp>
      <p:sp>
        <p:nvSpPr>
          <p:cNvPr id="30" name="Rectangle: Rounded Corners 29"/>
          <p:cNvSpPr/>
          <p:nvPr/>
        </p:nvSpPr>
        <p:spPr>
          <a:xfrm>
            <a:off x="3789409" y="4678883"/>
            <a:ext cx="3908119" cy="1377722"/>
          </a:xfrm>
          <a:prstGeom prst="roundRect">
            <a:avLst/>
          </a:prstGeom>
          <a:solidFill>
            <a:srgbClr val="F6A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222799" y="4820338"/>
            <a:ext cx="299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13 – 3 = 10</a:t>
            </a:r>
            <a:endParaRPr lang="en-US" sz="3600" b="1" dirty="0"/>
          </a:p>
        </p:txBody>
      </p:sp>
      <p:cxnSp>
        <p:nvCxnSpPr>
          <p:cNvPr id="99" name="Straight Connector 98"/>
          <p:cNvCxnSpPr/>
          <p:nvPr/>
        </p:nvCxnSpPr>
        <p:spPr>
          <a:xfrm>
            <a:off x="2022684" y="2071193"/>
            <a:ext cx="4221942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041982" y="3605686"/>
            <a:ext cx="4256148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251593" y="2079112"/>
            <a:ext cx="7846" cy="1526574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2034378" y="2079112"/>
            <a:ext cx="15209" cy="153177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3" name="Rectangle: Rounded Corners 112"/>
          <p:cNvSpPr/>
          <p:nvPr/>
        </p:nvSpPr>
        <p:spPr>
          <a:xfrm>
            <a:off x="4720377" y="1404436"/>
            <a:ext cx="2832948" cy="529565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13  –  4  =  ?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237438" y="5326689"/>
            <a:ext cx="299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10 – 1 = 9</a:t>
            </a:r>
            <a:endParaRPr lang="en-US" sz="3600" b="1" dirty="0"/>
          </a:p>
        </p:txBody>
      </p:sp>
      <p:sp>
        <p:nvSpPr>
          <p:cNvPr id="115" name="Rectangle: Rounded Corners 114"/>
          <p:cNvSpPr/>
          <p:nvPr/>
        </p:nvSpPr>
        <p:spPr>
          <a:xfrm>
            <a:off x="8130918" y="4846965"/>
            <a:ext cx="3693360" cy="915502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</a:rPr>
              <a:t>Vậy</a:t>
            </a:r>
            <a:r>
              <a:rPr lang="en-US" sz="3600" b="1" dirty="0">
                <a:solidFill>
                  <a:srgbClr val="0000FF"/>
                </a:solidFill>
              </a:rPr>
              <a:t> 13 – 4 = 9</a:t>
            </a:r>
            <a:endParaRPr lang="en-US" sz="3600" b="1" dirty="0">
              <a:solidFill>
                <a:srgbClr val="0000FF"/>
              </a:solidFill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2022684" y="2080718"/>
            <a:ext cx="4221942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5420529" y="2867517"/>
            <a:ext cx="856631" cy="7671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endCxn id="69" idx="3"/>
          </p:cNvCxnSpPr>
          <p:nvPr/>
        </p:nvCxnSpPr>
        <p:spPr>
          <a:xfrm>
            <a:off x="6251593" y="2088637"/>
            <a:ext cx="6969" cy="750305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2034378" y="2088637"/>
            <a:ext cx="15209" cy="153177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5403612" y="2825059"/>
            <a:ext cx="9525" cy="793641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2022684" y="3628226"/>
            <a:ext cx="3390453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030989" y="3628226"/>
            <a:ext cx="4256148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6251592" y="2086931"/>
            <a:ext cx="7846" cy="1526574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2022683" y="2088537"/>
            <a:ext cx="4221942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2034377" y="2096456"/>
            <a:ext cx="15209" cy="153177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6251592" y="2867517"/>
            <a:ext cx="2542213" cy="7671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8793805" y="2096456"/>
            <a:ext cx="0" cy="796076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6270123" y="2067003"/>
            <a:ext cx="2523682" cy="13715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6266165" y="2088637"/>
            <a:ext cx="15652" cy="77888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1227272" y="80660"/>
            <a:ext cx="9264793" cy="1390707"/>
            <a:chOff x="1765005" y="168333"/>
            <a:chExt cx="8527311" cy="1390707"/>
          </a:xfrm>
        </p:grpSpPr>
        <p:pic>
          <p:nvPicPr>
            <p:cNvPr id="138" name="Picture 13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>
              <a:fillRect/>
            </a:stretch>
          </p:blipFill>
          <p:spPr>
            <a:xfrm>
              <a:off x="1765005" y="168333"/>
              <a:ext cx="8527311" cy="1390707"/>
            </a:xfrm>
            <a:prstGeom prst="rect">
              <a:avLst/>
            </a:prstGeom>
          </p:spPr>
        </p:pic>
        <p:sp>
          <p:nvSpPr>
            <p:cNvPr id="139" name="Rectangle 138"/>
            <p:cNvSpPr/>
            <p:nvPr/>
          </p:nvSpPr>
          <p:spPr>
            <a:xfrm>
              <a:off x="2789463" y="453934"/>
              <a:ext cx="687312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TRỪ BẰNG CÁCH 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LÀM CHO TRÒN 10</a:t>
              </a:r>
              <a:endPara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50" b="96441" l="9884" r="89826">
                        <a14:foregroundMark x1="26453" y1="6050" x2="26453" y2="6050"/>
                        <a14:foregroundMark x1="56686" y1="92705" x2="56686" y2="92705"/>
                        <a14:foregroundMark x1="56395" y1="96441" x2="56395" y2="96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72845">
            <a:off x="6337287" y="2464265"/>
            <a:ext cx="897735" cy="14666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0" b="89744" l="9453" r="95025">
                        <a14:foregroundMark x1="56219" y1="11111" x2="56219" y2="11111"/>
                        <a14:foregroundMark x1="54229" y1="29915" x2="54229" y2="29915"/>
                        <a14:foregroundMark x1="91542" y1="37179" x2="91542" y2="37179"/>
                        <a14:foregroundMark x1="95522" y1="40171" x2="95522" y2="40171"/>
                        <a14:foregroundMark x1="47761" y1="30769" x2="47761" y2="30769"/>
                        <a14:foregroundMark x1="53234" y1="32051" x2="53234" y2="32051"/>
                        <a14:foregroundMark x1="49751" y1="12393" x2="49751" y2="12393"/>
                        <a14:foregroundMark x1="32836" y1="8974" x2="32836" y2="8974"/>
                        <a14:foregroundMark x1="55224" y1="8120" x2="55224" y2="81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310820" y="4541226"/>
            <a:ext cx="1998356" cy="2633411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344071" y="3832298"/>
            <a:ext cx="3908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13 = 10 + 3</a:t>
            </a:r>
            <a:endParaRPr lang="en-US" sz="3600" b="1" dirty="0"/>
          </a:p>
        </p:txBody>
      </p:sp>
      <p:sp>
        <p:nvSpPr>
          <p:cNvPr id="10" name="Oval 9"/>
          <p:cNvSpPr/>
          <p:nvPr/>
        </p:nvSpPr>
        <p:spPr>
          <a:xfrm>
            <a:off x="6008172" y="1404722"/>
            <a:ext cx="463186" cy="5063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247336" y="4904715"/>
            <a:ext cx="463186" cy="5063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50" b="96441" l="9884" r="89826">
                        <a14:foregroundMark x1="26453" y1="6050" x2="26453" y2="6050"/>
                        <a14:foregroundMark x1="56686" y1="92705" x2="56686" y2="92705"/>
                        <a14:foregroundMark x1="56395" y1="96441" x2="56395" y2="96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72845">
            <a:off x="5518872" y="3134397"/>
            <a:ext cx="897735" cy="1466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8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181 0.00371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185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11797 0.0027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139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12018 -0.00092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8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17748 -0.00301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62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0.18867 0.00717 " pathEditMode="relative" rAng="0" ptsTypes="AA">
                                      <p:cBhvr>
                                        <p:cTn id="2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1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3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3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4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113" grpId="0" animBg="1"/>
      <p:bldP spid="114" grpId="0"/>
      <p:bldP spid="115" grpId="0" animBg="1"/>
      <p:bldP spid="57" grpId="0"/>
      <p:bldP spid="57" grpId="1"/>
      <p:bldP spid="10" grpId="0" animBg="1"/>
      <p:bldP spid="10" grpId="1" animBg="1"/>
      <p:bldP spid="10" grpId="2" animBg="1"/>
      <p:bldP spid="59" grpId="0" animBg="1"/>
      <p:bldP spid="59" grpId="1" animBg="1"/>
      <p:bldP spid="59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pic>
        <p:nvPicPr>
          <p:cNvPr id="2" name="Picture Placeholder 1"/>
          <p:cNvPicPr>
            <a:picLocks noChangeAspect="1"/>
          </p:cNvPicPr>
          <p:nvPr>
            <p:ph type="pic" idx="2"/>
          </p:nvPr>
        </p:nvPicPr>
        <p:blipFill>
          <a:blip r:embed="rId1"/>
          <a:srcRect l="1969" t="8029"/>
          <a:stretch>
            <a:fillRect/>
          </a:stretch>
        </p:blipFill>
        <p:spPr>
          <a:xfrm>
            <a:off x="-82550" y="0"/>
            <a:ext cx="1227455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án 2 - Trừ bằng cách làm tròn mườ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2913,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3962" y="688478"/>
            <a:ext cx="9744075" cy="54810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9946" y="1287210"/>
            <a:ext cx="3056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12  –  4  =  ?</a:t>
            </a:r>
            <a:endParaRPr lang="en-US" sz="3200" b="1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714875" y="1217287"/>
            <a:ext cx="695325" cy="3429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10200" y="742406"/>
            <a:ext cx="258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12 – 2 = 10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43783" y="1287210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98317" y="1819005"/>
            <a:ext cx="244932" cy="3996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15282" y="2113232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143250" y="1819005"/>
            <a:ext cx="157841" cy="4466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22489" y="2113906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714875" y="1591327"/>
            <a:ext cx="695325" cy="3422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10200" y="1618025"/>
            <a:ext cx="258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  – 2 = 8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329112" y="2493644"/>
            <a:ext cx="366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Vậy</a:t>
            </a:r>
            <a:r>
              <a:rPr lang="en-US" sz="3200" b="1" dirty="0">
                <a:solidFill>
                  <a:srgbClr val="FF0000"/>
                </a:solidFill>
              </a:rPr>
              <a:t> 12 – 4 = 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00204" y="742372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00876" y="1622183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56679" y="4029383"/>
            <a:ext cx="3056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14  –  7  =  ?</a:t>
            </a:r>
            <a:endParaRPr lang="en-US" sz="3200" b="1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551608" y="3959460"/>
            <a:ext cx="695325" cy="3429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246933" y="3484579"/>
            <a:ext cx="258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14 – 4 = 10</a:t>
            </a:r>
            <a:endParaRPr lang="en-US" sz="3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884574" y="4029383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2735050" y="4561178"/>
            <a:ext cx="244932" cy="3996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452015" y="4855405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2979983" y="4561178"/>
            <a:ext cx="157841" cy="4466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959222" y="4856079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551608" y="4333500"/>
            <a:ext cx="695325" cy="3422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246933" y="4360198"/>
            <a:ext cx="258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  – 3 = 7</a:t>
            </a:r>
            <a:endParaRPr lang="en-US" sz="3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165845" y="5235817"/>
            <a:ext cx="366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Vậy</a:t>
            </a:r>
            <a:r>
              <a:rPr lang="en-US" sz="3200" b="1" dirty="0">
                <a:solidFill>
                  <a:srgbClr val="FF0000"/>
                </a:solidFill>
              </a:rPr>
              <a:t> 14 – 7 = 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36937" y="3484545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36972" y="4353029"/>
            <a:ext cx="322441" cy="607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77 L -0.13125 0.1270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3" y="620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78 L -0.13125 0.12709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3" y="6204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3" grpId="0"/>
      <p:bldP spid="21" grpId="0"/>
      <p:bldP spid="22" grpId="0"/>
      <p:bldP spid="45" grpId="0"/>
      <p:bldP spid="45" grpId="1"/>
      <p:bldP spid="45" grpId="2"/>
      <p:bldP spid="46" grpId="0"/>
      <p:bldP spid="47" grpId="0"/>
      <p:bldP spid="49" grpId="0"/>
      <p:bldP spid="50" grpId="0"/>
      <p:bldP spid="52" grpId="0"/>
      <p:bldP spid="54" grpId="0"/>
      <p:bldP spid="56" grpId="0"/>
      <p:bldP spid="57" grpId="0"/>
      <p:bldP spid="58" grpId="0"/>
      <p:bldP spid="58" grpId="1"/>
      <p:bldP spid="58" grpId="2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9946" y="1287210"/>
            <a:ext cx="3056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15  –  6  =  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714875" y="1217287"/>
            <a:ext cx="695325" cy="3429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10200" y="742406"/>
            <a:ext cx="258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15 – 5 = 10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4014" y="1267800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5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98317" y="1819005"/>
            <a:ext cx="244932" cy="3996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15282" y="2113232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143250" y="1819005"/>
            <a:ext cx="157841" cy="4466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22489" y="2113906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714875" y="1591327"/>
            <a:ext cx="695325" cy="3422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10200" y="1618025"/>
            <a:ext cx="258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    – 1 = 9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29112" y="2493644"/>
            <a:ext cx="366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Vậy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15 – </a:t>
            </a:r>
            <a:r>
              <a:rPr lang="en-US" sz="3200" b="1" dirty="0">
                <a:solidFill>
                  <a:srgbClr val="FF0000"/>
                </a:solidFill>
              </a:rPr>
              <a:t>6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= 9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00204" y="742372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10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98192" y="1603646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9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56679" y="4029383"/>
            <a:ext cx="3056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16  –  9  =  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551608" y="3959460"/>
            <a:ext cx="695325" cy="3429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246933" y="3484579"/>
            <a:ext cx="258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16 – 6 = 10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78471" y="4041112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3200" b="1" dirty="0">
                <a:solidFill>
                  <a:srgbClr val="FF0000"/>
                </a:solidFill>
              </a:rPr>
              <a:t>6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2735050" y="4561178"/>
            <a:ext cx="244932" cy="3996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452015" y="4855405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6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2979983" y="4561178"/>
            <a:ext cx="157841" cy="4466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959222" y="4856079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3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551608" y="4333500"/>
            <a:ext cx="695325" cy="3422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246933" y="4360198"/>
            <a:ext cx="258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    – 3 = 7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65845" y="5235817"/>
            <a:ext cx="366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Vậy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16 – 9 = 7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36937" y="3484545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10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36972" y="4353029"/>
            <a:ext cx="322441" cy="607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7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77 L -0.13125 0.1270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3" y="620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78 L -0.13125 0.12709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3" y="6204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3" grpId="0"/>
      <p:bldP spid="21" grpId="0"/>
      <p:bldP spid="22" grpId="0"/>
      <p:bldP spid="45" grpId="0"/>
      <p:bldP spid="45" grpId="1"/>
      <p:bldP spid="45" grpId="2"/>
      <p:bldP spid="46" grpId="0"/>
      <p:bldP spid="47" grpId="0"/>
      <p:bldP spid="49" grpId="0"/>
      <p:bldP spid="50" grpId="0"/>
      <p:bldP spid="52" grpId="0"/>
      <p:bldP spid="54" grpId="0"/>
      <p:bldP spid="56" grpId="0"/>
      <p:bldP spid="57" grpId="0"/>
      <p:bldP spid="58" grpId="0"/>
      <p:bldP spid="58" grpId="1"/>
      <p:bldP spid="58" grpId="2"/>
      <p:bldP spid="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836371" y="1777163"/>
            <a:ext cx="679618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en-US" sz="4800" b="1" i="0" u="none" strike="noStrike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LUYỆN TẬP</a:t>
            </a:r>
            <a:endParaRPr lang="en-US" sz="4800" b="1" i="0" u="none" strike="noStrike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THỰC HÀNH</a:t>
            </a:r>
            <a:endParaRPr sz="4800" b="1" i="0" u="none" strike="noStrike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3914044" y="2709130"/>
            <a:ext cx="5052503" cy="92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1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KHỞI ĐỘNG</a:t>
            </a:r>
            <a:endParaRPr sz="5210" b="1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1014821" y="0"/>
            <a:ext cx="2230518" cy="738076"/>
            <a:chOff x="1172138" y="447014"/>
            <a:chExt cx="2210480" cy="667051"/>
          </a:xfrm>
        </p:grpSpPr>
        <p:sp>
          <p:nvSpPr>
            <p:cNvPr id="72" name="Flowchart: Alternate Process 71"/>
            <p:cNvSpPr/>
            <p:nvPr/>
          </p:nvSpPr>
          <p:spPr>
            <a:xfrm>
              <a:off x="1758372" y="537300"/>
              <a:ext cx="1624246" cy="486478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172138" y="447014"/>
              <a:ext cx="788585" cy="667051"/>
            </a:xfrm>
            <a:prstGeom prst="ellipse">
              <a:avLst/>
            </a:prstGeom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Google Shape;248;p5"/>
          <p:cNvSpPr txBox="1"/>
          <p:nvPr/>
        </p:nvSpPr>
        <p:spPr>
          <a:xfrm>
            <a:off x="1382386" y="2746463"/>
            <a:ext cx="335987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00FF"/>
                </a:solidFill>
                <a:latin typeface="+mn-lt"/>
                <a:ea typeface="Calibri" panose="020F0502020204030204"/>
                <a:cs typeface="Calibri" panose="020F0502020204030204"/>
                <a:sym typeface="Calibri" panose="020F0502020204030204"/>
              </a:rPr>
              <a:t>11 – 2 =</a:t>
            </a:r>
            <a:endParaRPr sz="3600" b="1" i="0" u="none" strike="noStrike" cap="none" dirty="0">
              <a:solidFill>
                <a:srgbClr val="0000FF"/>
              </a:solidFill>
              <a:latin typeface="+mn-lt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801800" y="1339202"/>
          <a:ext cx="3103070" cy="109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614"/>
                <a:gridCol w="620614"/>
                <a:gridCol w="620614"/>
                <a:gridCol w="620614"/>
                <a:gridCol w="620614"/>
              </a:tblGrid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6" name="Oval 65"/>
          <p:cNvSpPr/>
          <p:nvPr/>
        </p:nvSpPr>
        <p:spPr>
          <a:xfrm>
            <a:off x="1960063" y="144581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555310" y="144581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91422" y="144581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786669" y="144581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02229" y="144581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1960063" y="198978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555310" y="198978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191422" y="198978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786669" y="198978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402229" y="198978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5064967" y="1445816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: Rounded Corners 127"/>
          <p:cNvSpPr/>
          <p:nvPr/>
        </p:nvSpPr>
        <p:spPr>
          <a:xfrm>
            <a:off x="7287132" y="1127180"/>
            <a:ext cx="3844900" cy="1816045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911832" y="1330976"/>
            <a:ext cx="43905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11 </a:t>
            </a:r>
            <a:r>
              <a:rPr lang="en-US" sz="2800" b="1" dirty="0" err="1">
                <a:solidFill>
                  <a:srgbClr val="0000FF"/>
                </a:solidFill>
              </a:rPr>
              <a:t>trừ</a:t>
            </a:r>
            <a:r>
              <a:rPr lang="en-US" sz="2800" b="1" dirty="0">
                <a:solidFill>
                  <a:srgbClr val="0000FF"/>
                </a:solidFill>
              </a:rPr>
              <a:t>        </a:t>
            </a:r>
            <a:r>
              <a:rPr lang="en-US" sz="2800" b="1" dirty="0" err="1">
                <a:solidFill>
                  <a:srgbClr val="0000FF"/>
                </a:solidFill>
              </a:rPr>
              <a:t>bằng</a:t>
            </a:r>
            <a:r>
              <a:rPr lang="en-US" sz="2800" b="1" dirty="0">
                <a:solidFill>
                  <a:srgbClr val="0000FF"/>
                </a:solidFill>
              </a:rPr>
              <a:t> 10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441430" y="2083260"/>
            <a:ext cx="43905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10 </a:t>
            </a:r>
            <a:r>
              <a:rPr lang="en-US" sz="2800" b="1" dirty="0" err="1">
                <a:solidFill>
                  <a:srgbClr val="0000FF"/>
                </a:solidFill>
              </a:rPr>
              <a:t>trừ</a:t>
            </a:r>
            <a:r>
              <a:rPr lang="en-US" sz="2800" b="1" dirty="0">
                <a:solidFill>
                  <a:srgbClr val="0000FF"/>
                </a:solidFill>
              </a:rPr>
              <a:t>        </a:t>
            </a:r>
            <a:r>
              <a:rPr lang="en-US" sz="2800" b="1" dirty="0" err="1">
                <a:solidFill>
                  <a:srgbClr val="0000FF"/>
                </a:solidFill>
              </a:rPr>
              <a:t>bằng</a:t>
            </a:r>
            <a:r>
              <a:rPr lang="en-US" sz="2800" b="1" dirty="0">
                <a:solidFill>
                  <a:srgbClr val="0000FF"/>
                </a:solidFill>
              </a:rPr>
              <a:t>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35" name="Google Shape;248;p5"/>
          <p:cNvSpPr txBox="1"/>
          <p:nvPr/>
        </p:nvSpPr>
        <p:spPr>
          <a:xfrm>
            <a:off x="1382386" y="5263535"/>
            <a:ext cx="335987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00FF"/>
                </a:solidFill>
                <a:latin typeface="+mn-lt"/>
                <a:ea typeface="Calibri" panose="020F0502020204030204"/>
                <a:cs typeface="Calibri" panose="020F0502020204030204"/>
                <a:sym typeface="Calibri" panose="020F0502020204030204"/>
              </a:rPr>
              <a:t>12 – 4 =</a:t>
            </a:r>
            <a:endParaRPr sz="3600" b="1" i="0" u="none" strike="noStrike" cap="none" dirty="0">
              <a:solidFill>
                <a:srgbClr val="0000FF"/>
              </a:solidFill>
              <a:latin typeface="+mn-lt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137" name="Table 2"/>
          <p:cNvGraphicFramePr>
            <a:graphicFrameLocks noGrp="1"/>
          </p:cNvGraphicFramePr>
          <p:nvPr/>
        </p:nvGraphicFramePr>
        <p:xfrm>
          <a:off x="1801800" y="3856274"/>
          <a:ext cx="3103070" cy="109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614"/>
                <a:gridCol w="620614"/>
                <a:gridCol w="620614"/>
                <a:gridCol w="620614"/>
                <a:gridCol w="620614"/>
              </a:tblGrid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8" name="Oval 137"/>
          <p:cNvSpPr/>
          <p:nvPr/>
        </p:nvSpPr>
        <p:spPr>
          <a:xfrm>
            <a:off x="1960063" y="3962889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2555310" y="3962889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3191422" y="3962889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3786669" y="3962889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4402229" y="3962889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1960063" y="4506856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2555310" y="4506856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3191422" y="4506856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3786669" y="4506856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4402229" y="4506856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5064967" y="3962888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: Rounded Corners 148"/>
          <p:cNvSpPr/>
          <p:nvPr/>
        </p:nvSpPr>
        <p:spPr>
          <a:xfrm>
            <a:off x="7287132" y="3644252"/>
            <a:ext cx="3844900" cy="1816045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911832" y="3848048"/>
            <a:ext cx="43905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12 </a:t>
            </a:r>
            <a:r>
              <a:rPr lang="en-US" sz="2800" b="1" dirty="0" err="1">
                <a:solidFill>
                  <a:srgbClr val="0000FF"/>
                </a:solidFill>
              </a:rPr>
              <a:t>trừ</a:t>
            </a:r>
            <a:r>
              <a:rPr lang="en-US" sz="2800" b="1" dirty="0">
                <a:solidFill>
                  <a:srgbClr val="0000FF"/>
                </a:solidFill>
              </a:rPr>
              <a:t>        </a:t>
            </a:r>
            <a:r>
              <a:rPr lang="en-US" sz="2800" b="1" dirty="0" err="1">
                <a:solidFill>
                  <a:srgbClr val="0000FF"/>
                </a:solidFill>
              </a:rPr>
              <a:t>bằng</a:t>
            </a:r>
            <a:r>
              <a:rPr lang="en-US" sz="2800" b="1" dirty="0">
                <a:solidFill>
                  <a:srgbClr val="0000FF"/>
                </a:solidFill>
              </a:rPr>
              <a:t> 10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449738" y="4633079"/>
            <a:ext cx="43905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10 </a:t>
            </a:r>
            <a:r>
              <a:rPr lang="en-US" sz="2800" b="1" dirty="0" err="1">
                <a:solidFill>
                  <a:srgbClr val="0000FF"/>
                </a:solidFill>
              </a:rPr>
              <a:t>trừ</a:t>
            </a:r>
            <a:r>
              <a:rPr lang="en-US" sz="2800" b="1" dirty="0">
                <a:solidFill>
                  <a:srgbClr val="0000FF"/>
                </a:solidFill>
              </a:rPr>
              <a:t>        </a:t>
            </a:r>
            <a:r>
              <a:rPr lang="en-US" sz="2800" b="1" dirty="0" err="1">
                <a:solidFill>
                  <a:srgbClr val="0000FF"/>
                </a:solidFill>
              </a:rPr>
              <a:t>bằng</a:t>
            </a:r>
            <a:r>
              <a:rPr lang="en-US" sz="2800" b="1" dirty="0">
                <a:solidFill>
                  <a:srgbClr val="0000FF"/>
                </a:solidFill>
              </a:rPr>
              <a:t>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5550684" y="3938798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064967" y="1330976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4364920" y="1321669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5536226" y="3872137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5029482" y="3880723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4329205" y="3831678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3738169" y="3848048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TextBox1" descr="ppt/media/image26.wmf"/>
          <p:cNvPicPr/>
          <p:nvPr/>
        </p:nvPicPr>
        <p:blipFill>
          <a:blip r:embed="rId2"/>
          <a:stretch>
            <a:fillRect/>
          </a:stretch>
        </p:blipFill>
        <p:spPr>
          <a:xfrm>
            <a:off x="4126704" y="2746463"/>
            <a:ext cx="678721" cy="6216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TextBox2" descr="ppt/media/image27.wmf"/>
          <p:cNvPicPr/>
          <p:nvPr/>
        </p:nvPicPr>
        <p:blipFill>
          <a:blip r:embed="rId3"/>
          <a:stretch>
            <a:fillRect/>
          </a:stretch>
        </p:blipFill>
        <p:spPr>
          <a:xfrm>
            <a:off x="8671389" y="1372693"/>
            <a:ext cx="538193" cy="4879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TextBox3" descr="ppt/media/image27.wmf"/>
          <p:cNvPicPr/>
          <p:nvPr/>
        </p:nvPicPr>
        <p:blipFill>
          <a:blip r:embed="rId3"/>
          <a:stretch>
            <a:fillRect/>
          </a:stretch>
        </p:blipFill>
        <p:spPr>
          <a:xfrm>
            <a:off x="8671389" y="2154728"/>
            <a:ext cx="538193" cy="4879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TextBox4" descr="ppt/media/image27.wmf"/>
          <p:cNvPicPr/>
          <p:nvPr/>
        </p:nvPicPr>
        <p:blipFill>
          <a:blip r:embed="rId3"/>
          <a:stretch>
            <a:fillRect/>
          </a:stretch>
        </p:blipFill>
        <p:spPr>
          <a:xfrm>
            <a:off x="10324742" y="2116007"/>
            <a:ext cx="538193" cy="4879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TextBox5" descr="ppt/media/image26.wmf"/>
          <p:cNvPicPr/>
          <p:nvPr/>
        </p:nvPicPr>
        <p:blipFill>
          <a:blip r:embed="rId2"/>
          <a:stretch>
            <a:fillRect/>
          </a:stretch>
        </p:blipFill>
        <p:spPr>
          <a:xfrm>
            <a:off x="4126704" y="5263535"/>
            <a:ext cx="678721" cy="6216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TextBox6" descr="ppt/media/image27.wmf"/>
          <p:cNvPicPr/>
          <p:nvPr/>
        </p:nvPicPr>
        <p:blipFill>
          <a:blip r:embed="rId3"/>
          <a:stretch>
            <a:fillRect/>
          </a:stretch>
        </p:blipFill>
        <p:spPr>
          <a:xfrm>
            <a:off x="8671389" y="3889765"/>
            <a:ext cx="538193" cy="4879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" name="TextBox7" descr="ppt/media/image27.wmf"/>
          <p:cNvPicPr/>
          <p:nvPr/>
        </p:nvPicPr>
        <p:blipFill>
          <a:blip r:embed="rId3"/>
          <a:stretch>
            <a:fillRect/>
          </a:stretch>
        </p:blipFill>
        <p:spPr>
          <a:xfrm>
            <a:off x="8671389" y="4671800"/>
            <a:ext cx="538193" cy="4879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2" name="TextBox8" descr="ppt/media/image27.wmf"/>
          <p:cNvPicPr/>
          <p:nvPr/>
        </p:nvPicPr>
        <p:blipFill>
          <a:blip r:embed="rId3"/>
          <a:stretch>
            <a:fillRect/>
          </a:stretch>
        </p:blipFill>
        <p:spPr>
          <a:xfrm>
            <a:off x="10324742" y="4633079"/>
            <a:ext cx="538193" cy="48796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6" grpId="0" animBg="1"/>
      <p:bldP spid="68" grpId="0" animBg="1"/>
      <p:bldP spid="77" grpId="0" animBg="1"/>
      <p:bldP spid="103" grpId="0" animBg="1"/>
      <p:bldP spid="109" grpId="0" animBg="1"/>
      <p:bldP spid="109" grpId="1" animBg="1"/>
      <p:bldP spid="110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7" grpId="1" animBg="1"/>
      <p:bldP spid="128" grpId="0" animBg="1"/>
      <p:bldP spid="135" grpId="0"/>
      <p:bldP spid="138" grpId="0" animBg="1"/>
      <p:bldP spid="139" grpId="0" animBg="1"/>
      <p:bldP spid="140" grpId="0" animBg="1"/>
      <p:bldP spid="141" grpId="0" animBg="1"/>
      <p:bldP spid="141" grpId="1" animBg="1"/>
      <p:bldP spid="142" grpId="0" animBg="1"/>
      <p:bldP spid="142" grpId="1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8" grpId="1" animBg="1"/>
      <p:bldP spid="149" grpId="0" animBg="1"/>
      <p:bldP spid="150" grpId="0"/>
      <p:bldP spid="154" grpId="0"/>
      <p:bldP spid="155" grpId="0" animBg="1"/>
      <p:bldP spid="15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4793779" y="206540"/>
            <a:ext cx="2163726" cy="740920"/>
            <a:chOff x="1237837" y="479568"/>
            <a:chExt cx="2144287" cy="669621"/>
          </a:xfrm>
        </p:grpSpPr>
        <p:sp>
          <p:nvSpPr>
            <p:cNvPr id="72" name="Flowchart: Alternate Process 71"/>
            <p:cNvSpPr/>
            <p:nvPr/>
          </p:nvSpPr>
          <p:spPr>
            <a:xfrm>
              <a:off x="1757878" y="605707"/>
              <a:ext cx="1624246" cy="492172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237837" y="479568"/>
              <a:ext cx="727622" cy="669621"/>
            </a:xfrm>
            <a:prstGeom prst="ellipse">
              <a:avLst/>
            </a:prstGeom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Google Shape;248;p5"/>
          <p:cNvSpPr txBox="1"/>
          <p:nvPr/>
        </p:nvSpPr>
        <p:spPr>
          <a:xfrm>
            <a:off x="1199153" y="2617237"/>
            <a:ext cx="240548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2060"/>
                </a:solidFill>
                <a:latin typeface="+mn-lt"/>
                <a:ea typeface="Calibri" panose="020F0502020204030204"/>
                <a:cs typeface="Calibri" panose="020F0502020204030204"/>
                <a:sym typeface="Calibri" panose="020F0502020204030204"/>
              </a:rPr>
              <a:t>12 – 7 =</a:t>
            </a:r>
            <a:endParaRPr sz="3600" b="1" i="0" u="none" strike="noStrike" cap="none" dirty="0">
              <a:solidFill>
                <a:srgbClr val="002060"/>
              </a:solidFill>
              <a:latin typeface="+mn-lt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3" name="Google Shape;248;p5"/>
          <p:cNvSpPr txBox="1"/>
          <p:nvPr/>
        </p:nvSpPr>
        <p:spPr>
          <a:xfrm>
            <a:off x="6627057" y="2711678"/>
            <a:ext cx="240548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2060"/>
                </a:solidFill>
                <a:latin typeface="+mn-lt"/>
                <a:ea typeface="Calibri" panose="020F0502020204030204"/>
                <a:cs typeface="Calibri" panose="020F0502020204030204"/>
                <a:sym typeface="Calibri" panose="020F0502020204030204"/>
              </a:rPr>
              <a:t>14 – 5 =</a:t>
            </a:r>
            <a:endParaRPr sz="3600" b="1" i="0" u="none" strike="noStrike" cap="none" dirty="0">
              <a:solidFill>
                <a:srgbClr val="002060"/>
              </a:solidFill>
              <a:latin typeface="+mn-lt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4" name="Google Shape;248;p5"/>
          <p:cNvSpPr txBox="1"/>
          <p:nvPr/>
        </p:nvSpPr>
        <p:spPr>
          <a:xfrm>
            <a:off x="1476801" y="5333119"/>
            <a:ext cx="240548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2060"/>
                </a:solidFill>
                <a:latin typeface="+mn-lt"/>
                <a:ea typeface="Calibri" panose="020F0502020204030204"/>
                <a:cs typeface="Calibri" panose="020F0502020204030204"/>
                <a:sym typeface="Calibri" panose="020F0502020204030204"/>
              </a:rPr>
              <a:t>11 – 4 =</a:t>
            </a:r>
            <a:endParaRPr sz="3600" b="1" i="0" u="none" strike="noStrike" cap="none" dirty="0">
              <a:solidFill>
                <a:srgbClr val="002060"/>
              </a:solidFill>
              <a:latin typeface="+mn-lt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5" name="Google Shape;248;p5"/>
          <p:cNvSpPr txBox="1"/>
          <p:nvPr/>
        </p:nvSpPr>
        <p:spPr>
          <a:xfrm>
            <a:off x="6627057" y="5347116"/>
            <a:ext cx="240548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2060"/>
                </a:solidFill>
                <a:latin typeface="+mn-lt"/>
                <a:ea typeface="Calibri" panose="020F0502020204030204"/>
                <a:cs typeface="Calibri" panose="020F0502020204030204"/>
                <a:sym typeface="Calibri" panose="020F0502020204030204"/>
              </a:rPr>
              <a:t>11 – 7 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+mn-lt"/>
                <a:ea typeface="Calibri" panose="020F0502020204030204"/>
                <a:cs typeface="Calibri" panose="020F0502020204030204"/>
                <a:sym typeface="Calibri" panose="020F0502020204030204"/>
              </a:rPr>
              <a:t>=</a:t>
            </a:r>
            <a:endParaRPr sz="3600" b="1" i="0" u="none" strike="noStrike" cap="none" dirty="0">
              <a:solidFill>
                <a:srgbClr val="002060"/>
              </a:solidFill>
              <a:latin typeface="+mn-lt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149" name="Table 2"/>
          <p:cNvGraphicFramePr>
            <a:graphicFrameLocks noGrp="1"/>
          </p:cNvGraphicFramePr>
          <p:nvPr/>
        </p:nvGraphicFramePr>
        <p:xfrm>
          <a:off x="1178767" y="1248749"/>
          <a:ext cx="3103070" cy="109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614"/>
                <a:gridCol w="620614"/>
                <a:gridCol w="620614"/>
                <a:gridCol w="620614"/>
                <a:gridCol w="620614"/>
              </a:tblGrid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1" name="Oval 150"/>
          <p:cNvSpPr/>
          <p:nvPr/>
        </p:nvSpPr>
        <p:spPr>
          <a:xfrm>
            <a:off x="1337030" y="135536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1932277" y="135536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2568389" y="135536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3163636" y="135536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3779196" y="135536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1337030" y="1899331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1932277" y="1899331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2568389" y="1899331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3163636" y="1899331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3779196" y="1899331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4441934" y="1355363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Straight Connector 161"/>
          <p:cNvCxnSpPr/>
          <p:nvPr/>
        </p:nvCxnSpPr>
        <p:spPr>
          <a:xfrm>
            <a:off x="4441934" y="1240523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3741887" y="1231216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4909556" y="1331273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/>
          <p:cNvCxnSpPr/>
          <p:nvPr/>
        </p:nvCxnSpPr>
        <p:spPr>
          <a:xfrm>
            <a:off x="4909555" y="1231216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3155138" y="1250367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2540579" y="1250367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1932223" y="1231216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317664" y="1231216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0" name="Table 2"/>
          <p:cNvGraphicFramePr>
            <a:graphicFrameLocks noGrp="1"/>
          </p:cNvGraphicFramePr>
          <p:nvPr/>
        </p:nvGraphicFramePr>
        <p:xfrm>
          <a:off x="6355260" y="1306103"/>
          <a:ext cx="3103070" cy="109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614"/>
                <a:gridCol w="620614"/>
                <a:gridCol w="620614"/>
                <a:gridCol w="620614"/>
                <a:gridCol w="620614"/>
              </a:tblGrid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1" name="Oval 170"/>
          <p:cNvSpPr/>
          <p:nvPr/>
        </p:nvSpPr>
        <p:spPr>
          <a:xfrm>
            <a:off x="6513523" y="1412718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08770" y="1412718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744882" y="1412718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8340129" y="1412718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8955689" y="1412718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6513523" y="1956685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08770" y="1956685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744882" y="1956685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8340129" y="1956685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8955689" y="1956685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9618427" y="141271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5" name="Straight Connector 224"/>
          <p:cNvCxnSpPr/>
          <p:nvPr/>
        </p:nvCxnSpPr>
        <p:spPr>
          <a:xfrm>
            <a:off x="9618427" y="1297877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8918380" y="1288570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Oval 228"/>
          <p:cNvSpPr/>
          <p:nvPr/>
        </p:nvSpPr>
        <p:spPr>
          <a:xfrm>
            <a:off x="10086049" y="138862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0" name="Straight Connector 229"/>
          <p:cNvCxnSpPr/>
          <p:nvPr/>
        </p:nvCxnSpPr>
        <p:spPr>
          <a:xfrm>
            <a:off x="10086048" y="1288570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Oval 234"/>
          <p:cNvSpPr/>
          <p:nvPr/>
        </p:nvSpPr>
        <p:spPr>
          <a:xfrm>
            <a:off x="10545611" y="1406289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/>
          <p:nvPr/>
        </p:nvCxnSpPr>
        <p:spPr>
          <a:xfrm>
            <a:off x="10545611" y="1291449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11013233" y="1382199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/>
          <p:nvPr/>
        </p:nvCxnSpPr>
        <p:spPr>
          <a:xfrm>
            <a:off x="11013232" y="1282142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9" name="Table 2"/>
          <p:cNvGraphicFramePr>
            <a:graphicFrameLocks noGrp="1"/>
          </p:cNvGraphicFramePr>
          <p:nvPr/>
        </p:nvGraphicFramePr>
        <p:xfrm>
          <a:off x="1205798" y="3746272"/>
          <a:ext cx="3103070" cy="109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614"/>
                <a:gridCol w="620614"/>
                <a:gridCol w="620614"/>
                <a:gridCol w="620614"/>
                <a:gridCol w="620614"/>
              </a:tblGrid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0" name="Oval 239"/>
          <p:cNvSpPr/>
          <p:nvPr/>
        </p:nvSpPr>
        <p:spPr>
          <a:xfrm>
            <a:off x="1364061" y="385288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1959308" y="385288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2595420" y="385288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3190667" y="385288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3806227" y="385288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1364061" y="439685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1959308" y="439685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2595420" y="439685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3190667" y="439685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3806227" y="439685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4468965" y="3852886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1" name="Straight Connector 250"/>
          <p:cNvCxnSpPr/>
          <p:nvPr/>
        </p:nvCxnSpPr>
        <p:spPr>
          <a:xfrm>
            <a:off x="4468965" y="3738046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3768918" y="3728739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>
            <a:off x="3182169" y="3747890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>
            <a:off x="2567610" y="3747890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4" name="Table 2"/>
          <p:cNvGraphicFramePr>
            <a:graphicFrameLocks noGrp="1"/>
          </p:cNvGraphicFramePr>
          <p:nvPr/>
        </p:nvGraphicFramePr>
        <p:xfrm>
          <a:off x="6355259" y="3734160"/>
          <a:ext cx="3103070" cy="109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614"/>
                <a:gridCol w="620614"/>
                <a:gridCol w="620614"/>
                <a:gridCol w="620614"/>
                <a:gridCol w="620614"/>
              </a:tblGrid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5" name="Oval 324"/>
          <p:cNvSpPr/>
          <p:nvPr/>
        </p:nvSpPr>
        <p:spPr>
          <a:xfrm>
            <a:off x="6513522" y="3840775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7108769" y="3840775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7744881" y="3840775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8340128" y="3840775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8955688" y="3840775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6513522" y="4384742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7108769" y="4384742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7744881" y="4384742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8340128" y="4384742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8955688" y="4384742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9618426" y="384077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6" name="Straight Connector 335"/>
          <p:cNvCxnSpPr/>
          <p:nvPr/>
        </p:nvCxnSpPr>
        <p:spPr>
          <a:xfrm>
            <a:off x="9618426" y="3725934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8918379" y="3716627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>
            <a:off x="8331630" y="3735778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>
            <a:off x="7717071" y="3735778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>
            <a:off x="7108715" y="3716627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>
            <a:off x="6494156" y="3716627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>
            <a:off x="6517813" y="4271110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" name="TextBox1" descr="ppt/media/image29.wmf"/>
          <p:cNvPicPr/>
          <p:nvPr/>
        </p:nvPicPr>
        <p:blipFill>
          <a:blip r:embed="rId2"/>
          <a:stretch>
            <a:fillRect/>
          </a:stretch>
        </p:blipFill>
        <p:spPr>
          <a:xfrm>
            <a:off x="3478380" y="2711678"/>
            <a:ext cx="830262" cy="5218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" name="TextBox2" descr="ppt/media/image29.wmf"/>
          <p:cNvPicPr/>
          <p:nvPr/>
        </p:nvPicPr>
        <p:blipFill>
          <a:blip r:embed="rId2"/>
          <a:stretch>
            <a:fillRect/>
          </a:stretch>
        </p:blipFill>
        <p:spPr>
          <a:xfrm>
            <a:off x="8788165" y="2803911"/>
            <a:ext cx="830262" cy="5218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TextBox3" descr="ppt/media/image29.wmf"/>
          <p:cNvPicPr/>
          <p:nvPr/>
        </p:nvPicPr>
        <p:blipFill>
          <a:blip r:embed="rId2"/>
          <a:stretch>
            <a:fillRect/>
          </a:stretch>
        </p:blipFill>
        <p:spPr>
          <a:xfrm>
            <a:off x="3704100" y="5409340"/>
            <a:ext cx="830262" cy="5218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TextBox4" descr="ppt/media/image29.wmf"/>
          <p:cNvPicPr/>
          <p:nvPr/>
        </p:nvPicPr>
        <p:blipFill>
          <a:blip r:embed="rId2"/>
          <a:stretch>
            <a:fillRect/>
          </a:stretch>
        </p:blipFill>
        <p:spPr>
          <a:xfrm>
            <a:off x="8878041" y="5395344"/>
            <a:ext cx="830262" cy="52184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9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5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8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1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4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0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3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6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9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3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0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5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6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9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6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9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2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5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8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1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4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0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3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6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0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1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2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8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2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3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4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7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8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9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70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2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3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4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7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9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2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3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4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9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8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0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1" grpId="1" animBg="1"/>
      <p:bldP spid="164" grpId="0" animBg="1"/>
      <p:bldP spid="164" grpId="1" animBg="1"/>
      <p:bldP spid="171" grpId="0" animBg="1"/>
      <p:bldP spid="172" grpId="0" animBg="1"/>
      <p:bldP spid="173" grpId="0" animBg="1"/>
      <p:bldP spid="174" grpId="0" animBg="1"/>
      <p:bldP spid="175" grpId="0" animBg="1"/>
      <p:bldP spid="175" grpId="1" animBg="1"/>
      <p:bldP spid="176" grpId="0" animBg="1"/>
      <p:bldP spid="178" grpId="0" animBg="1"/>
      <p:bldP spid="179" grpId="0" animBg="1"/>
      <p:bldP spid="180" grpId="0" animBg="1"/>
      <p:bldP spid="223" grpId="0" animBg="1"/>
      <p:bldP spid="224" grpId="0" animBg="1"/>
      <p:bldP spid="224" grpId="1" animBg="1"/>
      <p:bldP spid="229" grpId="0" animBg="1"/>
      <p:bldP spid="229" grpId="1" animBg="1"/>
      <p:bldP spid="235" grpId="0" animBg="1"/>
      <p:bldP spid="235" grpId="1" animBg="1"/>
      <p:bldP spid="237" grpId="0" animBg="1"/>
      <p:bldP spid="237" grpId="1" animBg="1"/>
      <p:bldP spid="240" grpId="0" animBg="1"/>
      <p:bldP spid="241" grpId="0" animBg="1"/>
      <p:bldP spid="242" grpId="0" animBg="1"/>
      <p:bldP spid="242" grpId="1" animBg="1"/>
      <p:bldP spid="243" grpId="0" animBg="1"/>
      <p:bldP spid="243" grpId="1" animBg="1"/>
      <p:bldP spid="244" grpId="0" animBg="1"/>
      <p:bldP spid="244" grpId="1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0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2" grpId="0" animBg="1"/>
      <p:bldP spid="333" grpId="0" animBg="1"/>
      <p:bldP spid="334" grpId="0" animBg="1"/>
      <p:bldP spid="335" grpId="0" animBg="1"/>
      <p:bldP spid="33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5599" b="33708"/>
          <a:stretch>
            <a:fillRect/>
          </a:stretch>
        </p:blipFill>
        <p:spPr>
          <a:xfrm>
            <a:off x="4270411" y="2237703"/>
            <a:ext cx="3648471" cy="2180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65647"/>
          <a:stretch>
            <a:fillRect/>
          </a:stretch>
        </p:blipFill>
        <p:spPr>
          <a:xfrm>
            <a:off x="625184" y="2088083"/>
            <a:ext cx="3435069" cy="2366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67537"/>
          <a:stretch>
            <a:fillRect/>
          </a:stretch>
        </p:blipFill>
        <p:spPr>
          <a:xfrm>
            <a:off x="8113580" y="2192783"/>
            <a:ext cx="3435069" cy="218050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092649" y="666484"/>
            <a:ext cx="2190809" cy="799110"/>
            <a:chOff x="1208564" y="356727"/>
            <a:chExt cx="1066317" cy="722212"/>
          </a:xfrm>
        </p:grpSpPr>
        <p:sp>
          <p:nvSpPr>
            <p:cNvPr id="11" name="Flowchart: Alternate Process 10"/>
            <p:cNvSpPr/>
            <p:nvPr/>
          </p:nvSpPr>
          <p:spPr>
            <a:xfrm>
              <a:off x="1460361" y="439173"/>
              <a:ext cx="814520" cy="528062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208564" y="356727"/>
              <a:ext cx="409186" cy="722212"/>
            </a:xfrm>
            <a:prstGeom prst="ellipse">
              <a:avLst/>
            </a:prstGeom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 Box 7"/>
          <p:cNvSpPr txBox="1"/>
          <p:nvPr/>
        </p:nvSpPr>
        <p:spPr>
          <a:xfrm>
            <a:off x="8562934" y="2625142"/>
            <a:ext cx="260092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15 – 8 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15 – 6 =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7"/>
          <p:cNvSpPr txBox="1"/>
          <p:nvPr/>
        </p:nvSpPr>
        <p:spPr>
          <a:xfrm>
            <a:off x="1028137" y="2655900"/>
            <a:ext cx="16174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– 5 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– 7 =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7"/>
          <p:cNvSpPr txBox="1"/>
          <p:nvPr/>
        </p:nvSpPr>
        <p:spPr>
          <a:xfrm>
            <a:off x="5118252" y="2602461"/>
            <a:ext cx="17086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– 6 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– 9 =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" name="TextBox4" descr="ppt/media/image30.wmf"/>
          <p:cNvPicPr/>
          <p:nvPr/>
        </p:nvPicPr>
        <p:blipFill>
          <a:blip r:embed="rId3"/>
          <a:stretch>
            <a:fillRect/>
          </a:stretch>
        </p:blipFill>
        <p:spPr>
          <a:xfrm>
            <a:off x="2659085" y="2718075"/>
            <a:ext cx="547014" cy="4567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" name="TextBox1" descr="ppt/media/image31.wmf"/>
          <p:cNvPicPr/>
          <p:nvPr/>
        </p:nvPicPr>
        <p:blipFill>
          <a:blip r:embed="rId4"/>
          <a:stretch>
            <a:fillRect/>
          </a:stretch>
        </p:blipFill>
        <p:spPr>
          <a:xfrm>
            <a:off x="2659084" y="3374306"/>
            <a:ext cx="547014" cy="4567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TextBox2" descr="ppt/media/image32.wmf"/>
          <p:cNvPicPr/>
          <p:nvPr/>
        </p:nvPicPr>
        <p:blipFill>
          <a:blip r:embed="rId5"/>
          <a:stretch>
            <a:fillRect/>
          </a:stretch>
        </p:blipFill>
        <p:spPr>
          <a:xfrm>
            <a:off x="6826927" y="2662479"/>
            <a:ext cx="478820" cy="4567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TextBox3" descr="ppt/media/image33.wmf"/>
          <p:cNvPicPr/>
          <p:nvPr/>
        </p:nvPicPr>
        <p:blipFill>
          <a:blip r:embed="rId6"/>
          <a:stretch>
            <a:fillRect/>
          </a:stretch>
        </p:blipFill>
        <p:spPr>
          <a:xfrm>
            <a:off x="6826927" y="3324487"/>
            <a:ext cx="478820" cy="4567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TextBox5" descr="ppt/media/image34.wmf"/>
          <p:cNvPicPr/>
          <p:nvPr/>
        </p:nvPicPr>
        <p:blipFill>
          <a:blip r:embed="rId7"/>
          <a:stretch>
            <a:fillRect/>
          </a:stretch>
        </p:blipFill>
        <p:spPr>
          <a:xfrm>
            <a:off x="10466773" y="2685502"/>
            <a:ext cx="517811" cy="4567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TextBox6" descr="ppt/media/image35.wmf"/>
          <p:cNvPicPr/>
          <p:nvPr/>
        </p:nvPicPr>
        <p:blipFill>
          <a:blip r:embed="rId8"/>
          <a:stretch>
            <a:fillRect/>
          </a:stretch>
        </p:blipFill>
        <p:spPr>
          <a:xfrm>
            <a:off x="10466772" y="3355381"/>
            <a:ext cx="517811" cy="45672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1926" y="433762"/>
            <a:ext cx="9112646" cy="61632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292929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Oval 11"/>
          <p:cNvSpPr/>
          <p:nvPr/>
        </p:nvSpPr>
        <p:spPr>
          <a:xfrm>
            <a:off x="1667428" y="429375"/>
            <a:ext cx="669851" cy="638175"/>
          </a:xfrm>
          <a:prstGeom prst="ellipse">
            <a:avLst/>
          </a:prstGeom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90" y="5420320"/>
            <a:ext cx="1190625" cy="139390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3380">
            <a:off x="777900" y="5420319"/>
            <a:ext cx="1190625" cy="139390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88591">
            <a:off x="105314" y="5428219"/>
            <a:ext cx="1190625" cy="139390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77936">
            <a:off x="10139281" y="5043864"/>
            <a:ext cx="1480016" cy="170607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3234">
            <a:off x="10621973" y="5043864"/>
            <a:ext cx="1480016" cy="170607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8643" y="4995762"/>
            <a:ext cx="1480016" cy="170607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991" y="4892861"/>
            <a:ext cx="1006935" cy="83980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663" y="-231779"/>
            <a:ext cx="1841996" cy="156569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4839" y="9364"/>
            <a:ext cx="1634235" cy="127557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3650795" y="942109"/>
            <a:ext cx="3705969" cy="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768563" y="942109"/>
            <a:ext cx="1189728" cy="249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02960" y="1284935"/>
            <a:ext cx="7774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643377" y="1284935"/>
            <a:ext cx="2556041" cy="51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20673" y="5051153"/>
            <a:ext cx="629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53340" y="5051153"/>
            <a:ext cx="629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9881" y="5059409"/>
            <a:ext cx="629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97260" y="5045585"/>
            <a:ext cx="629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92540" y="5669561"/>
            <a:ext cx="588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097" name="TextBox5" descr="ppt/media/image38.wmf"/>
          <p:cNvPicPr/>
          <p:nvPr/>
        </p:nvPicPr>
        <p:blipFill>
          <a:blip r:embed="rId7"/>
          <a:stretch>
            <a:fillRect/>
          </a:stretch>
        </p:blipFill>
        <p:spPr>
          <a:xfrm>
            <a:off x="-15403" y="6357500"/>
            <a:ext cx="512646" cy="4567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8" name="TextBox4" descr="ppt/media/image39.wmf"/>
          <p:cNvPicPr/>
          <p:nvPr/>
        </p:nvPicPr>
        <p:blipFill>
          <a:blip r:embed="rId8"/>
          <a:stretch>
            <a:fillRect/>
          </a:stretch>
        </p:blipFill>
        <p:spPr>
          <a:xfrm>
            <a:off x="44744" y="6390142"/>
            <a:ext cx="360246" cy="3425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TextBox1" descr="ppt/media/image38.wmf"/>
          <p:cNvPicPr/>
          <p:nvPr/>
        </p:nvPicPr>
        <p:blipFill>
          <a:blip r:embed="rId7"/>
          <a:stretch>
            <a:fillRect/>
          </a:stretch>
        </p:blipFill>
        <p:spPr>
          <a:xfrm>
            <a:off x="-48557" y="6346291"/>
            <a:ext cx="512646" cy="4567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TextBox2" descr="ppt/media/image38.wmf"/>
          <p:cNvPicPr/>
          <p:nvPr/>
        </p:nvPicPr>
        <p:blipFill>
          <a:blip r:embed="rId7"/>
          <a:stretch>
            <a:fillRect/>
          </a:stretch>
        </p:blipFill>
        <p:spPr>
          <a:xfrm>
            <a:off x="-32103" y="6346291"/>
            <a:ext cx="512646" cy="4567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TextBox3" descr="ppt/media/image38.wmf"/>
          <p:cNvPicPr/>
          <p:nvPr/>
        </p:nvPicPr>
        <p:blipFill>
          <a:blip r:embed="rId7"/>
          <a:stretch>
            <a:fillRect/>
          </a:stretch>
        </p:blipFill>
        <p:spPr>
          <a:xfrm>
            <a:off x="-78106" y="6357500"/>
            <a:ext cx="512646" cy="45672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  <p:bldP spid="34" grpId="0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8618" y="166255"/>
            <a:ext cx="741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DẶN DÒ </a:t>
            </a:r>
            <a:r>
              <a:rPr lang="en-US" sz="3200" b="1" dirty="0" err="1" smtClean="0">
                <a:solidFill>
                  <a:srgbClr val="FF0000"/>
                </a:solidFill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</a:rPr>
              <a:t> 21/10/2021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51030"/>
            <a:ext cx="12192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</a:rPr>
              <a:t>Gửi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Azota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Bài</a:t>
            </a:r>
            <a:r>
              <a:rPr lang="en-US" sz="2800" dirty="0" smtClean="0"/>
              <a:t> 4,5,6 </a:t>
            </a:r>
            <a:r>
              <a:rPr lang="en-US" sz="2800" dirty="0" err="1" smtClean="0"/>
              <a:t>vở</a:t>
            </a:r>
            <a:r>
              <a:rPr lang="en-US" sz="2800" dirty="0" smtClean="0"/>
              <a:t> BT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</a:t>
            </a:r>
            <a:r>
              <a:rPr lang="en-US" sz="2800" dirty="0" err="1" smtClean="0"/>
              <a:t>trang</a:t>
            </a:r>
            <a:r>
              <a:rPr lang="en-US" sz="2800" dirty="0" smtClean="0"/>
              <a:t> 26.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Bài</a:t>
            </a:r>
            <a:r>
              <a:rPr lang="en-US" sz="2800" dirty="0" smtClean="0"/>
              <a:t> 1,2,3,4 </a:t>
            </a:r>
            <a:r>
              <a:rPr lang="en-US" sz="2800" dirty="0" err="1" smtClean="0"/>
              <a:t>vở</a:t>
            </a:r>
            <a:r>
              <a:rPr lang="en-US" sz="2800" dirty="0" smtClean="0"/>
              <a:t> BT </a:t>
            </a:r>
            <a:r>
              <a:rPr lang="en-US" sz="2800" dirty="0" err="1" smtClean="0"/>
              <a:t>Toán</a:t>
            </a:r>
            <a:r>
              <a:rPr lang="en-US" sz="2800" dirty="0" smtClean="0"/>
              <a:t> </a:t>
            </a:r>
            <a:r>
              <a:rPr lang="en-US" sz="2800" dirty="0" err="1" smtClean="0"/>
              <a:t>trang</a:t>
            </a:r>
            <a:r>
              <a:rPr lang="en-US" sz="2800" dirty="0" smtClean="0"/>
              <a:t> 27.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</a:rPr>
              <a:t>Chuẩn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bị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TV: </a:t>
            </a:r>
            <a:r>
              <a:rPr lang="en-US" sz="2800" dirty="0" smtClean="0">
                <a:solidFill>
                  <a:srgbClr val="00B0F0"/>
                </a:solidFill>
              </a:rPr>
              <a:t>(</a:t>
            </a:r>
            <a:r>
              <a:rPr lang="en-US" sz="2800" dirty="0" err="1" smtClean="0">
                <a:solidFill>
                  <a:srgbClr val="00B0F0"/>
                </a:solidFill>
              </a:rPr>
              <a:t>Em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chuẩn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bị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ra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vở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nháp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hoặc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bút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chì</a:t>
            </a:r>
            <a:r>
              <a:rPr lang="en-US" sz="2800" dirty="0" smtClean="0">
                <a:solidFill>
                  <a:srgbClr val="00B0F0"/>
                </a:solidFill>
              </a:rPr>
              <a:t>)</a:t>
            </a:r>
            <a:endParaRPr lang="en-US" sz="2800" dirty="0">
              <a:solidFill>
                <a:srgbClr val="00B0F0"/>
              </a:solidFill>
            </a:endParaRPr>
          </a:p>
          <a:p>
            <a:r>
              <a:rPr lang="en-US" sz="2800" dirty="0" smtClean="0"/>
              <a:t>+ </a:t>
            </a:r>
            <a:r>
              <a:rPr lang="en-US" sz="2800" dirty="0" err="1" smtClean="0"/>
              <a:t>Bài</a:t>
            </a:r>
            <a:r>
              <a:rPr lang="en-US" sz="2800" dirty="0" smtClean="0"/>
              <a:t> 6 SGK </a:t>
            </a:r>
            <a:r>
              <a:rPr lang="en-US" sz="2800" dirty="0" err="1" smtClean="0"/>
              <a:t>trang</a:t>
            </a:r>
            <a:r>
              <a:rPr lang="en-US" sz="2800" dirty="0" smtClean="0"/>
              <a:t> 48,49.</a:t>
            </a:r>
            <a:endParaRPr lang="en-US" sz="2800" dirty="0" smtClean="0"/>
          </a:p>
          <a:p>
            <a:r>
              <a:rPr lang="en-US" sz="2800" dirty="0" smtClean="0"/>
              <a:t>+ </a:t>
            </a:r>
            <a:r>
              <a:rPr lang="en-US" sz="2800" dirty="0" err="1" smtClean="0"/>
              <a:t>Đọc</a:t>
            </a:r>
            <a:r>
              <a:rPr lang="en-US" sz="2800" dirty="0" smtClean="0"/>
              <a:t> 1 </a:t>
            </a:r>
            <a:r>
              <a:rPr lang="en-US" sz="2800" dirty="0" err="1" smtClean="0"/>
              <a:t>truyện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đình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ghi</a:t>
            </a:r>
            <a:r>
              <a:rPr lang="en-US" sz="2800" dirty="0" smtClean="0"/>
              <a:t>: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truyện</a:t>
            </a:r>
            <a:r>
              <a:rPr lang="en-US" sz="2800" dirty="0" smtClean="0"/>
              <a:t>, </a:t>
            </a:r>
            <a:r>
              <a:rPr lang="en-US" sz="2800" dirty="0" err="1" smtClean="0"/>
              <a:t>nhân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, </a:t>
            </a:r>
            <a:r>
              <a:rPr lang="en-US" sz="2800" dirty="0" err="1" smtClean="0"/>
              <a:t>đặc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r>
              <a:rPr lang="en-US" sz="2800" dirty="0" smtClean="0"/>
              <a:t>+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nói</a:t>
            </a:r>
            <a:r>
              <a:rPr lang="en-US" sz="2800" dirty="0" smtClean="0"/>
              <a:t> </a:t>
            </a: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tình</a:t>
            </a:r>
            <a:r>
              <a:rPr lang="en-US" sz="2800" dirty="0" smtClean="0"/>
              <a:t> </a:t>
            </a:r>
            <a:r>
              <a:rPr lang="en-US" sz="2800" dirty="0" err="1" smtClean="0"/>
              <a:t>cảm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bố</a:t>
            </a:r>
            <a:r>
              <a:rPr lang="en-US" sz="2800" dirty="0" smtClean="0"/>
              <a:t> </a:t>
            </a:r>
            <a:r>
              <a:rPr lang="en-US" sz="2800" dirty="0" err="1" smtClean="0"/>
              <a:t>mẹ</a:t>
            </a:r>
            <a:r>
              <a:rPr lang="en-US" sz="2800" dirty="0" smtClean="0"/>
              <a:t> </a:t>
            </a:r>
            <a:r>
              <a:rPr lang="en-US" sz="2800" dirty="0" err="1" smtClean="0"/>
              <a:t>hoặc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 smtClean="0"/>
              <a:t>thân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Toán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Chuẩn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bị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/>
              <a:t>b</a:t>
            </a:r>
            <a:r>
              <a:rPr lang="en-US" sz="2800" dirty="0" err="1" smtClean="0"/>
              <a:t>ài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Luyện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tập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/>
              <a:t>SGK </a:t>
            </a:r>
            <a:r>
              <a:rPr lang="en-US" sz="2800" dirty="0" err="1" smtClean="0"/>
              <a:t>trang</a:t>
            </a:r>
            <a:r>
              <a:rPr lang="en-US" sz="2800" dirty="0" smtClean="0"/>
              <a:t> 34.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luyện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(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vở</a:t>
            </a:r>
            <a:r>
              <a:rPr lang="en-US" sz="2800" dirty="0" smtClean="0"/>
              <a:t> </a:t>
            </a:r>
            <a:r>
              <a:rPr lang="en-US" sz="2800" dirty="0" err="1" smtClean="0"/>
              <a:t>ôn</a:t>
            </a:r>
            <a:r>
              <a:rPr lang="en-US" sz="2800" dirty="0" smtClean="0"/>
              <a:t> TV </a:t>
            </a:r>
            <a:r>
              <a:rPr lang="en-US" sz="2800" dirty="0" err="1" smtClean="0"/>
              <a:t>hoặc</a:t>
            </a:r>
            <a:r>
              <a:rPr lang="en-US" sz="2800" dirty="0" smtClean="0"/>
              <a:t> </a:t>
            </a:r>
            <a:r>
              <a:rPr lang="en-US" sz="2800" dirty="0" err="1" smtClean="0"/>
              <a:t>ôn</a:t>
            </a:r>
            <a:r>
              <a:rPr lang="en-US" sz="2800" dirty="0" smtClean="0"/>
              <a:t> </a:t>
            </a:r>
            <a:r>
              <a:rPr lang="en-US" sz="2800" dirty="0" err="1" smtClean="0"/>
              <a:t>Toán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r>
              <a:rPr lang="en-US" sz="2800" dirty="0"/>
              <a:t>+ </a:t>
            </a:r>
            <a:r>
              <a:rPr lang="en-US" sz="2800" dirty="0" err="1"/>
              <a:t>Đặt</a:t>
            </a:r>
            <a:r>
              <a:rPr lang="en-US" sz="2800" dirty="0"/>
              <a:t> 2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giới</a:t>
            </a:r>
            <a:r>
              <a:rPr lang="en-US" sz="2800" dirty="0"/>
              <a:t> </a:t>
            </a:r>
            <a:r>
              <a:rPr lang="en-US" sz="2800" dirty="0" err="1"/>
              <a:t>thiệu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 smtClean="0"/>
              <a:t>thân</a:t>
            </a:r>
            <a:r>
              <a:rPr lang="en-US" sz="2800" dirty="0" smtClean="0"/>
              <a:t>. (</a:t>
            </a:r>
            <a:r>
              <a:rPr lang="en-US" sz="2800" dirty="0" err="1" smtClean="0"/>
              <a:t>theo</a:t>
            </a:r>
            <a:r>
              <a:rPr lang="en-US" sz="2800" dirty="0"/>
              <a:t> </a:t>
            </a:r>
            <a:r>
              <a:rPr lang="en-US" sz="2800" dirty="0" err="1" smtClean="0"/>
              <a:t>kiểu</a:t>
            </a:r>
            <a:r>
              <a:rPr lang="en-US" sz="2800" dirty="0" smtClean="0"/>
              <a:t> </a:t>
            </a: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Ai </a:t>
            </a:r>
            <a:r>
              <a:rPr lang="en-US" sz="2800" dirty="0" err="1" smtClean="0">
                <a:solidFill>
                  <a:srgbClr val="00B0F0"/>
                </a:solidFill>
              </a:rPr>
              <a:t>là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gì</a:t>
            </a:r>
            <a:r>
              <a:rPr lang="en-US" sz="2800" dirty="0" smtClean="0">
                <a:solidFill>
                  <a:srgbClr val="00B0F0"/>
                </a:solidFill>
              </a:rPr>
              <a:t>?)</a:t>
            </a:r>
            <a:endParaRPr lang="en-US" sz="2800" dirty="0">
              <a:solidFill>
                <a:srgbClr val="00B0F0"/>
              </a:solidFill>
            </a:endParaRPr>
          </a:p>
          <a:p>
            <a:r>
              <a:rPr lang="en-US" sz="2800" dirty="0"/>
              <a:t>+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: </a:t>
            </a:r>
            <a:r>
              <a:rPr lang="en-US" sz="2800" dirty="0"/>
              <a:t>12 – 5; 11 – 4; 16 – 8; 18 – 9; </a:t>
            </a:r>
            <a:r>
              <a:rPr lang="en-US" sz="2800" dirty="0" smtClean="0"/>
              <a:t>13 </a:t>
            </a:r>
            <a:r>
              <a:rPr lang="en-US" sz="2800" dirty="0"/>
              <a:t>– 6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 smtClean="0"/>
              <a:t>nghe</a:t>
            </a:r>
            <a:r>
              <a:rPr lang="en-US" sz="2800" dirty="0" smtClean="0"/>
              <a:t>. </a:t>
            </a:r>
            <a:r>
              <a:rPr lang="en-US" sz="2800" dirty="0"/>
              <a:t>(</a:t>
            </a:r>
            <a:r>
              <a:rPr lang="en-US" sz="2800" dirty="0" err="1"/>
              <a:t>cách</a:t>
            </a:r>
            <a:r>
              <a:rPr lang="en-US" sz="2800" dirty="0"/>
              <a:t>: </a:t>
            </a:r>
            <a:r>
              <a:rPr lang="en-US" sz="2800" b="1" dirty="0" err="1">
                <a:solidFill>
                  <a:srgbClr val="00B0F0"/>
                </a:solidFill>
              </a:rPr>
              <a:t>Đếm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bớt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làm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cho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tròn</a:t>
            </a:r>
            <a:r>
              <a:rPr lang="en-US" sz="2800" b="1">
                <a:solidFill>
                  <a:srgbClr val="00B0F0"/>
                </a:solidFill>
              </a:rPr>
              <a:t> </a:t>
            </a:r>
            <a:r>
              <a:rPr lang="en-US" sz="2800" b="1" smtClean="0">
                <a:solidFill>
                  <a:srgbClr val="00B0F0"/>
                </a:solidFill>
              </a:rPr>
              <a:t>10</a:t>
            </a:r>
            <a:r>
              <a:rPr lang="en-US" sz="2800" smtClean="0"/>
              <a:t>)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9773" y="1827852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Circle: Hollow 1378"/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/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/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/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/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/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/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/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/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/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/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/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/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/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/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/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/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/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/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/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/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/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/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/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/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/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/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/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/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/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/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/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/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/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/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/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/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/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/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/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/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/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/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/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0644" y="512034"/>
            <a:ext cx="4308263" cy="2891250"/>
            <a:chOff x="210559" y="170974"/>
            <a:chExt cx="4308263" cy="2891250"/>
          </a:xfrm>
        </p:grpSpPr>
        <p:grpSp>
          <p:nvGrpSpPr>
            <p:cNvPr id="10" name="Group 9"/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/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258628" y="1828452"/>
                <a:ext cx="3260194" cy="82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/>
                  <a:t>12 – 6 = 7</a:t>
                </a:r>
                <a:endParaRPr lang="en-US" sz="4800" b="1" dirty="0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  <p:pic>
        <p:nvPicPr>
          <p:cNvPr id="5124" name="Picture 4" descr="Con số may mắn của 12 chòm sao năm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270" y="1054735"/>
            <a:ext cx="5361305" cy="45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exagon 1"/>
          <p:cNvSpPr/>
          <p:nvPr/>
        </p:nvSpPr>
        <p:spPr>
          <a:xfrm>
            <a:off x="611505" y="212090"/>
            <a:ext cx="5240020" cy="997585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Đúng hay sai ? </a:t>
            </a:r>
            <a:endParaRPr lang="en-US" altLang="zh-CN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/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/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/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/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/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/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/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/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/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/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/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/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/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/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/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/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/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/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/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/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/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/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/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/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/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/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/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/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/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/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/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/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/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/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/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/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/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/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/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/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/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/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/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/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/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/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/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/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/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/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/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/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/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/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/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/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/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/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/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/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/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/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/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/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/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/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/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/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/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/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/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/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/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/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/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/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/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/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/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/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/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/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/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/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/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/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/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/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/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/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/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/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/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/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/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/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/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/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/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/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/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/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/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/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/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/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/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/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/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/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/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/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/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/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/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/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/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/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/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/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/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/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/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/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/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/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/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/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/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/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/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/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/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/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/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/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/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/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/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/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/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/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/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/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/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/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/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/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/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/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/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/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/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/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/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/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/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/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/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/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/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/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/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/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/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/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/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/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/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/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/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/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/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/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/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/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/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/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/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/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/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/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/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/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/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/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/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/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/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/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/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/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/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/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/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/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/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/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/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/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/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/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/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/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/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/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/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/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/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/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/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/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/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/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/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/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/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/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/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/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/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/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/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/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/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/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/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/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/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/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/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/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/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/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/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/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/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/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/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/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/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/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/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/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/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/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/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/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/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/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/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/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/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/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/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/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/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/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/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/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/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/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/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/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/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/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/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/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/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/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/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/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/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/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/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/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/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/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/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/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/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/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/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/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/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/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/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/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/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/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/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/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/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/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/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/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/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/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/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/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/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/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/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/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/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/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/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/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/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/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/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/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/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/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/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/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/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/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/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/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/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/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/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/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/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/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/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/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/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/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/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/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/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/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/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/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/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/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/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/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/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/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/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/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/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/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/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/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/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/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/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/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/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/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/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/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/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/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/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/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/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/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/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/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/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/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/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/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/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/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/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/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/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/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/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/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/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/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/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/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/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/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/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/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/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/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/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/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/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/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/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/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/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/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/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/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/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/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/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/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/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/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/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/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/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/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/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/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/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/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/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/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/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/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/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/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/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/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/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/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/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/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/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/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/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/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/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/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/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/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/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/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/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/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/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/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/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/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/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/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/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/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/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/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/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/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/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/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/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/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/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/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/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/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/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/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/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/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/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/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/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/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/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/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/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/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/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/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/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/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/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/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/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/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/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/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/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/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/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/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/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/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/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/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/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/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/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/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/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/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/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/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/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/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/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/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/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/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/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/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/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/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/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/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/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/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/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/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/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/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/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/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/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/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/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/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/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/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/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/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/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/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/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/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/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/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/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/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/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/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/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/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/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/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/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/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/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/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/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/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/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/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/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/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/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/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/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/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/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/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/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/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/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/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/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/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/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/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/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/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/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/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/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/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/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/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/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/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/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/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/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/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/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/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/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/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/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/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/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/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/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/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/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/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/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/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/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/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/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/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/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/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/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/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/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/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/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/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/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/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/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/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/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/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/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/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/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/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/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/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/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/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/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/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/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/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/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/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/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/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/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/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/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/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/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/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/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/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/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/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/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/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/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/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/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/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/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/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/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/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/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/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/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/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/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/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/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/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/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/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/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/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/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/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/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/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/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/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/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/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/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/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/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/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/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/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/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/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/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/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/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/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/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/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/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/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/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/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/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/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/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/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/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/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/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/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/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/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/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/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/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/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/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/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/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/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/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/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/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/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/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/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/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/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/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/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/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/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/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/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/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/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/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/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/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/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/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/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/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/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/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/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/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/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/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/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/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/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/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/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/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/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/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/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/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/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/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/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/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/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/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/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/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/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/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/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/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/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/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/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/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/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/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/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/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/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/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/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/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/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/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/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/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/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/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/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/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/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/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/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/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/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/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/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/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/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/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/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/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/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/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/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/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/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/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/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/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/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/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/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/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/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/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/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/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/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/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/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/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/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/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/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/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/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/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/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/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/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/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/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/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/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/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/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/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/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/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/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/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/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/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/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7" name="TextBox 866"/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8" name="TextBox 867"/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9" name="TextBox 868"/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0" name="TextBox 869"/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1" name="TextBox 870"/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2" name="TextBox 871"/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3" name="TextBox 872"/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4" name="TextBox 873"/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5" name="TextBox 874"/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/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/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/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9" name="TextBox 878"/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0" name="TextBox 879"/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/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/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3" name="TextBox 882"/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/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/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/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/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/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/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2" name="TextBox 891"/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3" name="TextBox 892"/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4" name="TextBox 893"/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5" name="TextBox 894"/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/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/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/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/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/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/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/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/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/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/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76" name="TextBox 1375"/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  <a:endPara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08" name="TextBox 907"/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/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/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/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/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/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/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/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/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/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/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/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/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/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/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/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/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/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/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/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/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/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/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/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/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/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/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/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/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/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/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/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/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/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/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/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/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/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/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/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/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/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/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/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/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7682" y="687705"/>
            <a:ext cx="4052343" cy="2941114"/>
            <a:chOff x="390285" y="121110"/>
            <a:chExt cx="4052343" cy="2941114"/>
          </a:xfrm>
        </p:grpSpPr>
        <p:grpSp>
          <p:nvGrpSpPr>
            <p:cNvPr id="10" name="Group 9"/>
            <p:cNvGrpSpPr/>
            <p:nvPr/>
          </p:nvGrpSpPr>
          <p:grpSpPr>
            <a:xfrm>
              <a:off x="952285" y="1450174"/>
              <a:ext cx="3490343" cy="1612050"/>
              <a:chOff x="952285" y="1450174"/>
              <a:chExt cx="3490343" cy="1612050"/>
            </a:xfrm>
          </p:grpSpPr>
          <p:sp>
            <p:nvSpPr>
              <p:cNvPr id="9" name="Rectangle: Rounded Corners 8"/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FF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16467" y="1822588"/>
                <a:ext cx="3260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/>
                  <a:t>11 – 5  = ?</a:t>
                </a:r>
                <a:endParaRPr lang="en-US" sz="4800" b="1" dirty="0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 rot="208800">
              <a:off x="390285" y="121110"/>
              <a:ext cx="1537932" cy="1442318"/>
            </a:xfrm>
            <a:prstGeom prst="rect">
              <a:avLst/>
            </a:prstGeom>
          </p:spPr>
        </p:pic>
      </p:grpSp>
      <p:cxnSp>
        <p:nvCxnSpPr>
          <p:cNvPr id="920" name="Straight Connector 919"/>
          <p:cNvCxnSpPr/>
          <p:nvPr/>
        </p:nvCxnSpPr>
        <p:spPr>
          <a:xfrm>
            <a:off x="1738453" y="3655199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/>
          <p:cNvCxnSpPr/>
          <p:nvPr/>
        </p:nvCxnSpPr>
        <p:spPr>
          <a:xfrm>
            <a:off x="3689469" y="3682329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/>
          <p:cNvSpPr/>
          <p:nvPr/>
        </p:nvSpPr>
        <p:spPr>
          <a:xfrm>
            <a:off x="1259030" y="4465207"/>
            <a:ext cx="2843571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6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pic>
        <p:nvPicPr>
          <p:cNvPr id="917" name="Picture 4" descr="Con số may mắn của 12 chòm sao năm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60" y="383771"/>
            <a:ext cx="7131319" cy="60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/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/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/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/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/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/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/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/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/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/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/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/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/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/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/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/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/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/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/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/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/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/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/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/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/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/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/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/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/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/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/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/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/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/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/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/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/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/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/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/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/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/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/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/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/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/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/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/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/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/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/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/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/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/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/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/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/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/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/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/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/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/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/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/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/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/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/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/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/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/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/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/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/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/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/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/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/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/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/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/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/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/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/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/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/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/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/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/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/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/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/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/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/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/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/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/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/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/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/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/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/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/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/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/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/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/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/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/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/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/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/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/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/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/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/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/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/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/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/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/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/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/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/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/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/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/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/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/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/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/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/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/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/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/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/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/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/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/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/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/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/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/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/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/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/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/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/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/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/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/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/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/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/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/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/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/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/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/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/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/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/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/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/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/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/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/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/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/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/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/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/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/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/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/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/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/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/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/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/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/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/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/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/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/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/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/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/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/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/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/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/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/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/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/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/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/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/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/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/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/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/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/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/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/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/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/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/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/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/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/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/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/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/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/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/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/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/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/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/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/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/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/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/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/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/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/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/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/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/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/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/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/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/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/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/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/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/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/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/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/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/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/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/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/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/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/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/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/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/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/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/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/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/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/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/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/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/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/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/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/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/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/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/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/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/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/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/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/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/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/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/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/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/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/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/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/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/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/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/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/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/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/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/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/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/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/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/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/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/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/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/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/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/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/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/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/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/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/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/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/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/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/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/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/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/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/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/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/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/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/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/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/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/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/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/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/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/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/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/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/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/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/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/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/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/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/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/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/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/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/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/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/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/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/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/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/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/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/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/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/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/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/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/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/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/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/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/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/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/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/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/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/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/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/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/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/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/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/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/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/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/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/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/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/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/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/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/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/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/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/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/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/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/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/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/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/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/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/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/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/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/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/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/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/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/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/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/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/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/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/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/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/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/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/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/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/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/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/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/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/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/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/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/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/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/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/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/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/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/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/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/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/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/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/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/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/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/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/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/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/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/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/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/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/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/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/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/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/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/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/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/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/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/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/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/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/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/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/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/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/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/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/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/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/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/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/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/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/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/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/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/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/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/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/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/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/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/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/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/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/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/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/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/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/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/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/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/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/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/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/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/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/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/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/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/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/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/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/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/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/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/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/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/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/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/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/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/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/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/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/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/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/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/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/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/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/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/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/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/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/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/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/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/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/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/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/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/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/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/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/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/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/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/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/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/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/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/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/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/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/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/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/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/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/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/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/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/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/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/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/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/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/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/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/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/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/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/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/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/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/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/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/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/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/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/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/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/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/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/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/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/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/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/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/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/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/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/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/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/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/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/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/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/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/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/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/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/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/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/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/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/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/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/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/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/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/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/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/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/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/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/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/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/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/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/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/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/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/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/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/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/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/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/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/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/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/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/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/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/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/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/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/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/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/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/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/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/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/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/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/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/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/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/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/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/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/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/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/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/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/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/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/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/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/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/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/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/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/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/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/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/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/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/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/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/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/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/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/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/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/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/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/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/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/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/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/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/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/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/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/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/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/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/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/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/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/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/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/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/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/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/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/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/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/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/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/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/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/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/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/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/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/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/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/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/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/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/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/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/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/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/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/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/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/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/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/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/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/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/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/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/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/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/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/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/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/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/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/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/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/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/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/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/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/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/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/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/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/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/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/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/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/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/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/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/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/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/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/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/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/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/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/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/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/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/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/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/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/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/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/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/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/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/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/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/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/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/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/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/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/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/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/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/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/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/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/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/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/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/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/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/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/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/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/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/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/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/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/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/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/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/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/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/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/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/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/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/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/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/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/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/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/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/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/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/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/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/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/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/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/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/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/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/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/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/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/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/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/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/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/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/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/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/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/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/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/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/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/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/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/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/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/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/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/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/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/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/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/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/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/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/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/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/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/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/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/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/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/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/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/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/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/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7" name="TextBox 866"/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8" name="TextBox 867"/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9" name="TextBox 868"/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0" name="TextBox 869"/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1" name="TextBox 870"/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2" name="TextBox 871"/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3" name="TextBox 872"/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4" name="TextBox 873"/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5" name="TextBox 874"/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/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/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/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9" name="TextBox 878"/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0" name="TextBox 879"/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/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/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3" name="TextBox 882"/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/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/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/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/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/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/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2" name="TextBox 891"/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3" name="TextBox 892"/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4" name="TextBox 893"/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5" name="TextBox 894"/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/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/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/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/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/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/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/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/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/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/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76" name="TextBox 1375"/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  <a:endPara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08" name="TextBox 907"/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/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/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/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/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/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/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/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/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/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/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/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/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/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/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/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/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/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/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/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/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/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/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/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/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/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/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/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/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/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/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/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/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/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/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/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/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/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/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/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/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/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/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/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/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5770" y="831838"/>
            <a:ext cx="4349612" cy="2787125"/>
            <a:chOff x="93016" y="275099"/>
            <a:chExt cx="4349612" cy="2787125"/>
          </a:xfrm>
        </p:grpSpPr>
        <p:grpSp>
          <p:nvGrpSpPr>
            <p:cNvPr id="10" name="Group 9"/>
            <p:cNvGrpSpPr/>
            <p:nvPr/>
          </p:nvGrpSpPr>
          <p:grpSpPr>
            <a:xfrm>
              <a:off x="952285" y="1450174"/>
              <a:ext cx="3490343" cy="1612050"/>
              <a:chOff x="952285" y="1450174"/>
              <a:chExt cx="3490343" cy="1612050"/>
            </a:xfrm>
          </p:grpSpPr>
          <p:sp>
            <p:nvSpPr>
              <p:cNvPr id="9" name="Rectangle: Rounded Corners 8"/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C000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22158" y="1828919"/>
                <a:ext cx="3260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</a:rPr>
                  <a:t>13 – 4 = ?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 rot="208800">
              <a:off x="93016" y="275099"/>
              <a:ext cx="2368218" cy="1575061"/>
            </a:xfrm>
            <a:prstGeom prst="rect">
              <a:avLst/>
            </a:prstGeom>
          </p:spPr>
        </p:pic>
      </p:grpSp>
      <p:cxnSp>
        <p:nvCxnSpPr>
          <p:cNvPr id="920" name="Straight Connector 919"/>
          <p:cNvCxnSpPr/>
          <p:nvPr/>
        </p:nvCxnSpPr>
        <p:spPr>
          <a:xfrm>
            <a:off x="1833810" y="3645343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/>
          <p:cNvCxnSpPr/>
          <p:nvPr/>
        </p:nvCxnSpPr>
        <p:spPr>
          <a:xfrm>
            <a:off x="3784826" y="3672473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/>
          <p:cNvSpPr/>
          <p:nvPr/>
        </p:nvSpPr>
        <p:spPr>
          <a:xfrm>
            <a:off x="1354387" y="4455351"/>
            <a:ext cx="2843571" cy="997527"/>
          </a:xfrm>
          <a:prstGeom prst="hexagon">
            <a:avLst/>
          </a:prstGeom>
          <a:solidFill>
            <a:srgbClr val="00CC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9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pic>
        <p:nvPicPr>
          <p:cNvPr id="917" name="Picture 4" descr="Con số may mắn của 12 chòm sao năm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60" y="383771"/>
            <a:ext cx="7131319" cy="60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/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/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/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/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/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/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/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/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/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/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/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/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/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/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/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/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/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/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/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/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/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/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/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/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/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/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/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/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/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/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/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/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/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/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/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/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/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/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/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/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/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/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/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/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/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/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/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/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/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/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/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/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/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/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/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/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/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/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/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/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/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/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/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/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/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/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/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/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/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/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/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/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/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/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/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/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/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/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/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/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/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/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/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/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/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/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/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/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/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/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/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/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/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/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/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/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/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/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/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/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/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/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/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/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/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/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/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/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/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/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/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/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/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/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/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/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/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/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/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/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/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/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/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/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/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/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/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/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/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/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/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/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/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/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/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/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/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/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/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/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/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/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/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/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/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/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/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/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/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/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/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/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/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/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/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/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/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/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/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/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/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/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/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/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/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/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/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/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/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/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/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/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/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/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/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/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/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/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/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/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/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/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/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/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/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/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/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/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/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/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/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/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/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/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/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/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/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/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/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/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/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/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/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/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/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/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/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/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/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/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/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/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/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/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/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/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/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/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/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/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/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/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/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/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/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/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/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/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/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/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/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/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/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/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/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/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/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/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/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/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/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/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/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/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/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/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/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/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/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/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/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/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/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/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/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/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/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/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/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/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/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/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/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/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/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/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/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/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/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/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/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/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/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/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/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/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/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/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/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/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/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/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/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/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/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/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/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/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/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/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/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/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/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/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/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/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/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/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/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/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/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/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/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/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/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/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/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/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/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/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/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/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/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/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/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/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/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/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/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/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/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/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/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/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/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/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/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/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/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/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/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/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/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/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/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/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/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/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/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/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/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/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/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/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/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/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/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/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/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/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/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/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/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/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/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/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/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/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/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/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/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/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/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/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/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/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/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/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/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/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/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/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/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/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/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/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/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/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/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/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/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/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/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/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/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/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/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/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/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/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/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/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/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/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/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/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/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/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/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/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/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/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/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/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/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/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/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/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/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/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/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/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/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/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/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/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/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/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/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/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/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/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/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/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/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/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/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/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/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/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/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/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/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/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/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/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/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/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/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/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/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/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/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/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/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/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/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/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/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/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/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/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/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/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/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/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/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/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/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/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/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/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/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/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/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/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/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/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/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/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/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/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/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/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/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/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/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/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/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/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/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/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/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/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/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/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/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/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/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/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/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/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/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/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/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/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/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/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/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/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/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/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/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/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/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/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/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/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/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/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/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/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/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/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/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/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/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/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/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/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/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/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/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/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/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/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/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/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/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/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/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/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/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/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/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/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/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/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/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/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/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/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/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/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/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/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/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/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/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/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/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/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/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/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/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/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/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/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/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/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/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/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/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/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/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/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/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/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/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/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/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/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/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/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/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/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/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/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/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/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/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/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/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/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/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/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/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/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/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/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/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/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/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/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/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/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/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/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/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/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/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/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/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/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/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/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/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/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/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/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/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/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/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/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/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/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/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/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/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/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/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/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/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/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/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/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/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/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/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/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/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/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/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/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/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/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/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/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/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/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/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/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/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/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/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/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/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/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/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/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/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/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/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/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/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/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/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/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/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/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/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/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/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/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/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/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/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/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/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/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/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/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/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/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/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/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/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/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/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/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/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/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/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/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/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/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/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/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/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/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/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/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/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/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/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/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/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/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/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/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/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/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/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/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/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/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/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/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/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/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/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/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/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/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/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/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/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/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/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/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/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/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/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/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/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/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/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/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/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/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/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/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/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/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/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/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/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/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/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/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/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/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/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/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/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/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/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/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/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/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/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/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/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/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/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/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/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/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/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/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/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/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/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/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/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/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/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/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/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/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/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/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/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/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/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/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/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/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/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/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/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/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/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/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/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/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/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/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/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/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/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/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/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/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/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/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/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/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/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/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/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/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/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/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/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/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/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/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/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/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/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/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/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/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/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/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/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/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/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/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/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/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7" name="TextBox 866"/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8" name="TextBox 867"/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9" name="TextBox 868"/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0" name="TextBox 869"/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1" name="TextBox 870"/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2" name="TextBox 871"/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3" name="TextBox 872"/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4" name="TextBox 873"/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5" name="TextBox 874"/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/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/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/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9" name="TextBox 878"/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0" name="TextBox 879"/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/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/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3" name="TextBox 882"/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/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/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/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/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/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/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2" name="TextBox 891"/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3" name="TextBox 892"/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4" name="TextBox 893"/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5" name="TextBox 894"/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/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/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/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/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/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/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/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/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/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/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76" name="TextBox 1375"/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  <a:endPara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08" name="TextBox 907"/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/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/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/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/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/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/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/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/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/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/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/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/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/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/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/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/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/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/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/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/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/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/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/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/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/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/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/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/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/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/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/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/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/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/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/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/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/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/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/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/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/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/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/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/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0004" y="598183"/>
            <a:ext cx="4119719" cy="2879762"/>
            <a:chOff x="399103" y="182462"/>
            <a:chExt cx="4119719" cy="2879762"/>
          </a:xfrm>
        </p:grpSpPr>
        <p:grpSp>
          <p:nvGrpSpPr>
            <p:cNvPr id="10" name="Group 9"/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/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FFC0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258628" y="1828452"/>
                <a:ext cx="3260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/>
                  <a:t>12 – 4  = ?</a:t>
                </a:r>
                <a:endParaRPr lang="en-US" sz="4800" b="1" dirty="0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 rot="208800">
              <a:off x="399103" y="182462"/>
              <a:ext cx="2121590" cy="1393745"/>
            </a:xfrm>
            <a:prstGeom prst="rect">
              <a:avLst/>
            </a:prstGeom>
          </p:spPr>
        </p:pic>
      </p:grpSp>
      <p:cxnSp>
        <p:nvCxnSpPr>
          <p:cNvPr id="920" name="Straight Connector 919"/>
          <p:cNvCxnSpPr/>
          <p:nvPr/>
        </p:nvCxnSpPr>
        <p:spPr>
          <a:xfrm>
            <a:off x="1711957" y="3504325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/>
          <p:cNvCxnSpPr/>
          <p:nvPr/>
        </p:nvCxnSpPr>
        <p:spPr>
          <a:xfrm>
            <a:off x="3662973" y="3531455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/>
          <p:cNvSpPr/>
          <p:nvPr/>
        </p:nvSpPr>
        <p:spPr>
          <a:xfrm>
            <a:off x="1232534" y="4314333"/>
            <a:ext cx="2843571" cy="997527"/>
          </a:xfrm>
          <a:prstGeom prst="hexagon">
            <a:avLst/>
          </a:prstGeom>
          <a:solidFill>
            <a:srgbClr val="00206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8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pic>
        <p:nvPicPr>
          <p:cNvPr id="917" name="Picture 4" descr="Con số may mắn của 12 chòm sao năm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60" y="383771"/>
            <a:ext cx="7131319" cy="60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/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/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/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/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/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/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/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/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/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/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/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/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/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/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/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/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/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/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/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/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/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/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/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/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/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/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/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/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/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/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/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/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/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/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/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/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/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/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/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/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/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/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/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/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/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/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/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/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/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/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/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/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/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/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/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/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/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/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/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/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/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/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/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/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/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/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/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/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/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/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/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/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/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/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/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/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/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/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/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/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/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/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/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/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/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/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/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/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/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/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/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/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/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/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/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/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/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/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/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/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/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/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/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/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/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/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/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/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/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/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/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/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/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/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/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/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/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/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/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/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/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/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/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/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/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/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/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/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/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/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/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/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/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/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/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/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/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/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/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/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/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/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/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/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/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/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/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/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/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/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/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/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/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/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/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/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/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/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/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/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/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/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/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/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/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/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/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/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/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/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/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/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/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/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/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/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/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/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/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/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/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/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/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/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/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/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/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/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/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/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/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/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/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/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/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/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/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/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/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/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/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/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/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/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/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/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/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/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/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/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/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/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/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/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/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/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/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/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/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/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/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/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/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/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/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/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/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/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/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/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/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/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/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/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/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/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/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/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/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/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/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/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/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/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/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/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/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/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/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/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/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/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/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/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/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/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/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/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/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/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/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/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/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/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/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/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/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/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/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/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/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/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/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/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/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/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/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/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/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/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/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/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/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/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/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/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/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/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/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/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/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/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/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/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/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/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/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/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/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/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/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/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/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/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/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/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/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/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/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/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/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/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/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/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/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/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/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/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/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/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/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/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/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/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/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/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/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/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/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/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/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/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/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/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/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/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/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/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/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/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/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/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/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/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/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/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/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/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/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/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/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/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/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/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/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/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/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/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/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/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/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/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/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/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/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/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/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/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/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/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/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/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/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/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/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/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/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/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/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/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/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/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/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/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/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/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/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/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/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/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/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/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/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/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/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/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/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/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/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/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/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/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/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/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/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/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/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/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/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/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/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/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/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/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/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/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/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/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/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/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/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/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/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/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/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/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/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/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/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/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/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/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/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/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/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/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/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/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/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/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/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/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/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/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/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/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/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/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/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/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/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/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/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/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/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/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/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/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/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/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/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/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/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/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/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/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/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/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/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/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/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/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/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/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/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/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/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/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/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/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/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/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/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/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/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/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/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/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/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/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/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/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/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/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/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/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/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/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/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/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/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/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/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/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/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/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/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/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/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/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/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/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/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/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/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/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/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/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/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/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/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/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/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/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/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/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/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/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/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/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/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/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/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/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/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/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/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/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/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/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/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/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/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/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/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/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/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/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/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/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/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/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/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/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/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/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/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/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/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/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/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/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/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/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/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/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/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/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/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/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/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/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/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/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/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/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/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/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/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/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/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/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/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/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/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/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/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/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/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/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/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/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/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/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/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/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/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/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/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/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/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/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/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/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/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/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/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/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/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/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/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/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/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/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/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/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/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/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/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/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/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/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/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/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/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/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/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/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/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/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/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/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/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/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/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/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/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/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/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/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/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/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/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/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/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/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/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/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/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/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/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/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/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/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/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/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/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/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/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/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/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/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/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/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/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/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/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/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/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/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/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/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/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/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/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/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/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/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/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/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/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/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/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/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/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/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/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/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/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/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/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/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/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/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/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/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/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/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/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/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/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/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/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/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/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/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/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/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/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/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/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/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/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/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/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/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/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/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/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/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/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/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/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/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/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/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/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/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/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/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/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/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/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/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/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/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/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/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/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/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/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/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/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/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/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/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/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/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/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/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/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/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/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/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/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/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/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/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/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/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/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/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/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/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/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/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/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/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/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/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/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/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/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/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/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/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/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/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/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/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/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/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/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/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/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/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/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/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/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/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/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/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/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/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/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/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/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/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/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/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/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/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/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/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/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/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/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/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/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/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/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/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/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/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/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/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/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/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/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/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/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/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7" name="TextBox 866"/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8" name="TextBox 867"/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9" name="TextBox 868"/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0" name="TextBox 869"/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1" name="TextBox 870"/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2" name="TextBox 871"/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3" name="TextBox 872"/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4" name="TextBox 873"/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5" name="TextBox 874"/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/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/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/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9" name="TextBox 878"/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0" name="TextBox 879"/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/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/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3" name="TextBox 882"/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/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/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/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/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/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/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2" name="TextBox 891"/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3" name="TextBox 892"/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4" name="TextBox 893"/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5" name="TextBox 894"/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/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/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/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/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/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/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/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/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/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/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76" name="TextBox 1375"/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  <a:endPara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08" name="TextBox 907"/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/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/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/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/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/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/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/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/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/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/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/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/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/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/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/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/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/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/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/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/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/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/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/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/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/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/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/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/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/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/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/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/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/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/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/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/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/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/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/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/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/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/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/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/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9117" y="-61679"/>
            <a:ext cx="4169705" cy="3123903"/>
            <a:chOff x="349117" y="-61679"/>
            <a:chExt cx="4169705" cy="3123903"/>
          </a:xfrm>
        </p:grpSpPr>
        <p:grpSp>
          <p:nvGrpSpPr>
            <p:cNvPr id="10" name="Group 9"/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/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258628" y="1828452"/>
                <a:ext cx="3260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/>
                  <a:t>11 - 3 = ?</a:t>
                </a:r>
                <a:endParaRPr lang="en-US" sz="4800" b="1" dirty="0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 rot="647168" flipH="1">
              <a:off x="349117" y="-61679"/>
              <a:ext cx="1692321" cy="1692321"/>
            </a:xfrm>
            <a:prstGeom prst="rect">
              <a:avLst/>
            </a:prstGeom>
          </p:spPr>
        </p:pic>
      </p:grpSp>
      <p:cxnSp>
        <p:nvCxnSpPr>
          <p:cNvPr id="920" name="Straight Connector 919"/>
          <p:cNvCxnSpPr/>
          <p:nvPr/>
        </p:nvCxnSpPr>
        <p:spPr>
          <a:xfrm>
            <a:off x="1711056" y="308860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/>
          <p:cNvCxnSpPr/>
          <p:nvPr/>
        </p:nvCxnSpPr>
        <p:spPr>
          <a:xfrm>
            <a:off x="3662072" y="311573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/>
          <p:cNvSpPr/>
          <p:nvPr/>
        </p:nvSpPr>
        <p:spPr>
          <a:xfrm>
            <a:off x="1231633" y="3898612"/>
            <a:ext cx="2843571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8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pic>
        <p:nvPicPr>
          <p:cNvPr id="917" name="Picture 4" descr="Con số may mắn của 12 chòm sao năm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60" y="383771"/>
            <a:ext cx="7131319" cy="60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/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/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/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/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/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/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/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/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/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/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/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/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/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/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/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/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/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/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/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/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/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/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/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/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/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/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/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/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/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/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/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/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/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/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/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/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/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/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/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/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/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/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/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/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/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/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/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/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/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/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/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/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/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/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/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/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/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/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/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/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/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/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/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/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/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/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/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/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/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/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/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/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/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/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/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/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/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/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/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/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/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/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/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/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/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/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/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/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/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/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/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/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/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/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/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/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/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/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/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/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/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/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/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/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/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/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/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/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/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/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/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/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/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/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/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/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/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/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/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/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/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/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/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/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/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/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/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/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/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/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/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/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/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/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/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/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/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/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/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/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/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/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/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/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/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/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/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/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/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/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/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/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/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/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/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/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/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/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/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/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/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/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/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/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/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/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/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/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/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/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/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/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/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/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/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/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/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/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/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/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/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/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/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/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/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/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/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/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/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/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/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/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/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/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/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/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/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/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/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/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/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/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/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/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/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/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/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/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/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/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/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/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/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/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/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/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/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/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/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/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/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/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/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/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/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/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/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/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/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/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/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/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/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/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/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/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/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/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/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/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/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/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/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/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/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/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/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/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/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/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/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/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/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/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/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/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/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/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/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/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/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/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/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/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/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/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/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/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/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/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/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/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/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/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/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/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/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/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/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/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/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/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/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/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/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/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/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/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/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/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/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/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/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/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/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/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/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/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/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/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/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/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/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/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/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/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/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/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/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/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/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/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/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/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/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/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/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/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/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/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/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/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/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/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/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/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/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/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/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/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/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/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/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/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/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/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/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/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/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/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/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/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/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/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/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/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/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/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/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/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/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/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/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/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/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/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/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/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/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/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/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/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/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/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/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/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/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/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/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/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/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/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/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/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/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/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/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/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/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/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/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/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/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/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/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/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/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/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/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/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/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/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/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/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/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/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/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/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/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/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/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/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/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/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/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/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/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/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/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/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/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/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/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/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/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/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/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/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/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/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/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/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/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/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/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/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/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/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/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/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/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/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/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/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/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/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/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/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/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/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/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/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/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/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/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/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/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/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/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/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/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/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/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/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/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/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/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/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/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/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/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/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/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/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/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/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/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/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/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/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/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/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/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/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/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/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/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/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/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/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/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/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/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/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/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/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/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/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/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/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/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/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/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/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/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/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/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/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/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/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/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/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/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/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/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/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/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/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/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/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/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/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/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/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/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/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/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/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/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/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/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/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/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/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/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/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/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/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/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/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/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/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/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/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/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/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/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/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/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/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/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/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/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/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/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/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/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/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/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/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/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/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/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/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/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/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/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/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/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/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/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/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/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/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/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/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/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/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/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/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/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/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/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/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/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/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/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/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/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/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/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/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/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/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/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/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/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/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/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/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/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/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/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/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/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/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/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/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/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/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/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/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/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/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/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/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/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/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/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/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/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/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/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/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/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/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/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/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/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/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/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/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/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/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/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/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/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/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/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/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/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/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/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/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/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/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/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/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/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/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/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/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/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/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/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/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/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/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/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/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/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/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/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/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/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/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/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/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/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/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/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/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/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/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/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/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/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/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/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/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/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/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/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/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/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/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/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/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/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/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/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/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/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/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/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/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/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/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/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/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/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/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/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/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/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/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/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/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/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/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/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/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/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/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/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/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/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/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/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/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/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/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/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/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/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/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/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/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/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/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/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/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/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/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/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/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/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/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/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/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/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/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/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/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/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/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/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/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/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/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/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/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/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/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/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/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/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/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/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/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/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/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/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/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/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/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/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/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/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/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/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/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/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/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/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/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/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/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/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/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/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/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/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/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/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/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/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/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/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/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/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/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/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/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/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/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/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/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/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/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/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/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/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/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/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/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/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/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/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/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/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/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/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/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/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/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/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/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/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/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/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/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/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/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/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/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/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/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/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/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/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/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7" name="TextBox 866"/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8" name="TextBox 867"/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9" name="TextBox 868"/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0" name="TextBox 869"/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1" name="TextBox 870"/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2" name="TextBox 871"/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3" name="TextBox 872"/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4" name="TextBox 873"/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5" name="TextBox 874"/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/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/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/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9" name="TextBox 878"/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0" name="TextBox 879"/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/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/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3" name="TextBox 882"/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/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/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/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/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/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/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2" name="TextBox 891"/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3" name="TextBox 892"/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4" name="TextBox 893"/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5" name="TextBox 894"/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/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/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/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/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/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/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/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/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/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/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76" name="TextBox 1375"/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  <a:endPara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08" name="TextBox 907"/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/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/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/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/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/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/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/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/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/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/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/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/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/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/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/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/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/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/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/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/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/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/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/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/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/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/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/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/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/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/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/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/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/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/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/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/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/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/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/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/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/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/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/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/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278" y="688856"/>
            <a:ext cx="4376581" cy="2703256"/>
            <a:chOff x="57427" y="369056"/>
            <a:chExt cx="4376581" cy="270325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 rot="208800" flipH="1">
              <a:off x="57427" y="369056"/>
              <a:ext cx="2362655" cy="1637383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943665" y="1460262"/>
              <a:ext cx="3490343" cy="1612050"/>
              <a:chOff x="943665" y="1460262"/>
              <a:chExt cx="3490343" cy="1612050"/>
            </a:xfrm>
          </p:grpSpPr>
          <p:sp>
            <p:nvSpPr>
              <p:cNvPr id="9" name="Rectangle: Rounded Corners 8"/>
              <p:cNvSpPr/>
              <p:nvPr/>
            </p:nvSpPr>
            <p:spPr>
              <a:xfrm>
                <a:off x="943665" y="1460262"/>
                <a:ext cx="3490343" cy="1612050"/>
              </a:xfrm>
              <a:prstGeom prst="roundRect">
                <a:avLst/>
              </a:prstGeom>
              <a:solidFill>
                <a:srgbClr val="C000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093839" y="1833963"/>
                <a:ext cx="3260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</a:rPr>
                  <a:t>14 – 7 = ?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920" name="Straight Connector 919"/>
          <p:cNvCxnSpPr/>
          <p:nvPr/>
        </p:nvCxnSpPr>
        <p:spPr>
          <a:xfrm>
            <a:off x="1729907" y="340840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/>
          <p:cNvCxnSpPr/>
          <p:nvPr/>
        </p:nvCxnSpPr>
        <p:spPr>
          <a:xfrm>
            <a:off x="3680923" y="343553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/>
          <p:cNvSpPr/>
          <p:nvPr/>
        </p:nvSpPr>
        <p:spPr>
          <a:xfrm>
            <a:off x="1250484" y="4218412"/>
            <a:ext cx="2843571" cy="997527"/>
          </a:xfrm>
          <a:prstGeom prst="hexagon">
            <a:avLst/>
          </a:prstGeom>
          <a:solidFill>
            <a:srgbClr val="00CC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pic>
        <p:nvPicPr>
          <p:cNvPr id="917" name="Picture 4" descr="Con số may mắn của 12 chòm sao năm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60" y="383771"/>
            <a:ext cx="7131319" cy="60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41" b="93878" l="11266" r="57956">
                        <a14:foregroundMark x1="11498" y1="55102" x2="11498" y2="55102"/>
                        <a14:foregroundMark x1="57027" y1="87551" x2="57027" y2="87551"/>
                        <a14:foregroundMark x1="57375" y1="66327" x2="57375" y2="66327"/>
                        <a14:foregroundMark x1="57724" y1="54898" x2="57724" y2="54898"/>
                        <a14:foregroundMark x1="51916" y1="45510" x2="51916" y2="45510"/>
                        <a14:foregroundMark x1="52033" y1="43265" x2="52033" y2="43265"/>
                        <a14:foregroundMark x1="18235" y1="42041" x2="18235" y2="42041"/>
                        <a14:foregroundMark x1="55981" y1="70000" x2="55981" y2="70000"/>
                        <a14:foregroundMark x1="56214" y1="73061" x2="56214" y2="73061"/>
                        <a14:foregroundMark x1="57956" y1="57143" x2="57956" y2="57143"/>
                        <a14:foregroundMark x1="57956" y1="59796" x2="57956" y2="59796"/>
                        <a14:foregroundMark x1="57143" y1="56531" x2="57143" y2="56531"/>
                        <a14:foregroundMark x1="18235" y1="50816" x2="30662" y2="53265"/>
                        <a14:foregroundMark x1="25552" y1="51837" x2="34495" y2="51633"/>
                        <a14:foregroundMark x1="34495" y1="51633" x2="52613" y2="52449"/>
                        <a14:foregroundMark x1="32404" y1="51837" x2="50755" y2="51837"/>
                        <a14:foregroundMark x1="29849" y1="51837" x2="50639" y2="53469"/>
                      </a14:backgroundRemoval>
                    </a14:imgEffect>
                  </a14:imgLayer>
                </a14:imgProps>
              </a:ext>
            </a:extLst>
          </a:blip>
          <a:srcRect l="8286" t="42378" r="38725" b="5769"/>
          <a:stretch>
            <a:fillRect/>
          </a:stretch>
        </p:blipFill>
        <p:spPr>
          <a:xfrm>
            <a:off x="2254102" y="-85061"/>
            <a:ext cx="8128148" cy="5295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1534"/>
          <a:stretch>
            <a:fillRect/>
          </a:stretch>
        </p:blipFill>
        <p:spPr>
          <a:xfrm>
            <a:off x="-1515308" y="2778199"/>
            <a:ext cx="5457825" cy="4079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79" b="90995" l="8696" r="89777">
                        <a14:foregroundMark x1="8696" y1="34847" x2="8696" y2="34847"/>
                        <a14:foregroundMark x1="57109" y1="90995" x2="57109" y2="90995"/>
                        <a14:foregroundMark x1="41833" y1="68520" x2="41833" y2="68520"/>
                        <a14:foregroundMark x1="34783" y1="58888" x2="34783" y2="58888"/>
                        <a14:foregroundMark x1="36193" y1="51292" x2="36193" y2="51292"/>
                        <a14:foregroundMark x1="39953" y1="36413" x2="39953" y2="36413"/>
                        <a14:foregroundMark x1="29495" y1="35944" x2="54642" y2="33046"/>
                        <a14:foregroundMark x1="54642" y1="33046" x2="52291" y2="35004"/>
                        <a14:foregroundMark x1="59929" y1="26938" x2="55229" y2="40564"/>
                        <a14:foregroundMark x1="55229" y1="40564" x2="40423" y2="40955"/>
                        <a14:foregroundMark x1="40423" y1="40955" x2="39013" y2="42600"/>
                        <a14:foregroundMark x1="23149" y1="35317" x2="29495" y2="42756"/>
                        <a14:foregroundMark x1="29495" y1="42756" x2="37720" y2="36100"/>
                        <a14:foregroundMark x1="37720" y1="36100" x2="34078" y2="37197"/>
                        <a14:foregroundMark x1="57814" y1="22788" x2="57814" y2="22788"/>
                        <a14:foregroundMark x1="56404" y1="25607" x2="56404" y2="22475"/>
                        <a14:foregroundMark x1="56404" y1="21378" x2="56404" y2="21378"/>
                        <a14:foregroundMark x1="56169" y1="21378" x2="56169" y2="21378"/>
                        <a14:foregroundMark x1="55699" y1="8379" x2="55699" y2="8379"/>
                        <a14:foregroundMark x1="42656" y1="19264" x2="42656" y2="19264"/>
                        <a14:foregroundMark x1="44066" y1="17228" x2="44066" y2="17228"/>
                        <a14:foregroundMark x1="38073" y1="16915" x2="38073" y2="16915"/>
                      </a14:backgroundRemoval>
                    </a14:imgEffect>
                  </a14:imgLayer>
                </a14:imgProps>
              </a:ext>
            </a:extLst>
          </a:blip>
          <a:srcRect t="1" b="32866"/>
          <a:stretch>
            <a:fillRect/>
          </a:stretch>
        </p:blipFill>
        <p:spPr>
          <a:xfrm>
            <a:off x="9238690" y="3980047"/>
            <a:ext cx="2856836" cy="2877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0481" y="1523892"/>
            <a:ext cx="699559" cy="77098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0040" y="1523892"/>
            <a:ext cx="699559" cy="77098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2675" y="1523891"/>
            <a:ext cx="699559" cy="77098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9519" y="1523891"/>
            <a:ext cx="699559" cy="77098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523890"/>
            <a:ext cx="699559" cy="77098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2481" y="1523889"/>
            <a:ext cx="699559" cy="77098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1104" y="1523888"/>
            <a:ext cx="699559" cy="77098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4365" y="1523887"/>
            <a:ext cx="699559" cy="7709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6140" y="2294876"/>
            <a:ext cx="699559" cy="77098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5699" y="2294876"/>
            <a:ext cx="699559" cy="77098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8334" y="2294875"/>
            <a:ext cx="699559" cy="77098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5178" y="2294875"/>
            <a:ext cx="699559" cy="77098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1659" y="2294874"/>
            <a:ext cx="699559" cy="77098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8140" y="2294873"/>
            <a:ext cx="699559" cy="77098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6763" y="2294872"/>
            <a:ext cx="699559" cy="7709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57044" y="764358"/>
            <a:ext cx="69955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15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379155" y="2489868"/>
            <a:ext cx="699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9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9173" y="955747"/>
            <a:ext cx="331591" cy="577021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4642676" y="5335481"/>
            <a:ext cx="3116408" cy="915502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15 – 9 = ?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00118 0.2215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1065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0039 0.2215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1065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00052 0.2215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1065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00222 0.2215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1065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00065 0.1993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54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-0.00065 0.20324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0162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-0.00365 0.20718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10347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0.00377 0.2113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105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-0.00417 0.212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8" grpId="0"/>
      <p:bldP spid="2" grpId="0" animBg="1"/>
    </p:bldLst>
  </p:timing>
</p:sld>
</file>

<file path=ppt/tags/tag1.xml><?xml version="1.0" encoding="utf-8"?>
<p:tagLst xmlns:p="http://schemas.openxmlformats.org/presentationml/2006/main">
  <p:tag name="INKNOELEADERBOARD" val="-153029763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3309</Words>
  <Application>WPS Presentation</Application>
  <PresentationFormat>Widescreen</PresentationFormat>
  <Paragraphs>646</Paragraphs>
  <Slides>25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Arial</vt:lpstr>
      <vt:lpstr>SimSun</vt:lpstr>
      <vt:lpstr>Wingdings</vt:lpstr>
      <vt:lpstr>Arial</vt:lpstr>
      <vt:lpstr>Calibri</vt:lpstr>
      <vt:lpstr>Times New Roman</vt:lpstr>
      <vt:lpstr>华康方圆体W7(P)</vt:lpstr>
      <vt:lpstr>Microsoft YaHei</vt:lpstr>
      <vt:lpstr>Arial Unicode MS</vt:lpstr>
      <vt:lpstr>UTM Cookies</vt:lpstr>
      <vt:lpstr>Segoe Print</vt:lpstr>
      <vt:lpstr>Times New Roman</vt:lpstr>
      <vt:lpstr>1_Office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ASUS</cp:lastModifiedBy>
  <cp:revision>304</cp:revision>
  <dcterms:created xsi:type="dcterms:W3CDTF">2021-02-20T02:56:00Z</dcterms:created>
  <dcterms:modified xsi:type="dcterms:W3CDTF">2023-12-18T03:24:08Z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1033-12.2.0.13359</vt:lpwstr>
  </property>
  <property fmtid="{D5CDD505-2E9C-101B-9397-08002B2CF9AE}" pid="3" name="ICV">
    <vt:lpwstr>68A0ADA1D71147928DC0D92625EED118_12</vt:lpwstr>
  </property>
</Properties>
</file>