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slideLayouts/slideLayout58.xml" ContentType="application/vnd.openxmlformats-officedocument.presentationml.slideLayout+xml"/>
  <Override PartName="/ppt/theme/theme10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1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901" r:id="rId2"/>
    <p:sldMasterId id="2147483916" r:id="rId3"/>
    <p:sldMasterId id="2147483922" r:id="rId4"/>
    <p:sldMasterId id="2147484018" r:id="rId5"/>
    <p:sldMasterId id="2147484059" r:id="rId6"/>
    <p:sldMasterId id="2147484062" r:id="rId7"/>
    <p:sldMasterId id="2147484099" r:id="rId8"/>
    <p:sldMasterId id="2147484147" r:id="rId9"/>
    <p:sldMasterId id="2147484171" r:id="rId10"/>
    <p:sldMasterId id="2147484174" r:id="rId11"/>
    <p:sldMasterId id="2147484211" r:id="rId12"/>
    <p:sldMasterId id="2147484216" r:id="rId13"/>
    <p:sldMasterId id="2147484228" r:id="rId14"/>
  </p:sldMasterIdLst>
  <p:notesMasterIdLst>
    <p:notesMasterId r:id="rId41"/>
  </p:notesMasterIdLst>
  <p:sldIdLst>
    <p:sldId id="3345" r:id="rId15"/>
    <p:sldId id="352" r:id="rId16"/>
    <p:sldId id="3380" r:id="rId17"/>
    <p:sldId id="3346" r:id="rId18"/>
    <p:sldId id="3349" r:id="rId19"/>
    <p:sldId id="3382" r:id="rId20"/>
    <p:sldId id="3352" r:id="rId21"/>
    <p:sldId id="3353" r:id="rId22"/>
    <p:sldId id="301" r:id="rId23"/>
    <p:sldId id="2568" r:id="rId24"/>
    <p:sldId id="286" r:id="rId25"/>
    <p:sldId id="3381" r:id="rId26"/>
    <p:sldId id="3356" r:id="rId27"/>
    <p:sldId id="3359" r:id="rId28"/>
    <p:sldId id="3327" r:id="rId29"/>
    <p:sldId id="3360" r:id="rId30"/>
    <p:sldId id="3361" r:id="rId31"/>
    <p:sldId id="3362" r:id="rId32"/>
    <p:sldId id="3363" r:id="rId33"/>
    <p:sldId id="3365" r:id="rId34"/>
    <p:sldId id="3366" r:id="rId35"/>
    <p:sldId id="411" r:id="rId36"/>
    <p:sldId id="3367" r:id="rId37"/>
    <p:sldId id="3368" r:id="rId38"/>
    <p:sldId id="3383" r:id="rId39"/>
    <p:sldId id="29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76000" autoAdjust="0"/>
  </p:normalViewPr>
  <p:slideViewPr>
    <p:cSldViewPr snapToGrid="0">
      <p:cViewPr>
        <p:scale>
          <a:sx n="57" d="100"/>
          <a:sy n="57" d="100"/>
        </p:scale>
        <p:origin x="-98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19D62-AA7A-4182-9FAA-47FB7A7350C7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94F86-14A3-48D2-8632-BC2BB7919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96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92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719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698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15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20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283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504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7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038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GV tổ chức cho HS chơi trò chơi Ai nhớ mình: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GV cho phép HS đổi chỗ tự do.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GV bắt đầu chỉ nhanh một HS. HS khác phải nói chính xác bạn ở tổ nào, tổ có bao nhiêu thành viên, ai là tổ trưởng?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Thời gian suy nghĩ trả lời là 5 giây.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 trả lời đúng có quyền gọi một HS khác tiếp tục trả lời.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500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498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770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93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101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434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440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=""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1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=""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3" y="879886"/>
            <a:ext cx="561372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=""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7" y="853534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=""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4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=""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2" y="1659413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3778" y="1394275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=""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1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=""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6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=""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777994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3" y="752206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7219" y="487069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3154469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79423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6509749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53874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669187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0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10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9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63" indent="0" algn="ctr">
              <a:buNone/>
              <a:defRPr sz="2000"/>
            </a:lvl2pPr>
            <a:lvl3pPr marL="912781" indent="0" algn="ctr">
              <a:buNone/>
              <a:defRPr sz="1900"/>
            </a:lvl3pPr>
            <a:lvl4pPr marL="1369172" indent="0" algn="ctr">
              <a:buNone/>
              <a:defRPr sz="1600"/>
            </a:lvl4pPr>
            <a:lvl5pPr marL="1825568" indent="0" algn="ctr">
              <a:buNone/>
              <a:defRPr sz="1600"/>
            </a:lvl5pPr>
            <a:lvl6pPr marL="2281986" indent="0" algn="ctr">
              <a:buNone/>
              <a:defRPr sz="1600"/>
            </a:lvl6pPr>
            <a:lvl7pPr marL="2738346" indent="0" algn="ctr">
              <a:buNone/>
              <a:defRPr sz="1600"/>
            </a:lvl7pPr>
            <a:lvl8pPr marL="3194711" indent="0" algn="ctr">
              <a:buNone/>
              <a:defRPr sz="1600"/>
            </a:lvl8pPr>
            <a:lvl9pPr marL="365107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50822"/>
      </p:ext>
    </p:extLst>
  </p:cSld>
  <p:clrMapOvr>
    <a:masterClrMapping/>
  </p:clrMapOvr>
  <p:transition spd="slow" advClick="0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66556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7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5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82573"/>
      </p:ext>
    </p:extLst>
  </p:cSld>
  <p:clrMapOvr>
    <a:masterClrMapping/>
  </p:clrMapOvr>
  <p:transition spd="slow" advClick="0"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68583"/>
      </p:ext>
    </p:extLst>
  </p:cSld>
  <p:clrMapOvr>
    <a:masterClrMapping/>
  </p:clrMapOvr>
  <p:transition spd="slow" advClick="0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3" indent="0">
              <a:buNone/>
              <a:defRPr sz="2000" b="1"/>
            </a:lvl2pPr>
            <a:lvl3pPr marL="912781" indent="0">
              <a:buNone/>
              <a:defRPr sz="1900" b="1"/>
            </a:lvl3pPr>
            <a:lvl4pPr marL="1369172" indent="0">
              <a:buNone/>
              <a:defRPr sz="1600" b="1"/>
            </a:lvl4pPr>
            <a:lvl5pPr marL="1825568" indent="0">
              <a:buNone/>
              <a:defRPr sz="1600" b="1"/>
            </a:lvl5pPr>
            <a:lvl6pPr marL="2281986" indent="0">
              <a:buNone/>
              <a:defRPr sz="1600" b="1"/>
            </a:lvl6pPr>
            <a:lvl7pPr marL="2738346" indent="0">
              <a:buNone/>
              <a:defRPr sz="1600" b="1"/>
            </a:lvl7pPr>
            <a:lvl8pPr marL="3194711" indent="0">
              <a:buNone/>
              <a:defRPr sz="1600" b="1"/>
            </a:lvl8pPr>
            <a:lvl9pPr marL="365107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8" y="250508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3" indent="0">
              <a:buNone/>
              <a:defRPr sz="2000" b="1"/>
            </a:lvl2pPr>
            <a:lvl3pPr marL="912781" indent="0">
              <a:buNone/>
              <a:defRPr sz="1900" b="1"/>
            </a:lvl3pPr>
            <a:lvl4pPr marL="1369172" indent="0">
              <a:buNone/>
              <a:defRPr sz="1600" b="1"/>
            </a:lvl4pPr>
            <a:lvl5pPr marL="1825568" indent="0">
              <a:buNone/>
              <a:defRPr sz="1600" b="1"/>
            </a:lvl5pPr>
            <a:lvl6pPr marL="2281986" indent="0">
              <a:buNone/>
              <a:defRPr sz="1600" b="1"/>
            </a:lvl6pPr>
            <a:lvl7pPr marL="2738346" indent="0">
              <a:buNone/>
              <a:defRPr sz="1600" b="1"/>
            </a:lvl7pPr>
            <a:lvl8pPr marL="3194711" indent="0">
              <a:buNone/>
              <a:defRPr sz="1600" b="1"/>
            </a:lvl8pPr>
            <a:lvl9pPr marL="365107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13544"/>
      </p:ext>
    </p:extLst>
  </p:cSld>
  <p:clrMapOvr>
    <a:masterClrMapping/>
  </p:clrMapOvr>
  <p:transition spd="slow" advClick="0" advTm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92" tIns="46290" rIns="92492" bIns="46290" rtlCol="0" anchor="ctr"/>
          <a:lstStyle/>
          <a:p>
            <a:pPr algn="ctr" defTabSz="912781">
              <a:defRPr/>
            </a:pPr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7" y="259633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7" y="54609"/>
            <a:ext cx="1104843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35683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4732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5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63" indent="0">
              <a:buNone/>
              <a:defRPr sz="1500"/>
            </a:lvl2pPr>
            <a:lvl3pPr marL="912781" indent="0">
              <a:buNone/>
              <a:defRPr sz="1200"/>
            </a:lvl3pPr>
            <a:lvl4pPr marL="1369172" indent="0">
              <a:buNone/>
              <a:defRPr sz="1100"/>
            </a:lvl4pPr>
            <a:lvl5pPr marL="1825568" indent="0">
              <a:buNone/>
              <a:defRPr sz="1100"/>
            </a:lvl5pPr>
            <a:lvl6pPr marL="2281986" indent="0">
              <a:buNone/>
              <a:defRPr sz="1100"/>
            </a:lvl6pPr>
            <a:lvl7pPr marL="2738346" indent="0">
              <a:buNone/>
              <a:defRPr sz="1100"/>
            </a:lvl7pPr>
            <a:lvl8pPr marL="3194711" indent="0">
              <a:buNone/>
              <a:defRPr sz="1100"/>
            </a:lvl8pPr>
            <a:lvl9pPr marL="365107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2001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5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63" indent="0">
              <a:buNone/>
              <a:defRPr sz="2800"/>
            </a:lvl2pPr>
            <a:lvl3pPr marL="912781" indent="0">
              <a:buNone/>
              <a:defRPr sz="2400"/>
            </a:lvl3pPr>
            <a:lvl4pPr marL="1369172" indent="0">
              <a:buNone/>
              <a:defRPr sz="2000"/>
            </a:lvl4pPr>
            <a:lvl5pPr marL="1825568" indent="0">
              <a:buNone/>
              <a:defRPr sz="2000"/>
            </a:lvl5pPr>
            <a:lvl6pPr marL="2281986" indent="0">
              <a:buNone/>
              <a:defRPr sz="2000"/>
            </a:lvl6pPr>
            <a:lvl7pPr marL="2738346" indent="0">
              <a:buNone/>
              <a:defRPr sz="2000"/>
            </a:lvl7pPr>
            <a:lvl8pPr marL="3194711" indent="0">
              <a:buNone/>
              <a:defRPr sz="2000"/>
            </a:lvl8pPr>
            <a:lvl9pPr marL="365107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63" indent="0">
              <a:buNone/>
              <a:defRPr sz="1500"/>
            </a:lvl2pPr>
            <a:lvl3pPr marL="912781" indent="0">
              <a:buNone/>
              <a:defRPr sz="1200"/>
            </a:lvl3pPr>
            <a:lvl4pPr marL="1369172" indent="0">
              <a:buNone/>
              <a:defRPr sz="1100"/>
            </a:lvl4pPr>
            <a:lvl5pPr marL="1825568" indent="0">
              <a:buNone/>
              <a:defRPr sz="1100"/>
            </a:lvl5pPr>
            <a:lvl6pPr marL="2281986" indent="0">
              <a:buNone/>
              <a:defRPr sz="1100"/>
            </a:lvl6pPr>
            <a:lvl7pPr marL="2738346" indent="0">
              <a:buNone/>
              <a:defRPr sz="1100"/>
            </a:lvl7pPr>
            <a:lvl8pPr marL="3194711" indent="0">
              <a:buNone/>
              <a:defRPr sz="1100"/>
            </a:lvl8pPr>
            <a:lvl9pPr marL="365107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03690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09247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4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24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84113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=""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2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=""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3" y="879887"/>
            <a:ext cx="561372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=""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8" y="853535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=""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5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=""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4" y="1659414"/>
            <a:ext cx="8867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95306" y="1394275"/>
            <a:ext cx="729687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=""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3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=""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8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=""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4262626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0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4" y="752207"/>
            <a:ext cx="8867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28747" y="487069"/>
            <a:ext cx="729687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1146089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792230"/>
      </p:ext>
    </p:extLst>
  </p:cSld>
  <p:clrMapOvr>
    <a:masterClrMapping/>
  </p:clrMapOvr>
  <p:transition spd="slow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84241"/>
      </p:ext>
    </p:extLst>
  </p:cSld>
  <p:clrMapOvr>
    <a:masterClrMapping/>
  </p:clrMapOvr>
  <p:transition spd="slow" advTm="2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2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65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944582"/>
      </p:ext>
    </p:extLst>
  </p:cSld>
  <p:clrMapOvr>
    <a:masterClrMapping/>
  </p:clrMapOvr>
  <p:transition spd="slow" advTm="2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357191"/>
      </p:ext>
    </p:extLst>
  </p:cSld>
  <p:clrMapOvr>
    <a:masterClrMapping/>
  </p:clrMapOvr>
  <p:transition spd="slow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716894"/>
      </p:ext>
    </p:extLst>
  </p:cSld>
  <p:clrMapOvr>
    <a:masterClrMapping/>
  </p:clrMapOvr>
  <p:transition spd="slow" advTm="2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240039"/>
      </p:ext>
    </p:extLst>
  </p:cSld>
  <p:clrMapOvr>
    <a:masterClrMapping/>
  </p:clrMapOvr>
  <p:transition spd="slow" advTm="2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93690"/>
      </p:ext>
    </p:extLst>
  </p:cSld>
  <p:clrMapOvr>
    <a:masterClrMapping/>
  </p:clrMapOvr>
  <p:transition spd="slow" advTm="2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067774"/>
      </p:ext>
    </p:extLst>
  </p:cSld>
  <p:clrMapOvr>
    <a:masterClrMapping/>
  </p:clrMapOvr>
  <p:transition spd="slow" advTm="2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401" indent="0">
              <a:buNone/>
              <a:defRPr sz="2799"/>
            </a:lvl2pPr>
            <a:lvl3pPr marL="914226" indent="0">
              <a:buNone/>
              <a:defRPr sz="2400"/>
            </a:lvl3pPr>
            <a:lvl4pPr marL="1371627" indent="0">
              <a:buNone/>
              <a:defRPr sz="2000"/>
            </a:lvl4pPr>
            <a:lvl5pPr marL="1829029" indent="0">
              <a:buNone/>
              <a:defRPr sz="2000"/>
            </a:lvl5pPr>
            <a:lvl6pPr marL="2285854" indent="0">
              <a:buNone/>
              <a:defRPr sz="2000"/>
            </a:lvl6pPr>
            <a:lvl7pPr marL="2743255" indent="0">
              <a:buNone/>
              <a:defRPr sz="2000"/>
            </a:lvl7pPr>
            <a:lvl8pPr marL="320065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69837"/>
      </p:ext>
    </p:extLst>
  </p:cSld>
  <p:clrMapOvr>
    <a:masterClrMapping/>
  </p:clrMapOvr>
  <p:transition spd="slow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4" y="1799618"/>
            <a:ext cx="3509608" cy="50583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5" y="-87550"/>
            <a:ext cx="1356014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0" cy="45877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938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148988"/>
      </p:ext>
    </p:extLst>
  </p:cSld>
  <p:clrMapOvr>
    <a:masterClrMapping/>
  </p:clrMapOvr>
  <p:transition spd="slow" advTm="2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884379"/>
      </p:ext>
    </p:extLst>
  </p:cSld>
  <p:clrMapOvr>
    <a:masterClrMapping/>
  </p:clrMapOvr>
  <p:transition spd="slow" advTm="2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835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15536085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041890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205530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7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72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5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61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9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6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7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64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1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70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5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8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02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1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610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8"/>
            <a:ext cx="3449218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571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574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8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05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90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7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1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60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36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3182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23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4" y="249019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6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864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3411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1449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3273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" y="-298"/>
            <a:ext cx="12065031" cy="68585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3246" y="103203"/>
            <a:ext cx="11979679" cy="67671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6361" y="6498620"/>
            <a:ext cx="12424725" cy="56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22404" y="5776387"/>
            <a:ext cx="1146147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272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633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1391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0328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813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2445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92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2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28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0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6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62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23C4DE6-6E27-4A05-A780-878B17287E69}"/>
              </a:ext>
            </a:extLst>
          </p:cNvPr>
          <p:cNvGrpSpPr/>
          <p:nvPr userDrawn="1"/>
        </p:nvGrpSpPr>
        <p:grpSpPr>
          <a:xfrm>
            <a:off x="3431816" y="2153127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222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2021/12/14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879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</p:sldLayoutIdLst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1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7EE7-CD06-4859-B658-51612BE795EA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92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3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80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33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0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92" tIns="46290" rIns="92492" bIns="46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92" tIns="46290" rIns="92492" bIns="46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12"/>
            <a:ext cx="27432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2021/12/14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12"/>
            <a:ext cx="41148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11" y="6356412"/>
            <a:ext cx="27432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7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ransition spd="slow" advClick="0" advTm="0">
    <p:fade/>
  </p:transition>
  <p:txStyles>
    <p:titleStyle>
      <a:lvl1pPr algn="l" defTabSz="91278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09" indent="-228209" algn="l" defTabSz="91278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30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90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55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3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2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21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38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63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81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72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68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86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46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11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5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40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0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ransition spd="slow" advTm="2000">
    <p:push dir="u"/>
  </p:transition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01" indent="-228701" algn="l" defTabSz="91422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8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5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2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0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1B64C7-AF7F-4772-9D5E-498E65371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81052" y="5461518"/>
            <a:ext cx="1309117" cy="12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60F08-30E2-4E9F-8FBA-763B1B4E26B3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59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11" Type="http://schemas.openxmlformats.org/officeDocument/2006/relationships/image" Target="../media/image59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54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11" Type="http://schemas.openxmlformats.org/officeDocument/2006/relationships/image" Target="../media/image80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54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11" Type="http://schemas.openxmlformats.org/officeDocument/2006/relationships/image" Target="../media/image84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54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8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11" Type="http://schemas.openxmlformats.org/officeDocument/2006/relationships/image" Target="../media/image84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54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11" Type="http://schemas.openxmlformats.org/officeDocument/2006/relationships/image" Target="../media/image84.png"/><Relationship Id="rId5" Type="http://schemas.openxmlformats.org/officeDocument/2006/relationships/image" Target="../media/image41.png"/><Relationship Id="rId15" Type="http://schemas.openxmlformats.org/officeDocument/2006/relationships/image" Target="../media/image89.png"/><Relationship Id="rId10" Type="http://schemas.openxmlformats.org/officeDocument/2006/relationships/image" Target="../media/image45.png"/><Relationship Id="rId19" Type="http://schemas.openxmlformats.org/officeDocument/2006/relationships/image" Target="../media/image93.png"/><Relationship Id="rId4" Type="http://schemas.openxmlformats.org/officeDocument/2006/relationships/image" Target="../media/image54.png"/><Relationship Id="rId9" Type="http://schemas.openxmlformats.org/officeDocument/2006/relationships/image" Target="../media/image43.png"/><Relationship Id="rId1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8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11" Type="http://schemas.openxmlformats.org/officeDocument/2006/relationships/image" Target="../media/image84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54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11" Type="http://schemas.openxmlformats.org/officeDocument/2006/relationships/image" Target="../media/image80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54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11" Type="http://schemas.openxmlformats.org/officeDocument/2006/relationships/image" Target="../media/image80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54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png"/><Relationship Id="rId7" Type="http://schemas.microsoft.com/office/2007/relationships/hdphoto" Target="../media/hdphoto4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4.png"/><Relationship Id="rId4" Type="http://schemas.openxmlformats.org/officeDocument/2006/relationships/image" Target="../media/image99.png"/><Relationship Id="rId9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11" Type="http://schemas.openxmlformats.org/officeDocument/2006/relationships/image" Target="../media/image55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54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1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11" Type="http://schemas.openxmlformats.org/officeDocument/2006/relationships/image" Target="../media/image59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54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4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11" Type="http://schemas.openxmlformats.org/officeDocument/2006/relationships/image" Target="../media/image62.png"/><Relationship Id="rId5" Type="http://schemas.openxmlformats.org/officeDocument/2006/relationships/image" Target="../media/image41.png"/><Relationship Id="rId15" Type="http://schemas.microsoft.com/office/2007/relationships/hdphoto" Target="../media/hdphoto3.wdp"/><Relationship Id="rId10" Type="http://schemas.openxmlformats.org/officeDocument/2006/relationships/image" Target="../media/image45.png"/><Relationship Id="rId4" Type="http://schemas.openxmlformats.org/officeDocument/2006/relationships/image" Target="../media/image54.png"/><Relationship Id="rId9" Type="http://schemas.openxmlformats.org/officeDocument/2006/relationships/image" Target="../media/image43.png"/><Relationship Id="rId1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t="-530" r="59584" b="56190"/>
          <a:stretch/>
        </p:blipFill>
        <p:spPr>
          <a:xfrm>
            <a:off x="1435100" y="0"/>
            <a:ext cx="3124200" cy="182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7899399" y="2995317"/>
            <a:ext cx="2679775" cy="26498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9" t="10555" r="21354" b="3844"/>
          <a:stretch/>
        </p:blipFill>
        <p:spPr>
          <a:xfrm>
            <a:off x="7344285" y="3018849"/>
            <a:ext cx="4479415" cy="39407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681915" y="242743"/>
            <a:ext cx="1246060" cy="2171844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-1104900" y="425450"/>
            <a:ext cx="13741400" cy="6249707"/>
            <a:chOff x="-1104900" y="425450"/>
            <a:chExt cx="13741400" cy="624970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10680700" y="5697257"/>
              <a:ext cx="1955800" cy="9779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850095" y="4907820"/>
              <a:ext cx="1435905" cy="71795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9772650" y="838854"/>
              <a:ext cx="1562100" cy="78105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6810375" y="1748491"/>
              <a:ext cx="1955800" cy="9779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-1104900" y="425450"/>
              <a:ext cx="1955800" cy="977900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13663" r="12961" b="18640"/>
          <a:stretch/>
        </p:blipFill>
        <p:spPr>
          <a:xfrm>
            <a:off x="3017885" y="3910858"/>
            <a:ext cx="2057400" cy="19177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-127000" y="2617507"/>
            <a:ext cx="12192000" cy="42404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F2ECAE5-563F-4969-8212-08BAE7D06F5C}"/>
              </a:ext>
            </a:extLst>
          </p:cNvPr>
          <p:cNvSpPr txBox="1"/>
          <p:nvPr/>
        </p:nvSpPr>
        <p:spPr>
          <a:xfrm>
            <a:off x="2038518" y="2071543"/>
            <a:ext cx="7612071" cy="1416915"/>
          </a:xfrm>
          <a:prstGeom prst="rect">
            <a:avLst/>
          </a:prstGeom>
          <a:noFill/>
        </p:spPr>
        <p:txBody>
          <a:bodyPr wrap="square" lIns="92486" tIns="46286" rIns="92486" bIns="46286">
            <a:spAutoFit/>
          </a:bodyPr>
          <a:lstStyle/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微软雅黑"/>
                <a:cs typeface="Times New Roman" panose="02020603050405020304" pitchFamily="18" charset="0"/>
              </a:rPr>
              <a:t>MÔN TIẾNG VIỆT</a:t>
            </a:r>
            <a:endParaRPr lang="en-US" sz="6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0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6623E-7 -1.57598E-6 L 3.16623E-7 -0.07223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2785F1B-DFA3-4513-BDE6-E5E765906E67}"/>
              </a:ext>
            </a:extLst>
          </p:cNvPr>
          <p:cNvSpPr/>
          <p:nvPr/>
        </p:nvSpPr>
        <p:spPr>
          <a:xfrm>
            <a:off x="0" y="1"/>
            <a:ext cx="12192000" cy="20386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6A36E28C-663D-45FB-B123-66915F375B7E}"/>
              </a:ext>
            </a:extLst>
          </p:cNvPr>
          <p:cNvSpPr/>
          <p:nvPr/>
        </p:nvSpPr>
        <p:spPr>
          <a:xfrm>
            <a:off x="0" y="6654133"/>
            <a:ext cx="12192000" cy="20386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65321" y="203869"/>
            <a:ext cx="5432660" cy="1021353"/>
            <a:chOff x="3568352" y="2594608"/>
            <a:chExt cx="5760641" cy="1195255"/>
          </a:xfrm>
        </p:grpSpPr>
        <p:sp>
          <p:nvSpPr>
            <p:cNvPr id="9" name="Wave 8"/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20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文本框 6"/>
            <p:cNvSpPr txBox="1">
              <a:spLocks noChangeArrowheads="1"/>
            </p:cNvSpPr>
            <p:nvPr/>
          </p:nvSpPr>
          <p:spPr bwMode="auto">
            <a:xfrm>
              <a:off x="5305094" y="2765362"/>
              <a:ext cx="2215153" cy="738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48416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(P)" panose="040B0C00000000000000" pitchFamily="82" charset="-122"/>
                  <a:cs typeface="+mn-cs"/>
                </a:rPr>
                <a:t>Cách</a:t>
              </a:r>
              <a:r>
                <a:rPr kumimoji="0" lang="en-US" altLang="zh-CN" sz="3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lang="en-US" altLang="zh-CN" sz="3500" b="1" kern="0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đọc</a:t>
              </a:r>
              <a:endParaRPr kumimoji="0" lang="zh-CN" alt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华康海报体W12(P)" panose="040B0C00000000000000" pitchFamily="82" charset="-122"/>
              </a:endParaRPr>
            </a:p>
          </p:txBody>
        </p:sp>
      </p:grpSp>
      <p:pic>
        <p:nvPicPr>
          <p:cNvPr id="24" name="图片 1">
            <a:extLst>
              <a:ext uri="{FF2B5EF4-FFF2-40B4-BE49-F238E27FC236}">
                <a16:creationId xmlns="" xmlns:a16="http://schemas.microsoft.com/office/drawing/2014/main" id="{6664ADC5-0C97-4A79-9CBF-F919BBF86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100" y="4715871"/>
            <a:ext cx="6532181" cy="2142130"/>
          </a:xfrm>
          <a:prstGeom prst="rect">
            <a:avLst/>
          </a:prstGeom>
        </p:spPr>
      </p:pic>
      <p:pic>
        <p:nvPicPr>
          <p:cNvPr id="28" name="图片 2">
            <a:extLst>
              <a:ext uri="{FF2B5EF4-FFF2-40B4-BE49-F238E27FC236}">
                <a16:creationId xmlns="" xmlns:a16="http://schemas.microsoft.com/office/drawing/2014/main" id="{6357C1E2-28DE-4AB4-B34B-F85546213A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57" y="5483561"/>
            <a:ext cx="955387" cy="1230267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="" xmlns:a16="http://schemas.microsoft.com/office/drawing/2014/main" id="{134D321C-D522-425B-8711-CBAD87828C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89" y="5584327"/>
            <a:ext cx="955387" cy="1230267"/>
          </a:xfrm>
          <a:prstGeom prst="rect">
            <a:avLst/>
          </a:prstGeom>
        </p:spPr>
      </p:pic>
      <p:pic>
        <p:nvPicPr>
          <p:cNvPr id="30" name="图片 2">
            <a:extLst>
              <a:ext uri="{FF2B5EF4-FFF2-40B4-BE49-F238E27FC236}">
                <a16:creationId xmlns="" xmlns:a16="http://schemas.microsoft.com/office/drawing/2014/main" id="{A612411A-2029-4A97-A599-7A3C81758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25" y="5504097"/>
            <a:ext cx="955387" cy="123026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DB37791-2926-40B4-AD48-FDC7E0E62A2F}"/>
              </a:ext>
            </a:extLst>
          </p:cNvPr>
          <p:cNvSpPr/>
          <p:nvPr/>
        </p:nvSpPr>
        <p:spPr>
          <a:xfrm>
            <a:off x="1159018" y="1353905"/>
            <a:ext cx="1092406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Averta Std CY" panose="00000500000000000000" pitchFamily="50" charset="0"/>
              </a:rPr>
              <a:t>+ Đọc giọng đọc phù hợp kiểu văn bản thông tin, chậm rãi, từ tốn.</a:t>
            </a:r>
          </a:p>
          <a:p>
            <a:r>
              <a:rPr lang="vi-VN" sz="3200" b="1" dirty="0">
                <a:latin typeface="Averta Std CY" panose="00000500000000000000" pitchFamily="50" charset="0"/>
              </a:rPr>
              <a:t>+ Đọc tên tiêu đề đầu tiên.</a:t>
            </a:r>
          </a:p>
          <a:p>
            <a:r>
              <a:rPr lang="vi-VN" sz="3200" b="1" dirty="0">
                <a:latin typeface="Averta Std CY" panose="00000500000000000000" pitchFamily="50" charset="0"/>
              </a:rPr>
              <a:t>+ Đọc theo thứ tự từ trái sang phải, từ trên xuống dưới các cột trong danh sách. </a:t>
            </a:r>
          </a:p>
          <a:p>
            <a:r>
              <a:rPr lang="vi-VN" sz="3200" b="1" dirty="0">
                <a:latin typeface="Averta Std CY" panose="00000500000000000000" pitchFamily="50" charset="0"/>
              </a:rPr>
              <a:t>+ Đọc cột ngày sinh như sau: Ví dụ 25-3-2014:</a:t>
            </a:r>
            <a:r>
              <a:rPr lang="en-US" sz="3200" b="1" dirty="0">
                <a:latin typeface="Averta Std CY" panose="00000500000000000000" pitchFamily="50" charset="0"/>
              </a:rPr>
              <a:t> </a:t>
            </a:r>
            <a:r>
              <a:rPr lang="vi-VN" sz="3200" b="1" dirty="0">
                <a:latin typeface="Averta Std CY" panose="00000500000000000000" pitchFamily="50" charset="0"/>
              </a:rPr>
              <a:t>đọc là 25 tháng 3 năm 2014.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8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=""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293031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=""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=""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39" y="1223058"/>
            <a:ext cx="10549420" cy="5580844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=""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" y="1995724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=""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=""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668" y="5315717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=""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=""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=""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233679" y="1324047"/>
            <a:ext cx="5724644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42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ĐỌC TỪ KHÓ</a:t>
            </a:r>
          </a:p>
        </p:txBody>
      </p:sp>
      <p:sp>
        <p:nvSpPr>
          <p:cNvPr id="16" name="Luyện đọc từ khó">
            <a:extLst>
              <a:ext uri="{FF2B5EF4-FFF2-40B4-BE49-F238E27FC236}">
                <a16:creationId xmlns="" xmlns:a16="http://schemas.microsoft.com/office/drawing/2014/main" id="{6A2A2FE7-DAFB-4DE2-82B6-499A8EF4EF05}"/>
              </a:ext>
            </a:extLst>
          </p:cNvPr>
          <p:cNvSpPr txBox="1"/>
          <p:nvPr/>
        </p:nvSpPr>
        <p:spPr>
          <a:xfrm>
            <a:off x="2511619" y="2258141"/>
            <a:ext cx="368722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4267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– 3 – 2014 </a:t>
            </a:r>
          </a:p>
        </p:txBody>
      </p:sp>
      <p:sp>
        <p:nvSpPr>
          <p:cNvPr id="20" name="Luyện đọc từ khó">
            <a:extLst>
              <a:ext uri="{FF2B5EF4-FFF2-40B4-BE49-F238E27FC236}">
                <a16:creationId xmlns="" xmlns:a16="http://schemas.microsoft.com/office/drawing/2014/main" id="{277902B0-E29B-47EB-B1FB-694C799217AA}"/>
              </a:ext>
            </a:extLst>
          </p:cNvPr>
          <p:cNvSpPr txBox="1"/>
          <p:nvPr/>
        </p:nvSpPr>
        <p:spPr>
          <a:xfrm>
            <a:off x="6870974" y="2258140"/>
            <a:ext cx="222528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4267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</a:t>
            </a:r>
            <a:r>
              <a:rPr lang="en-US" sz="4267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4267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Luyện đọc từ khó">
            <a:extLst>
              <a:ext uri="{FF2B5EF4-FFF2-40B4-BE49-F238E27FC236}">
                <a16:creationId xmlns="" xmlns:a16="http://schemas.microsoft.com/office/drawing/2014/main" id="{6A2A2FE7-DAFB-4DE2-82B6-499A8EF4EF05}"/>
              </a:ext>
            </a:extLst>
          </p:cNvPr>
          <p:cNvSpPr txBox="1"/>
          <p:nvPr/>
        </p:nvSpPr>
        <p:spPr>
          <a:xfrm>
            <a:off x="2511087" y="3080276"/>
            <a:ext cx="3991797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4267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01 – 2014 </a:t>
            </a:r>
          </a:p>
        </p:txBody>
      </p:sp>
      <p:sp>
        <p:nvSpPr>
          <p:cNvPr id="2" name="Rectangle 1"/>
          <p:cNvSpPr/>
          <p:nvPr/>
        </p:nvSpPr>
        <p:spPr>
          <a:xfrm>
            <a:off x="1302684" y="3705885"/>
            <a:ext cx="9687662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 fontAlgn="base"/>
            <a:r>
              <a:rPr lang="en-US" sz="3733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733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ếu sinh từ ngày 1 đến ngày 10 thì phải thêm vào trước các số ấy tiếng “</a:t>
            </a:r>
            <a:r>
              <a:rPr lang="vi-VN" sz="3733" b="1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mồng</a:t>
            </a:r>
            <a:r>
              <a:rPr lang="vi-VN" sz="3733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hoặc “</a:t>
            </a:r>
            <a:r>
              <a:rPr lang="vi-VN" sz="3733" b="1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mùng</a:t>
            </a:r>
            <a:r>
              <a:rPr lang="vi-VN" sz="3733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trước con s</a:t>
            </a:r>
            <a:r>
              <a:rPr lang="en-US" sz="3733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3733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tháng sinh thì phải thêm tiếng “</a:t>
            </a:r>
            <a:r>
              <a:rPr lang="vi-VN" sz="3733" b="1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vi-VN" sz="3733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trước con số năm sinh thì phải thêm tiếng “</a:t>
            </a:r>
            <a:r>
              <a:rPr lang="vi-VN" sz="3733" b="1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sz="3733" dirty="0">
                <a:solidFill>
                  <a:prstClr val="white"/>
                </a:solidFill>
                <a:latin typeface="Averta Std CY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để đọc</a:t>
            </a:r>
            <a:endParaRPr lang="en-US" sz="3733" dirty="0">
              <a:solidFill>
                <a:prstClr val="white"/>
              </a:solidFill>
              <a:latin typeface="Averta Std CY" panose="00000500000000000000" pitchFamily="50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98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6" grpId="0"/>
      <p:bldP spid="20" grpId="0"/>
      <p:bldP spid="2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49499" y="724437"/>
            <a:ext cx="2816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nối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tiếp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erta Std CY" panose="00000500000000000000" pitchFamily="50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Kí hiệu - Khám phá &amp; Luyện tập">
            <a:extLst>
              <a:ext uri="{FF2B5EF4-FFF2-40B4-BE49-F238E27FC236}">
                <a16:creationId xmlns="" xmlns:a16="http://schemas.microsoft.com/office/drawing/2014/main" id="{C71B4706-DC9A-4CBA-A6A4-E3185C390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65" y="590877"/>
            <a:ext cx="851896" cy="8518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8637C9-221C-4628-8453-49A4A6B26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99" y="353441"/>
            <a:ext cx="6561192" cy="6151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3D38F0C-BA66-4CA3-98F6-0E9F2D61D773}"/>
              </a:ext>
            </a:extLst>
          </p:cNvPr>
          <p:cNvSpPr/>
          <p:nvPr/>
        </p:nvSpPr>
        <p:spPr>
          <a:xfrm>
            <a:off x="663881" y="2069559"/>
            <a:ext cx="407661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DANH SÁCH TỔ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LỚP 2A ĐĂNG KÍ THAM GIA CÂU LẠC BỘ NĂM HỌC 2021 -  2022</a:t>
            </a:r>
          </a:p>
        </p:txBody>
      </p:sp>
    </p:spTree>
    <p:extLst>
      <p:ext uri="{BB962C8B-B14F-4D97-AF65-F5344CB8AC3E}">
        <p14:creationId xmlns:p14="http://schemas.microsoft.com/office/powerpoint/2010/main" val="253711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="" xmlns:a16="http://schemas.microsoft.com/office/drawing/2014/main" id="{542522BA-9CE5-4206-B6F8-F10CD28BB4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2639" y="3429000"/>
            <a:ext cx="6836715" cy="31958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30562B0-07FE-440A-944E-B388D46D40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72756" y="411253"/>
            <a:ext cx="5149650" cy="333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="" xmlns:a16="http://schemas.microsoft.com/office/drawing/2014/main" id="{F035178B-0F27-4223-85E7-9D3DA04C1A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78" y="834582"/>
            <a:ext cx="7409105" cy="5297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A37A16D-EBFA-49BD-8E3B-D581A70BF5AC}"/>
              </a:ext>
            </a:extLst>
          </p:cNvPr>
          <p:cNvSpPr txBox="1"/>
          <p:nvPr/>
        </p:nvSpPr>
        <p:spPr>
          <a:xfrm>
            <a:off x="2588365" y="2771284"/>
            <a:ext cx="61065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1">
              <a:defRPr/>
            </a:pP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	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Danh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sách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”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ch</a:t>
            </a:r>
            <a:r>
              <a:rPr lang="vi-VN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ư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a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nghĩa</a:t>
            </a: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22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64" y="-78268"/>
            <a:ext cx="9987362" cy="714073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512" y="-36123"/>
            <a:ext cx="3655008" cy="193551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2" y="4187118"/>
            <a:ext cx="3026594" cy="251002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AE2D1232-D92F-46F2-8C65-FA0251ED8667}"/>
              </a:ext>
            </a:extLst>
          </p:cNvPr>
          <p:cNvSpPr txBox="1"/>
          <p:nvPr/>
        </p:nvSpPr>
        <p:spPr>
          <a:xfrm>
            <a:off x="4429916" y="1481663"/>
            <a:ext cx="36166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29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372A779-DFB0-429D-8BB2-2BDB315EF752}"/>
              </a:ext>
            </a:extLst>
          </p:cNvPr>
          <p:cNvSpPr txBox="1"/>
          <p:nvPr/>
        </p:nvSpPr>
        <p:spPr>
          <a:xfrm>
            <a:off x="2721560" y="2670882"/>
            <a:ext cx="7752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 lạc bộ Cây cọ nhí và Chim sơn ca: </a:t>
            </a:r>
            <a:r>
              <a:rPr lang="vi-VN" sz="4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 câu lạc bộ cho HS vẽ tranh và ca hát.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9661105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6" name="Khung">
            <a:extLst>
              <a:ext uri="{FF2B5EF4-FFF2-40B4-BE49-F238E27FC236}">
                <a16:creationId xmlns="" xmlns:a16="http://schemas.microsoft.com/office/drawing/2014/main" id="{0E48B86F-8EED-4DFA-B3AE-BD006A6904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7" y="579967"/>
            <a:ext cx="11673566" cy="5551952"/>
          </a:xfrm>
          <a:prstGeom prst="rect">
            <a:avLst/>
          </a:prstGeom>
        </p:spPr>
      </p:pic>
      <p:sp>
        <p:nvSpPr>
          <p:cNvPr id="17" name="Câu hỏi 1">
            <a:extLst>
              <a:ext uri="{FF2B5EF4-FFF2-40B4-BE49-F238E27FC236}">
                <a16:creationId xmlns="" xmlns:a16="http://schemas.microsoft.com/office/drawing/2014/main" id="{878FDADB-C0FF-4679-9912-554A8975B48D}"/>
              </a:ext>
            </a:extLst>
          </p:cNvPr>
          <p:cNvSpPr txBox="1"/>
          <p:nvPr/>
        </p:nvSpPr>
        <p:spPr>
          <a:xfrm>
            <a:off x="527006" y="1320752"/>
            <a:ext cx="15084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1.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sinh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tổ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1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lớp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2A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lập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danh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sách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?</a:t>
            </a:r>
          </a:p>
        </p:txBody>
      </p:sp>
      <p:sp>
        <p:nvSpPr>
          <p:cNvPr id="21" name="Câu hỏi 1">
            <a:extLst>
              <a:ext uri="{FF2B5EF4-FFF2-40B4-BE49-F238E27FC236}">
                <a16:creationId xmlns="" xmlns:a16="http://schemas.microsoft.com/office/drawing/2014/main" id="{907B30F7-E0AE-4745-904A-5DDF8CE02EBB}"/>
              </a:ext>
            </a:extLst>
          </p:cNvPr>
          <p:cNvSpPr txBox="1"/>
          <p:nvPr/>
        </p:nvSpPr>
        <p:spPr>
          <a:xfrm>
            <a:off x="2157029" y="2348852"/>
            <a:ext cx="13178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40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tiêu</a:t>
            </a:r>
            <a:r>
              <a:rPr lang="en-US" sz="40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trả</a:t>
            </a:r>
            <a:r>
              <a:rPr lang="en-US" sz="40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lời</a:t>
            </a:r>
            <a:r>
              <a:rPr lang="en-US" sz="4000" dirty="0">
                <a:solidFill>
                  <a:srgbClr val="FF0000"/>
                </a:solidFill>
                <a:latin typeface="Averta Std CY" panose="00000500000000000000" pitchFamily="50" charset="0"/>
              </a:rPr>
              <a:t>. </a:t>
            </a:r>
          </a:p>
        </p:txBody>
      </p:sp>
      <p:pic>
        <p:nvPicPr>
          <p:cNvPr id="14" name="Kí hiệu - Cùng tìm hiểu">
            <a:extLst>
              <a:ext uri="{FF2B5EF4-FFF2-40B4-BE49-F238E27FC236}">
                <a16:creationId xmlns="" xmlns:a16="http://schemas.microsoft.com/office/drawing/2014/main" id="{BA0A563F-641D-4A7E-A997-CB95DDDCB3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43" y="508232"/>
            <a:ext cx="853440" cy="853440"/>
          </a:xfrm>
          <a:prstGeom prst="rect">
            <a:avLst/>
          </a:prstGeom>
        </p:spPr>
      </p:pic>
      <p:sp>
        <p:nvSpPr>
          <p:cNvPr id="23" name="Câu hỏi 1">
            <a:extLst>
              <a:ext uri="{FF2B5EF4-FFF2-40B4-BE49-F238E27FC236}">
                <a16:creationId xmlns="" xmlns:a16="http://schemas.microsoft.com/office/drawing/2014/main" id="{0FF21147-B1E8-482F-8BD3-26EBAEF80528}"/>
              </a:ext>
            </a:extLst>
          </p:cNvPr>
          <p:cNvSpPr txBox="1"/>
          <p:nvPr/>
        </p:nvSpPr>
        <p:spPr>
          <a:xfrm>
            <a:off x="567471" y="3881073"/>
            <a:ext cx="110570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Học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sinh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tổ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1,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lớp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2A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lập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bản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danh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sách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để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đăng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kí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tham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gia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câu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lạc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bộ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</a:p>
          <a:p>
            <a:pPr algn="ctr" defTabSz="914377"/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năm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học</a:t>
            </a:r>
            <a:r>
              <a:rPr lang="en-US" sz="4000" dirty="0">
                <a:solidFill>
                  <a:srgbClr val="7030A0"/>
                </a:solidFill>
                <a:latin typeface="Averta Std CY" panose="00000500000000000000" pitchFamily="50" charset="0"/>
              </a:rPr>
              <a:t> 2021-2022.</a:t>
            </a:r>
          </a:p>
        </p:txBody>
      </p:sp>
    </p:spTree>
    <p:extLst>
      <p:ext uri="{BB962C8B-B14F-4D97-AF65-F5344CB8AC3E}">
        <p14:creationId xmlns:p14="http://schemas.microsoft.com/office/powerpoint/2010/main" val="182142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6" name="Khung">
            <a:extLst>
              <a:ext uri="{FF2B5EF4-FFF2-40B4-BE49-F238E27FC236}">
                <a16:creationId xmlns="" xmlns:a16="http://schemas.microsoft.com/office/drawing/2014/main" id="{0E48B86F-8EED-4DFA-B3AE-BD006A6904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17" y="228600"/>
            <a:ext cx="10936966" cy="6551464"/>
          </a:xfrm>
          <a:prstGeom prst="rect">
            <a:avLst/>
          </a:prstGeom>
        </p:spPr>
      </p:pic>
      <p:sp>
        <p:nvSpPr>
          <p:cNvPr id="17" name="Câu hỏi 1">
            <a:extLst>
              <a:ext uri="{FF2B5EF4-FFF2-40B4-BE49-F238E27FC236}">
                <a16:creationId xmlns="" xmlns:a16="http://schemas.microsoft.com/office/drawing/2014/main" id="{878FDADB-C0FF-4679-9912-554A8975B48D}"/>
              </a:ext>
            </a:extLst>
          </p:cNvPr>
          <p:cNvSpPr txBox="1"/>
          <p:nvPr/>
        </p:nvSpPr>
        <p:spPr>
          <a:xfrm>
            <a:off x="1670940" y="456649"/>
            <a:ext cx="9602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77"/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2.</a:t>
            </a:r>
            <a:r>
              <a:rPr lang="vi-VN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Bản danh sách gồm những cột nào?</a:t>
            </a:r>
            <a:endParaRPr lang="en-US" sz="4000" dirty="0">
              <a:solidFill>
                <a:prstClr val="black"/>
              </a:solidFill>
              <a:latin typeface="Averta Std CY" panose="00000500000000000000" pitchFamily="50" charset="0"/>
            </a:endParaRPr>
          </a:p>
        </p:txBody>
      </p:sp>
      <p:pic>
        <p:nvPicPr>
          <p:cNvPr id="14" name="Kí hiệu - Cùng tìm hiểu">
            <a:extLst>
              <a:ext uri="{FF2B5EF4-FFF2-40B4-BE49-F238E27FC236}">
                <a16:creationId xmlns="" xmlns:a16="http://schemas.microsoft.com/office/drawing/2014/main" id="{BA0A563F-641D-4A7E-A997-CB95DDDCB3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85" y="342297"/>
            <a:ext cx="853440" cy="853440"/>
          </a:xfrm>
          <a:prstGeom prst="rect">
            <a:avLst/>
          </a:prstGeom>
        </p:spPr>
      </p:pic>
      <p:sp>
        <p:nvSpPr>
          <p:cNvPr id="25" name="Câu hỏi 1">
            <a:extLst>
              <a:ext uri="{FF2B5EF4-FFF2-40B4-BE49-F238E27FC236}">
                <a16:creationId xmlns="" xmlns:a16="http://schemas.microsoft.com/office/drawing/2014/main" id="{5084B56C-2EAC-47D2-B9C3-C0ABDF7F00B4}"/>
              </a:ext>
            </a:extLst>
          </p:cNvPr>
          <p:cNvSpPr txBox="1"/>
          <p:nvPr/>
        </p:nvSpPr>
        <p:spPr>
          <a:xfrm>
            <a:off x="977169" y="4325076"/>
            <a:ext cx="102964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vi-VN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Bản danh sách gồm 5 cột. Cột thứ nhất có tên: “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S</a:t>
            </a:r>
            <a:r>
              <a:rPr lang="vi-VN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ố thứ tự”, cột thứ hai có tên “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H</a:t>
            </a:r>
            <a:r>
              <a:rPr lang="vi-VN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ọ và tên”, cột thứ ba có tên: “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G</a:t>
            </a:r>
            <a:r>
              <a:rPr lang="vi-VN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iới tính”, cột thứ tư có tên: “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N</a:t>
            </a:r>
            <a:r>
              <a:rPr lang="vi-VN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gày sinh”. cột thứ năm có tên: “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C</a:t>
            </a:r>
            <a:r>
              <a:rPr lang="vi-VN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âu lạc bộ”.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563A3A5-D0D3-442C-AB19-8A3850D20C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64" y="1138080"/>
            <a:ext cx="3404600" cy="31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6" name="Khung">
            <a:extLst>
              <a:ext uri="{FF2B5EF4-FFF2-40B4-BE49-F238E27FC236}">
                <a16:creationId xmlns="" xmlns:a16="http://schemas.microsoft.com/office/drawing/2014/main" id="{0E48B86F-8EED-4DFA-B3AE-BD006A6904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7" y="579967"/>
            <a:ext cx="11673566" cy="5551952"/>
          </a:xfrm>
          <a:prstGeom prst="rect">
            <a:avLst/>
          </a:prstGeom>
        </p:spPr>
      </p:pic>
      <p:sp>
        <p:nvSpPr>
          <p:cNvPr id="17" name="Câu hỏi 1">
            <a:extLst>
              <a:ext uri="{FF2B5EF4-FFF2-40B4-BE49-F238E27FC236}">
                <a16:creationId xmlns="" xmlns:a16="http://schemas.microsoft.com/office/drawing/2014/main" id="{878FDADB-C0FF-4679-9912-554A8975B48D}"/>
              </a:ext>
            </a:extLst>
          </p:cNvPr>
          <p:cNvSpPr txBox="1"/>
          <p:nvPr/>
        </p:nvSpPr>
        <p:spPr>
          <a:xfrm>
            <a:off x="259217" y="1046697"/>
            <a:ext cx="13178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77"/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3. </a:t>
            </a:r>
            <a:r>
              <a:rPr lang="vi-VN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Chọn biểu tượng phù hợp với từng câu lạc bộ: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C9B2B44-3533-4EEA-B52A-B3BABB3AA3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0" y="3554905"/>
            <a:ext cx="2982039" cy="3005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3A05CBF-7595-4CB7-A9E4-1358F227FA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69" y="3449393"/>
            <a:ext cx="2476500" cy="30393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FEE62D1-0CC1-406F-BA5E-E28B894863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28" y="3832819"/>
            <a:ext cx="3161328" cy="30012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55F27E2-1B7A-4A98-8732-382F9F52762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956" y="3864133"/>
            <a:ext cx="2388224" cy="23264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2B9FCA8-0D29-4DFD-88E6-8B222E30D9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9" y="2334550"/>
            <a:ext cx="2647801" cy="11272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67A1037-95FA-4926-9D79-86DE85EC3A3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5" y="2347162"/>
            <a:ext cx="2644018" cy="11272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FCD9C6E-011F-42CD-A2F1-8FC7F5DBA9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33" y="2336547"/>
            <a:ext cx="2663471" cy="1135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838A416-1A73-4C2D-AD92-FF74520F42D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74" y="2390202"/>
            <a:ext cx="2663472" cy="1135501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="" xmlns:a16="http://schemas.microsoft.com/office/drawing/2014/main" id="{DD28D973-72A3-4CF9-AF2A-A2CFA3C67B5E}"/>
              </a:ext>
            </a:extLst>
          </p:cNvPr>
          <p:cNvCxnSpPr>
            <a:cxnSpLocks/>
          </p:cNvCxnSpPr>
          <p:nvPr/>
        </p:nvCxnSpPr>
        <p:spPr>
          <a:xfrm>
            <a:off x="1162375" y="3580108"/>
            <a:ext cx="2982039" cy="77491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="" xmlns:a16="http://schemas.microsoft.com/office/drawing/2014/main" id="{01D74025-A9CF-4362-8BEC-21BA9508BA83}"/>
              </a:ext>
            </a:extLst>
          </p:cNvPr>
          <p:cNvCxnSpPr>
            <a:cxnSpLocks/>
          </p:cNvCxnSpPr>
          <p:nvPr/>
        </p:nvCxnSpPr>
        <p:spPr>
          <a:xfrm flipH="1">
            <a:off x="2408435" y="3530315"/>
            <a:ext cx="1667760" cy="77097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A286065C-29A9-4912-B40C-68010812AB17}"/>
              </a:ext>
            </a:extLst>
          </p:cNvPr>
          <p:cNvCxnSpPr>
            <a:cxnSpLocks/>
          </p:cNvCxnSpPr>
          <p:nvPr/>
        </p:nvCxnSpPr>
        <p:spPr>
          <a:xfrm flipH="1">
            <a:off x="8179724" y="3562433"/>
            <a:ext cx="1853395" cy="104472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="" xmlns:a16="http://schemas.microsoft.com/office/drawing/2014/main" id="{2CED4EA9-7B37-499F-936D-CBD303253F5D}"/>
              </a:ext>
            </a:extLst>
          </p:cNvPr>
          <p:cNvCxnSpPr>
            <a:cxnSpLocks/>
          </p:cNvCxnSpPr>
          <p:nvPr/>
        </p:nvCxnSpPr>
        <p:spPr>
          <a:xfrm>
            <a:off x="7108868" y="3429000"/>
            <a:ext cx="2674697" cy="120559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3166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6" name="Khung">
            <a:extLst>
              <a:ext uri="{FF2B5EF4-FFF2-40B4-BE49-F238E27FC236}">
                <a16:creationId xmlns="" xmlns:a16="http://schemas.microsoft.com/office/drawing/2014/main" id="{0E48B86F-8EED-4DFA-B3AE-BD006A6904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7" y="8128"/>
            <a:ext cx="11673566" cy="6849872"/>
          </a:xfrm>
          <a:prstGeom prst="rect">
            <a:avLst/>
          </a:prstGeom>
        </p:spPr>
      </p:pic>
      <p:sp>
        <p:nvSpPr>
          <p:cNvPr id="17" name="Câu hỏi 1">
            <a:extLst>
              <a:ext uri="{FF2B5EF4-FFF2-40B4-BE49-F238E27FC236}">
                <a16:creationId xmlns="" xmlns:a16="http://schemas.microsoft.com/office/drawing/2014/main" id="{878FDADB-C0FF-4679-9912-554A8975B48D}"/>
              </a:ext>
            </a:extLst>
          </p:cNvPr>
          <p:cNvSpPr txBox="1"/>
          <p:nvPr/>
        </p:nvSpPr>
        <p:spPr>
          <a:xfrm>
            <a:off x="1418221" y="334964"/>
            <a:ext cx="99814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377">
              <a:defRPr/>
            </a:pP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4. </a:t>
            </a:r>
            <a:r>
              <a:rPr lang="vi-VN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Đọc thông tin của các bạn đăng ký tham gia Câu lạc bộ Chim sơn ca: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  <p:pic>
        <p:nvPicPr>
          <p:cNvPr id="14" name="Kí hiệu - Cùng tìm hiểu">
            <a:extLst>
              <a:ext uri="{FF2B5EF4-FFF2-40B4-BE49-F238E27FC236}">
                <a16:creationId xmlns="" xmlns:a16="http://schemas.microsoft.com/office/drawing/2014/main" id="{BA0A563F-641D-4A7E-A997-CB95DDDCB3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43" y="508232"/>
            <a:ext cx="853440" cy="8534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D520097-6439-446B-B03A-AFB7CFBC2F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87" y="1549400"/>
            <a:ext cx="5589703" cy="524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0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348" y="-4863"/>
            <a:ext cx="3419573" cy="58208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413"/>
            <a:ext cx="2036252" cy="3488503"/>
          </a:xfrm>
          <a:prstGeom prst="rect">
            <a:avLst/>
          </a:prstGeom>
        </p:spPr>
      </p:pic>
      <p:pic>
        <p:nvPicPr>
          <p:cNvPr id="10" name="Bkgr tên lửa">
            <a:extLst>
              <a:ext uri="{FF2B5EF4-FFF2-40B4-BE49-F238E27FC236}">
                <a16:creationId xmlns="" xmlns:a16="http://schemas.microsoft.com/office/drawing/2014/main" id="{2B53FE17-32A9-43FC-8118-EF519331F8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2973" y="1633845"/>
            <a:ext cx="1093027" cy="1093027"/>
          </a:xfrm>
          <a:prstGeom prst="rect">
            <a:avLst/>
          </a:prstGeom>
        </p:spPr>
      </p:pic>
      <p:sp>
        <p:nvSpPr>
          <p:cNvPr id="13" name="Khởi động">
            <a:extLst>
              <a:ext uri="{FF2B5EF4-FFF2-40B4-BE49-F238E27FC236}">
                <a16:creationId xmlns="" xmlns:a16="http://schemas.microsoft.com/office/drawing/2014/main" id="{3373C61E-F340-4C65-A36D-CE80E98126A9}"/>
              </a:ext>
            </a:extLst>
          </p:cNvPr>
          <p:cNvSpPr txBox="1"/>
          <p:nvPr/>
        </p:nvSpPr>
        <p:spPr>
          <a:xfrm>
            <a:off x="2633844" y="2577800"/>
            <a:ext cx="6566457" cy="152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333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Khởi</a:t>
            </a:r>
            <a:r>
              <a:rPr lang="en-US" sz="9333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9333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động</a:t>
            </a:r>
            <a:endParaRPr lang="en-US" sz="9333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984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3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007"/>
            <a:ext cx="6086691" cy="34845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6" y="424896"/>
            <a:ext cx="3846101" cy="384610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7652A15B-07F6-4C2D-B319-F25D817DB0B0}"/>
              </a:ext>
            </a:extLst>
          </p:cNvPr>
          <p:cNvSpPr/>
          <p:nvPr/>
        </p:nvSpPr>
        <p:spPr>
          <a:xfrm>
            <a:off x="4266277" y="635104"/>
            <a:ext cx="7499879" cy="4315160"/>
          </a:xfrm>
          <a:prstGeom prst="roundRect">
            <a:avLst/>
          </a:prstGeom>
          <a:solidFill>
            <a:srgbClr val="FFFFFF">
              <a:alpha val="50000"/>
            </a:srgbClr>
          </a:solidFill>
          <a:ln w="25400" cap="flat" cmpd="sng" algn="ctr">
            <a:solidFill>
              <a:srgbClr val="87D8C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E5E01-EFFA-4285-8273-28E921D1A120}"/>
              </a:ext>
            </a:extLst>
          </p:cNvPr>
          <p:cNvSpPr/>
          <p:nvPr/>
        </p:nvSpPr>
        <p:spPr>
          <a:xfrm>
            <a:off x="4450422" y="1941247"/>
            <a:ext cx="6954640" cy="2062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vi-VN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Danh sách tổ để biết thông tin về các thành viên và câu lạc bộ các bạn tham gia.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A16B791-DC29-4398-A856-22AEBEE038DD}"/>
              </a:ext>
            </a:extLst>
          </p:cNvPr>
          <p:cNvSpPr/>
          <p:nvPr/>
        </p:nvSpPr>
        <p:spPr>
          <a:xfrm>
            <a:off x="4450422" y="831672"/>
            <a:ext cx="7342628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5333" b="1" kern="0" dirty="0">
                <a:solidFill>
                  <a:srgbClr val="7030A0"/>
                </a:solidFill>
                <a:latin typeface="TimesNewRomanPS-ItalicMT"/>
              </a:rPr>
              <a:t>NỘI DUNG BÀI ĐỌC: </a:t>
            </a:r>
            <a:endParaRPr lang="en-US" sz="5333" b="1" kern="0" dirty="0">
              <a:solidFill>
                <a:srgbClr val="7030A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454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" y="3070011"/>
            <a:ext cx="3578975" cy="3936437"/>
          </a:xfrm>
          <a:prstGeom prst="rect">
            <a:avLst/>
          </a:prstGeom>
        </p:spPr>
      </p:pic>
      <p:sp>
        <p:nvSpPr>
          <p:cNvPr id="49" name="Rounded Rectangle 6">
            <a:extLst>
              <a:ext uri="{FF2B5EF4-FFF2-40B4-BE49-F238E27FC236}">
                <a16:creationId xmlns="" xmlns:a16="http://schemas.microsoft.com/office/drawing/2014/main" id="{497A11B7-2192-41AA-8EE1-6DB6D7A0CF06}"/>
              </a:ext>
            </a:extLst>
          </p:cNvPr>
          <p:cNvSpPr/>
          <p:nvPr/>
        </p:nvSpPr>
        <p:spPr>
          <a:xfrm>
            <a:off x="3301427" y="1027489"/>
            <a:ext cx="7499879" cy="4315160"/>
          </a:xfrm>
          <a:prstGeom prst="roundRect">
            <a:avLst/>
          </a:prstGeom>
          <a:solidFill>
            <a:srgbClr val="FFFFFF">
              <a:alpha val="50000"/>
            </a:srgbClr>
          </a:solidFill>
          <a:ln w="25400" cap="flat" cmpd="sng" algn="ctr">
            <a:solidFill>
              <a:srgbClr val="87D8C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EF81939A-0D30-42CD-9E64-A2A595C073D0}"/>
              </a:ext>
            </a:extLst>
          </p:cNvPr>
          <p:cNvSpPr/>
          <p:nvPr/>
        </p:nvSpPr>
        <p:spPr>
          <a:xfrm>
            <a:off x="3508305" y="2527210"/>
            <a:ext cx="6945984" cy="2062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Em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hiểu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biết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thông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tin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về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bạn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bè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để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có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thể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chia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sẻ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,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giúp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 đỡ </a:t>
            </a:r>
            <a:r>
              <a:rPr lang="en-US" sz="4267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nhau</a:t>
            </a:r>
            <a:r>
              <a:rPr lang="en-US" sz="4267" i="1" dirty="0">
                <a:solidFill>
                  <a:srgbClr val="EA1ECD"/>
                </a:solidFill>
                <a:latin typeface="Averta Std CY" panose="00000500000000000000" pitchFamily="50" charset="0"/>
              </a:rPr>
              <a:t>. </a:t>
            </a:r>
            <a:endParaRPr lang="en-US" sz="4267" dirty="0">
              <a:solidFill>
                <a:srgbClr val="EA1ECD"/>
              </a:solidFill>
              <a:latin typeface="Averta Std CY" panose="00000500000000000000" pitchFamily="50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082D618A-3AA8-4B4E-95B1-7AE35D45DAF3}"/>
              </a:ext>
            </a:extLst>
          </p:cNvPr>
          <p:cNvSpPr/>
          <p:nvPr/>
        </p:nvSpPr>
        <p:spPr>
          <a:xfrm>
            <a:off x="3508305" y="1305426"/>
            <a:ext cx="7086123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5333" b="1" kern="0" dirty="0">
                <a:solidFill>
                  <a:srgbClr val="000000"/>
                </a:solidFill>
                <a:latin typeface="TimesNewRomanPS-ItalicMT"/>
              </a:rPr>
              <a:t>LIÊN HỆ BẢN THÂN</a:t>
            </a:r>
            <a:endParaRPr lang="en-US" sz="5333" b="1" kern="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364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408" y="1260157"/>
            <a:ext cx="6481149" cy="5896243"/>
          </a:xfrm>
          <a:prstGeom prst="rect">
            <a:avLst/>
          </a:prstGeom>
        </p:spPr>
      </p:pic>
      <p:sp>
        <p:nvSpPr>
          <p:cNvPr id="20" name="文本框 1">
            <a:extLst>
              <a:ext uri="{FF2B5EF4-FFF2-40B4-BE49-F238E27FC236}">
                <a16:creationId xmlns="" xmlns:a16="http://schemas.microsoft.com/office/drawing/2014/main" id="{AD914464-970B-4B6A-B968-7EFB665BF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669" y="2638167"/>
            <a:ext cx="64690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28817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="" xmlns:a16="http://schemas.microsoft.com/office/drawing/2014/main" id="{F035178B-0F27-4223-85E7-9D3DA04C1A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78" y="834582"/>
            <a:ext cx="7409105" cy="5297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A37A16D-EBFA-49BD-8E3B-D581A70BF5AC}"/>
              </a:ext>
            </a:extLst>
          </p:cNvPr>
          <p:cNvSpPr txBox="1"/>
          <p:nvPr/>
        </p:nvSpPr>
        <p:spPr>
          <a:xfrm>
            <a:off x="2588365" y="2771284"/>
            <a:ext cx="6106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đọc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itchFamily="18" charset="0"/>
            </a:endParaRPr>
          </a:p>
          <a:p>
            <a:pPr marL="0" marR="0" lvl="0" indent="0" algn="ctr" defTabSz="913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Danh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sách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35765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="" xmlns:a16="http://schemas.microsoft.com/office/drawing/2014/main" id="{F035178B-0F27-4223-85E7-9D3DA04C1A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45" y="854355"/>
            <a:ext cx="9575509" cy="5297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A37A16D-EBFA-49BD-8E3B-D581A70BF5AC}"/>
              </a:ext>
            </a:extLst>
          </p:cNvPr>
          <p:cNvSpPr txBox="1"/>
          <p:nvPr/>
        </p:nvSpPr>
        <p:spPr>
          <a:xfrm>
            <a:off x="1695122" y="1874832"/>
            <a:ext cx="8295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Xác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giọng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bài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BF59F88-DD10-4790-988C-505402DD88F4}"/>
              </a:ext>
            </a:extLst>
          </p:cNvPr>
          <p:cNvSpPr txBox="1"/>
          <p:nvPr/>
        </p:nvSpPr>
        <p:spPr>
          <a:xfrm>
            <a:off x="2065944" y="3122095"/>
            <a:ext cx="82953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3981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itchFamily="18" charset="0"/>
              </a:rPr>
              <a:t>	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Đọc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giọng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đọc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phù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hợp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kiểu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văn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bản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thông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tin,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chậm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rãi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từ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Averta Std CY" panose="00000500000000000000" pitchFamily="50" charset="0"/>
                <a:cs typeface="Times New Roman" pitchFamily="18" charset="0"/>
              </a:rPr>
              <a:t>tốn</a:t>
            </a:r>
            <a:r>
              <a:rPr lang="en-US" sz="4000" b="1" dirty="0">
                <a:latin typeface="Averta Std CY" panose="00000500000000000000" pitchFamily="50" charset="0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rta Std CY" panose="00000500000000000000" pitchFamily="50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8637C9-221C-4628-8453-49A4A6B26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99" y="353441"/>
            <a:ext cx="6561192" cy="6151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3D38F0C-BA66-4CA3-98F6-0E9F2D61D773}"/>
              </a:ext>
            </a:extLst>
          </p:cNvPr>
          <p:cNvSpPr/>
          <p:nvPr/>
        </p:nvSpPr>
        <p:spPr>
          <a:xfrm>
            <a:off x="663881" y="490141"/>
            <a:ext cx="407661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DANH SÁCH TỔ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LỚP 2A ĐĂNG KÍ THAM GIA CÂU LẠC BỘ NĂM HỌC 2021 -  2022</a:t>
            </a:r>
          </a:p>
        </p:txBody>
      </p:sp>
    </p:spTree>
    <p:extLst>
      <p:ext uri="{BB962C8B-B14F-4D97-AF65-F5344CB8AC3E}">
        <p14:creationId xmlns:p14="http://schemas.microsoft.com/office/powerpoint/2010/main" val="237972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Chào</a:t>
            </a:r>
            <a:r>
              <a:rPr lang="en-US" sz="6700" b="1" dirty="0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700" b="1" dirty="0" err="1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tạm</a:t>
            </a:r>
            <a:r>
              <a:rPr lang="en-US" sz="6700" b="1" dirty="0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700" b="1" dirty="0" err="1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biệt</a:t>
            </a:r>
            <a:r>
              <a:rPr lang="en-US" sz="6700" b="1" dirty="0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700" b="1" dirty="0" err="1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các</a:t>
            </a:r>
            <a:r>
              <a:rPr lang="en-US" sz="6700" b="1" dirty="0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700" b="1" dirty="0" err="1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DD793BF-D72D-4E7A-B04C-4C9F912E646E}"/>
              </a:ext>
            </a:extLst>
          </p:cNvPr>
          <p:cNvSpPr txBox="1"/>
          <p:nvPr/>
        </p:nvSpPr>
        <p:spPr>
          <a:xfrm>
            <a:off x="2224779" y="1466904"/>
            <a:ext cx="7044280" cy="1464444"/>
          </a:xfrm>
          <a:prstGeom prst="roundRect">
            <a:avLst/>
          </a:prstGeom>
          <a:solidFill>
            <a:sysClr val="window" lastClr="FFFFFF">
              <a:alpha val="78000"/>
            </a:sysClr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Cho HS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đổi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chỗ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, GV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chỉ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nhanh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một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HS. HS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khác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phải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nói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chính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xác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bạn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ở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tổ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nào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,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tổ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có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bao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nhiêu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thành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viên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,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ai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là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tổ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</a:rPr>
              <a:t>trưởng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E5341439-D845-4942-92D5-C8F997D5A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780" y="241830"/>
            <a:ext cx="6712278" cy="1103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639AA2-C246-40C4-9920-59E4F1BA6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76" y="3043663"/>
            <a:ext cx="4778280" cy="370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Students hand up in Classroom vector image on VectorStock | Teacher  cartoon, Teacher teaching students, School fun">
            <a:extLst>
              <a:ext uri="{FF2B5EF4-FFF2-40B4-BE49-F238E27FC236}">
                <a16:creationId xmlns="" xmlns:a16="http://schemas.microsoft.com/office/drawing/2014/main" id="{4EBEBB4C-E7FB-476B-B87C-5BB2D66B1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63"/>
          <a:stretch/>
        </p:blipFill>
        <p:spPr bwMode="auto">
          <a:xfrm>
            <a:off x="-1" y="-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6" name="Kí hiệu - Khám phá &amp; Luyện tập">
            <a:extLst>
              <a:ext uri="{FF2B5EF4-FFF2-40B4-BE49-F238E27FC236}">
                <a16:creationId xmlns="" xmlns:a16="http://schemas.microsoft.com/office/drawing/2014/main" id="{CE9E4B1E-DFFB-45F3-A7C5-F7A56F3E00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166" y="689702"/>
            <a:ext cx="851896" cy="8518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39A83A0-5345-4AAC-AA5D-D3ED051DCD68}"/>
              </a:ext>
            </a:extLst>
          </p:cNvPr>
          <p:cNvSpPr/>
          <p:nvPr/>
        </p:nvSpPr>
        <p:spPr>
          <a:xfrm>
            <a:off x="1764815" y="857086"/>
            <a:ext cx="9467292" cy="5909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defTabSz="1219170">
              <a:lnSpc>
                <a:spcPct val="90000"/>
              </a:lnSpc>
              <a:spcBef>
                <a:spcPts val="1333"/>
              </a:spcBef>
            </a:pP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Giới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thiệu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về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các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thành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viên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trong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tổ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em</a:t>
            </a:r>
            <a:r>
              <a:rPr lang="en-US" sz="3600" b="1" kern="0" dirty="0">
                <a:solidFill>
                  <a:srgbClr val="FF0000"/>
                </a:solidFill>
                <a:latin typeface="Averta Std CY Bold" panose="00000800000000000000" pitchFamily="50" charset="0"/>
                <a:ea typeface="微软雅黑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69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6" name="Banner">
            <a:extLst>
              <a:ext uri="{FF2B5EF4-FFF2-40B4-BE49-F238E27FC236}">
                <a16:creationId xmlns="" xmlns:a16="http://schemas.microsoft.com/office/drawing/2014/main" id="{9A17DA4F-4541-411E-B8E3-375C3E8A11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/>
        </p:blipFill>
        <p:spPr>
          <a:xfrm>
            <a:off x="2939037" y="681699"/>
            <a:ext cx="5911471" cy="1438656"/>
          </a:xfrm>
          <a:prstGeom prst="rect">
            <a:avLst/>
          </a:prstGeom>
        </p:spPr>
      </p:pic>
      <p:pic>
        <p:nvPicPr>
          <p:cNvPr id="18" name="Hoa hướng dương">
            <a:extLst>
              <a:ext uri="{FF2B5EF4-FFF2-40B4-BE49-F238E27FC236}">
                <a16:creationId xmlns="" xmlns:a16="http://schemas.microsoft.com/office/drawing/2014/main" id="{675BE9EA-9B77-4B5C-9822-0DE9034B312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2437593" y="516693"/>
            <a:ext cx="2109216" cy="1755648"/>
          </a:xfrm>
          <a:prstGeom prst="rect">
            <a:avLst/>
          </a:prstGeom>
        </p:spPr>
      </p:pic>
      <p:sp>
        <p:nvSpPr>
          <p:cNvPr id="19" name="Tên bài">
            <a:extLst>
              <a:ext uri="{FF2B5EF4-FFF2-40B4-BE49-F238E27FC236}">
                <a16:creationId xmlns="" xmlns:a16="http://schemas.microsoft.com/office/drawing/2014/main" id="{322E72A1-90C6-4D88-BAF8-0A44617826D1}"/>
              </a:ext>
            </a:extLst>
          </p:cNvPr>
          <p:cNvSpPr txBox="1">
            <a:spLocks/>
          </p:cNvSpPr>
          <p:nvPr/>
        </p:nvSpPr>
        <p:spPr>
          <a:xfrm>
            <a:off x="4433107" y="1253934"/>
            <a:ext cx="381386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l" defTabSz="121914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lang="en-US" sz="3600" b="1" kern="1200" baseline="0">
                <a:solidFill>
                  <a:srgbClr val="732913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914354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32913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20" name="Bài số">
            <a:extLst>
              <a:ext uri="{FF2B5EF4-FFF2-40B4-BE49-F238E27FC236}">
                <a16:creationId xmlns="" xmlns:a16="http://schemas.microsoft.com/office/drawing/2014/main" id="{037156FA-45B1-4779-A1E7-2A54A83E9DA1}"/>
              </a:ext>
            </a:extLst>
          </p:cNvPr>
          <p:cNvSpPr txBox="1">
            <a:spLocks/>
          </p:cNvSpPr>
          <p:nvPr/>
        </p:nvSpPr>
        <p:spPr>
          <a:xfrm>
            <a:off x="3127361" y="986053"/>
            <a:ext cx="729687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 defTabSz="121914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800" b="1" kern="1200">
                <a:solidFill>
                  <a:schemeClr val="bg1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914354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78627FA-A337-4DD2-858D-2DFD945265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58284" y="2577433"/>
            <a:ext cx="6075432" cy="417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8637C9-221C-4628-8453-49A4A6B26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45" y="353441"/>
            <a:ext cx="6561192" cy="6151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3D38F0C-BA66-4CA3-98F6-0E9F2D61D773}"/>
              </a:ext>
            </a:extLst>
          </p:cNvPr>
          <p:cNvSpPr/>
          <p:nvPr/>
        </p:nvSpPr>
        <p:spPr>
          <a:xfrm>
            <a:off x="663881" y="1442773"/>
            <a:ext cx="407661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" panose="00000500000000000000" pitchFamily="50" charset="0"/>
              </a:rPr>
              <a:t>DANH SÁCH TỔ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" panose="00000500000000000000" pitchFamily="50" charset="0"/>
              </a:rPr>
              <a:t>LỚP 2A ĐĂNG KÍ THAM GIA CÂU LẠC BỘ NĂM HỌC 2021 -  2022</a:t>
            </a:r>
          </a:p>
        </p:txBody>
      </p:sp>
      <p:sp>
        <p:nvSpPr>
          <p:cNvPr id="6" name="文本框 18">
            <a:extLst>
              <a:ext uri="{FF2B5EF4-FFF2-40B4-BE49-F238E27FC236}">
                <a16:creationId xmlns="" xmlns:a16="http://schemas.microsoft.com/office/drawing/2014/main" id="{4D45EC50-7230-4532-AF0C-8EFB512A9D2D}"/>
              </a:ext>
            </a:extLst>
          </p:cNvPr>
          <p:cNvSpPr txBox="1"/>
          <p:nvPr/>
        </p:nvSpPr>
        <p:spPr>
          <a:xfrm>
            <a:off x="439436" y="605720"/>
            <a:ext cx="4525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200" dirty="0" err="1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Quan</a:t>
            </a:r>
            <a:r>
              <a:rPr lang="en-US" altLang="zh-CN" sz="3200" dirty="0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sát</a:t>
            </a:r>
            <a:r>
              <a:rPr lang="en-US" altLang="zh-CN" sz="3200" dirty="0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danh</a:t>
            </a:r>
            <a:r>
              <a:rPr lang="en-US" altLang="zh-CN" sz="3200" dirty="0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sách</a:t>
            </a:r>
            <a:endParaRPr lang="zh-CN" altLang="en-US" sz="3200" dirty="0">
              <a:solidFill>
                <a:srgbClr val="FF0000"/>
              </a:solidFill>
              <a:latin typeface="Averta Std CY" panose="00000500000000000000" pitchFamily="50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" name="文本框 18">
            <a:extLst>
              <a:ext uri="{FF2B5EF4-FFF2-40B4-BE49-F238E27FC236}">
                <a16:creationId xmlns="" xmlns:a16="http://schemas.microsoft.com/office/drawing/2014/main" id="{C6AB0A38-F60D-4A38-B702-7A7EE036D957}"/>
              </a:ext>
            </a:extLst>
          </p:cNvPr>
          <p:cNvSpPr txBox="1"/>
          <p:nvPr/>
        </p:nvSpPr>
        <p:spPr>
          <a:xfrm>
            <a:off x="439436" y="4476357"/>
            <a:ext cx="423416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733" dirty="0" err="1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Hình</a:t>
            </a:r>
            <a:r>
              <a:rPr lang="en-US" altLang="zh-CN" sz="3733" dirty="0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ảnh</a:t>
            </a:r>
            <a:r>
              <a:rPr lang="en-US" altLang="zh-CN" sz="3733" dirty="0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trên</a:t>
            </a:r>
            <a:r>
              <a:rPr lang="en-US" altLang="zh-CN" sz="3733" dirty="0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thể</a:t>
            </a:r>
            <a:r>
              <a:rPr lang="en-US" altLang="zh-CN" sz="3733" dirty="0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lang="en-US" altLang="zh-CN" sz="3733" dirty="0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gì</a:t>
            </a:r>
            <a:r>
              <a:rPr lang="en-US" altLang="zh-CN" sz="3733" dirty="0">
                <a:solidFill>
                  <a:srgbClr val="FF000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?</a:t>
            </a:r>
            <a:endParaRPr lang="zh-CN" altLang="en-US" sz="3733" dirty="0">
              <a:solidFill>
                <a:srgbClr val="FF0000"/>
              </a:solidFill>
              <a:latin typeface="Averta Std CY" panose="00000500000000000000" pitchFamily="50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9" name="文本框 18">
            <a:extLst>
              <a:ext uri="{FF2B5EF4-FFF2-40B4-BE49-F238E27FC236}">
                <a16:creationId xmlns="" xmlns:a16="http://schemas.microsoft.com/office/drawing/2014/main" id="{F455BC44-4411-405E-A9C9-ABB2FE4070C5}"/>
              </a:ext>
            </a:extLst>
          </p:cNvPr>
          <p:cNvSpPr txBox="1"/>
          <p:nvPr/>
        </p:nvSpPr>
        <p:spPr>
          <a:xfrm>
            <a:off x="222449" y="4100244"/>
            <a:ext cx="4959480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733" dirty="0" err="1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Hình</a:t>
            </a:r>
            <a:r>
              <a:rPr lang="en-US" altLang="zh-CN" sz="3733" dirty="0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ảnh</a:t>
            </a:r>
            <a:r>
              <a:rPr lang="en-US" altLang="zh-CN" sz="3733" dirty="0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trên</a:t>
            </a:r>
            <a:r>
              <a:rPr lang="en-US" altLang="zh-CN" sz="3733" dirty="0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thể</a:t>
            </a:r>
            <a:r>
              <a:rPr lang="en-US" altLang="zh-CN" sz="3733" dirty="0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lang="en-US" altLang="zh-CN" sz="3733" dirty="0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một</a:t>
            </a:r>
            <a:r>
              <a:rPr lang="en-US" altLang="zh-CN" sz="3733" dirty="0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danh</a:t>
            </a:r>
            <a:r>
              <a:rPr lang="en-US" altLang="zh-CN" sz="3733" dirty="0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sách</a:t>
            </a:r>
            <a:r>
              <a:rPr lang="en-US" altLang="zh-CN" sz="3733" dirty="0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các</a:t>
            </a:r>
            <a:r>
              <a:rPr lang="en-US" altLang="zh-CN" sz="3733" dirty="0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733" dirty="0" err="1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bạn</a:t>
            </a:r>
            <a:r>
              <a:rPr lang="en-US" altLang="zh-CN" sz="3733" dirty="0">
                <a:solidFill>
                  <a:srgbClr val="7030A0"/>
                </a:solidFill>
                <a:latin typeface="Averta Std CY" panose="00000500000000000000" pitchFamily="50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Averta Std CY" panose="00000500000000000000" pitchFamily="50" charset="0"/>
              </a:rPr>
              <a:t>tham</a:t>
            </a:r>
            <a:r>
              <a:rPr lang="en-US" sz="3733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Averta Std CY" panose="00000500000000000000" pitchFamily="50" charset="0"/>
              </a:rPr>
              <a:t>gia</a:t>
            </a:r>
            <a:r>
              <a:rPr lang="en-US" sz="3733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câu</a:t>
            </a:r>
            <a:r>
              <a:rPr lang="en-US" sz="3733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Averta Std CY" panose="00000500000000000000" pitchFamily="50" charset="0"/>
              </a:rPr>
              <a:t>lạc</a:t>
            </a:r>
            <a:r>
              <a:rPr lang="en-US" sz="3733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Averta Std CY" panose="00000500000000000000" pitchFamily="50" charset="0"/>
              </a:rPr>
              <a:t>bộ</a:t>
            </a:r>
            <a:r>
              <a:rPr lang="en-US" sz="3733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của</a:t>
            </a:r>
            <a:r>
              <a:rPr lang="en-US" sz="3733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Averta Std CY" panose="00000500000000000000" pitchFamily="50" charset="0"/>
              </a:rPr>
              <a:t>lớp</a:t>
            </a:r>
            <a:r>
              <a:rPr lang="en-US" sz="3733" dirty="0">
                <a:solidFill>
                  <a:srgbClr val="7030A0"/>
                </a:solidFill>
                <a:latin typeface="Averta Std CY" panose="00000500000000000000" pitchFamily="50" charset="0"/>
              </a:rPr>
              <a:t> 2A</a:t>
            </a:r>
            <a:endParaRPr lang="zh-CN" altLang="en-US" sz="3733" dirty="0">
              <a:solidFill>
                <a:srgbClr val="7030A0"/>
              </a:solidFill>
              <a:latin typeface="Averta Std CY" panose="00000500000000000000" pitchFamily="50" charset="0"/>
              <a:ea typeface="仓耳今楷05-6763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128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="" xmlns:a16="http://schemas.microsoft.com/office/drawing/2014/main" id="{542522BA-9CE5-4206-B6F8-F10CD28BB4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2639" y="3429000"/>
            <a:ext cx="6836715" cy="31958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A7B81DD-68B5-4757-A73A-AB71925754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11748" y="1488904"/>
            <a:ext cx="5968501" cy="27800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3CD0B8C-DAEA-4549-9DD1-443558E7D5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1080" y="529716"/>
            <a:ext cx="2389839" cy="9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1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9137687" y="53744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="" xmlns:a16="http://schemas.microsoft.com/office/drawing/2014/main" id="{542522BA-9CE5-4206-B6F8-F10CD28BB4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7074" y="218315"/>
            <a:ext cx="3027440" cy="1415181"/>
          </a:xfrm>
          <a:prstGeom prst="rect">
            <a:avLst/>
          </a:prstGeom>
        </p:spPr>
      </p:pic>
      <p:sp>
        <p:nvSpPr>
          <p:cNvPr id="14" name="TextBox 28">
            <a:extLst>
              <a:ext uri="{FF2B5EF4-FFF2-40B4-BE49-F238E27FC236}">
                <a16:creationId xmlns="" xmlns:a16="http://schemas.microsoft.com/office/drawing/2014/main" id="{DD093652-49CD-41D8-88A5-92A87DB141C2}"/>
              </a:ext>
            </a:extLst>
          </p:cNvPr>
          <p:cNvSpPr txBox="1"/>
          <p:nvPr/>
        </p:nvSpPr>
        <p:spPr>
          <a:xfrm>
            <a:off x="4789523" y="633520"/>
            <a:ext cx="2517320" cy="182719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Calibri" panose="020F0502020204030204" pitchFamily="34" charset="0"/>
                <a:sym typeface="Arial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TextBox 28">
            <a:extLst>
              <a:ext uri="{FF2B5EF4-FFF2-40B4-BE49-F238E27FC236}">
                <a16:creationId xmlns="" xmlns:a16="http://schemas.microsoft.com/office/drawing/2014/main" id="{DFAE5E22-B280-4923-BAF9-38C968473075}"/>
              </a:ext>
            </a:extLst>
          </p:cNvPr>
          <p:cNvSpPr txBox="1"/>
          <p:nvPr/>
        </p:nvSpPr>
        <p:spPr>
          <a:xfrm>
            <a:off x="8095155" y="3458440"/>
            <a:ext cx="2884288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Calibri" panose="020F0502020204030204" pitchFamily="34" charset="0"/>
                <a:sym typeface="Arial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TextBox 28">
            <a:extLst>
              <a:ext uri="{FF2B5EF4-FFF2-40B4-BE49-F238E27FC236}">
                <a16:creationId xmlns="" xmlns:a16="http://schemas.microsoft.com/office/drawing/2014/main" id="{0E13EE4A-197C-46A0-B604-838445D8E75B}"/>
              </a:ext>
            </a:extLst>
          </p:cNvPr>
          <p:cNvSpPr txBox="1"/>
          <p:nvPr/>
        </p:nvSpPr>
        <p:spPr>
          <a:xfrm>
            <a:off x="1072567" y="3303034"/>
            <a:ext cx="2619859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Calibri" panose="020F0502020204030204" pitchFamily="34" charset="0"/>
                <a:sym typeface="Arial"/>
              </a:rPr>
              <a:t>TAY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Calibri" panose="020F0502020204030204" pitchFamily="34" charset="0"/>
                <a:sym typeface="Arial"/>
              </a:rPr>
              <a:t>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9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1728554C-C143-4893-A58C-C7135797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614354" y="2496722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31A07A97-0EC5-4E9A-8BB7-616851457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149230" y="367911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1901A6E7-7FD6-4985-A24F-C3E800D30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79479" y="363451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F43461E-E1F6-425B-ACAB-F329B2AF6EBD}"/>
              </a:ext>
            </a:extLst>
          </p:cNvPr>
          <p:cNvSpPr/>
          <p:nvPr/>
        </p:nvSpPr>
        <p:spPr>
          <a:xfrm>
            <a:off x="1346660" y="341131"/>
            <a:ext cx="1915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Đọc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mẫu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24" name="Kí hiệu - Khám phá &amp; Luyện tập">
            <a:extLst>
              <a:ext uri="{FF2B5EF4-FFF2-40B4-BE49-F238E27FC236}">
                <a16:creationId xmlns="" xmlns:a16="http://schemas.microsoft.com/office/drawing/2014/main" id="{D8647026-9110-4F31-A58E-54AF2C480A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671" y="275861"/>
            <a:ext cx="851896" cy="8518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CC8F803-EF2B-4FC1-9FB0-1CFD9BDDF1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9500" r="90000">
                        <a14:foregroundMark x1="60000" y1="51538" x2="75700" y2="63590"/>
                        <a14:foregroundMark x1="69400" y1="25897" x2="72600" y2="52179"/>
                        <a14:foregroundMark x1="72600" y1="52179" x2="69700" y2="67436"/>
                        <a14:foregroundMark x1="69700" y1="67436" x2="63100" y2="56538"/>
                        <a14:foregroundMark x1="63100" y1="56538" x2="70600" y2="41667"/>
                        <a14:foregroundMark x1="69000" y1="25769" x2="85100" y2="62949"/>
                        <a14:foregroundMark x1="76600" y1="42051" x2="79300" y2="68718"/>
                        <a14:foregroundMark x1="62100" y1="56795" x2="74800" y2="68077"/>
                        <a14:foregroundMark x1="74800" y1="68077" x2="82300" y2="68846"/>
                        <a14:foregroundMark x1="82300" y1="68846" x2="84500" y2="58205"/>
                        <a14:foregroundMark x1="84500" y1="58205" x2="75900" y2="55513"/>
                        <a14:foregroundMark x1="75900" y1="55513" x2="67000" y2="58974"/>
                        <a14:foregroundMark x1="67000" y1="58974" x2="64100" y2="70769"/>
                        <a14:foregroundMark x1="64100" y1="70769" x2="78500" y2="62821"/>
                        <a14:foregroundMark x1="78500" y1="62821" x2="77400" y2="52051"/>
                        <a14:foregroundMark x1="77400" y1="52051" x2="65000" y2="48846"/>
                        <a14:foregroundMark x1="65000" y1="48846" x2="58000" y2="62179"/>
                        <a14:foregroundMark x1="58000" y1="62179" x2="67000" y2="67308"/>
                        <a14:foregroundMark x1="67000" y1="67308" x2="67700" y2="65641"/>
                        <a14:foregroundMark x1="56100" y1="53077" x2="55600" y2="53590"/>
                        <a14:foregroundMark x1="64000" y1="45513" x2="68500" y2="43333"/>
                        <a14:foregroundMark x1="55100" y1="63333" x2="62700" y2="71538"/>
                        <a14:foregroundMark x1="62700" y1="71538" x2="71000" y2="72949"/>
                        <a14:foregroundMark x1="71000" y1="72949" x2="81500" y2="71538"/>
                        <a14:foregroundMark x1="81500" y1="71538" x2="85500" y2="68718"/>
                        <a14:foregroundMark x1="9500" y1="56026" x2="9500" y2="56026"/>
                        <a14:foregroundMark x1="9800" y1="53718" x2="10600" y2="52949"/>
                        <a14:foregroundMark x1="18300" y1="40897" x2="20000" y2="43718"/>
                        <a14:foregroundMark x1="18100" y1="42564" x2="19400" y2="43462"/>
                        <a14:foregroundMark x1="36900" y1="39231" x2="39200" y2="40000"/>
                        <a14:foregroundMark x1="33400" y1="25513" x2="34700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32" y="3361959"/>
            <a:ext cx="4731901" cy="369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49499" y="724437"/>
            <a:ext cx="2816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verta Std CY" panose="00000500000000000000" pitchFamily="50" charset="0"/>
                <a:ea typeface="inpin heiti" charset="-122"/>
                <a:cs typeface="Times New Roman" panose="02020603050405020304" pitchFamily="18" charset="0"/>
              </a:rPr>
              <a:t>mẫu</a:t>
            </a:r>
            <a:endParaRPr lang="zh-CN" altLang="en-US" sz="3200" b="1" kern="0" dirty="0">
              <a:solidFill>
                <a:srgbClr val="0070C0"/>
              </a:solidFill>
              <a:latin typeface="Averta Std CY" panose="00000500000000000000" pitchFamily="50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Kí hiệu - Khám phá &amp; Luyện tập">
            <a:extLst>
              <a:ext uri="{FF2B5EF4-FFF2-40B4-BE49-F238E27FC236}">
                <a16:creationId xmlns="" xmlns:a16="http://schemas.microsoft.com/office/drawing/2014/main" id="{C71B4706-DC9A-4CBA-A6A4-E3185C390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65" y="590877"/>
            <a:ext cx="851896" cy="8518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8637C9-221C-4628-8453-49A4A6B26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99" y="353441"/>
            <a:ext cx="6561192" cy="6151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3D38F0C-BA66-4CA3-98F6-0E9F2D61D773}"/>
              </a:ext>
            </a:extLst>
          </p:cNvPr>
          <p:cNvSpPr/>
          <p:nvPr/>
        </p:nvSpPr>
        <p:spPr>
          <a:xfrm>
            <a:off x="663881" y="2069559"/>
            <a:ext cx="407661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Averta Std CY" panose="00000500000000000000" pitchFamily="50" charset="0"/>
              </a:rPr>
              <a:t>Danh</a:t>
            </a:r>
            <a:r>
              <a:rPr lang="en-US" sz="3600" b="1" dirty="0">
                <a:solidFill>
                  <a:srgbClr val="00B0F0"/>
                </a:solidFill>
                <a:latin typeface="Averta Std CY" panose="00000500000000000000" pitchFamily="50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erta Std CY" panose="00000500000000000000" pitchFamily="50" charset="0"/>
              </a:rPr>
              <a:t>sách</a:t>
            </a:r>
            <a:r>
              <a:rPr lang="en-US" sz="3600" b="1" dirty="0">
                <a:solidFill>
                  <a:srgbClr val="00B0F0"/>
                </a:solidFill>
                <a:latin typeface="Averta Std CY" panose="00000500000000000000" pitchFamily="50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erta Std CY" panose="00000500000000000000" pitchFamily="50" charset="0"/>
              </a:rPr>
              <a:t>tổ</a:t>
            </a:r>
            <a:r>
              <a:rPr lang="en-US" sz="3600" b="1" dirty="0">
                <a:solidFill>
                  <a:srgbClr val="00B0F0"/>
                </a:solidFill>
                <a:latin typeface="Averta Std CY" panose="00000500000000000000" pitchFamily="50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erta Std CY" panose="00000500000000000000" pitchFamily="50" charset="0"/>
              </a:rPr>
              <a:t>em</a:t>
            </a:r>
            <a:endParaRPr lang="en-US" sz="3600" b="1" dirty="0">
              <a:solidFill>
                <a:srgbClr val="00B0F0"/>
              </a:solidFill>
              <a:latin typeface="Averta Std CY" panose="00000500000000000000" pitchFamily="50" charset="0"/>
            </a:endParaRPr>
          </a:p>
          <a:p>
            <a:pPr algn="ctr"/>
            <a:endParaRPr lang="en-US" sz="2400" dirty="0">
              <a:latin typeface="Averta Std CY" panose="00000500000000000000" pitchFamily="50" charset="0"/>
            </a:endParaRPr>
          </a:p>
          <a:p>
            <a:pPr algn="ctr"/>
            <a:r>
              <a:rPr lang="en-US" sz="2400" dirty="0">
                <a:latin typeface="Averta Std CY" panose="00000500000000000000" pitchFamily="50" charset="0"/>
              </a:rPr>
              <a:t>DANH SÁCH TỔ 1 </a:t>
            </a:r>
          </a:p>
          <a:p>
            <a:pPr algn="ctr"/>
            <a:r>
              <a:rPr lang="en-US" sz="2400" dirty="0">
                <a:latin typeface="Averta Std CY" panose="00000500000000000000" pitchFamily="50" charset="0"/>
              </a:rPr>
              <a:t>LỚP 2A ĐĂNG KÍ THAM GIA CÂU LẠC BỘ NĂM HỌC 2021 -  2022</a:t>
            </a:r>
          </a:p>
        </p:txBody>
      </p:sp>
    </p:spTree>
    <p:extLst>
      <p:ext uri="{BB962C8B-B14F-4D97-AF65-F5344CB8AC3E}">
        <p14:creationId xmlns:p14="http://schemas.microsoft.com/office/powerpoint/2010/main" val="50166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1.potx" id="{686BFE9D-0620-4036-A638-EF6EF9C97193}" vid="{3A6DB355-AB88-4F00-A581-7F597D416C5D}"/>
    </a:ext>
  </a:extLst>
</a:theme>
</file>

<file path=ppt/theme/theme10.xml><?xml version="1.0" encoding="utf-8"?>
<a:theme xmlns:a="http://schemas.openxmlformats.org/drawingml/2006/main" name="10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1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606</Words>
  <Application>Microsoft Office PowerPoint</Application>
  <PresentationFormat>Custom</PresentationFormat>
  <Paragraphs>88</Paragraphs>
  <Slides>26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PPT定制1801380800</vt:lpstr>
      <vt:lpstr>Khởi động</vt:lpstr>
      <vt:lpstr>Hoạt động</vt:lpstr>
      <vt:lpstr>9_www.33ppt.com</vt:lpstr>
      <vt:lpstr>3_Office 主题</vt:lpstr>
      <vt:lpstr>2_Khởi động</vt:lpstr>
      <vt:lpstr>2_Office 主题</vt:lpstr>
      <vt:lpstr>1_Hoạt động</vt:lpstr>
      <vt:lpstr>5_Office 主题</vt:lpstr>
      <vt:lpstr>10_www.33ppt.com</vt:lpstr>
      <vt:lpstr>第一PPT，www.1ppt.com</vt:lpstr>
      <vt:lpstr>包图主题2</vt:lpstr>
      <vt:lpstr>1_Office 主题​​</vt:lpstr>
      <vt:lpstr>11_www.33ppt.com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</dc:title>
  <dc:creator>Lan Hương</dc:creator>
  <cp:keywords>TV CTST 2</cp:keywords>
  <dc:description>Tài liệu lưu hành nội bộ. Vui lòng không chia sẻ hoặc tải lên websites, FB.</dc:description>
  <cp:lastModifiedBy>hopthuchungtta@gmail.com</cp:lastModifiedBy>
  <cp:revision>236</cp:revision>
  <dcterms:created xsi:type="dcterms:W3CDTF">2021-05-25T14:46:27Z</dcterms:created>
  <dcterms:modified xsi:type="dcterms:W3CDTF">2021-12-14T08:23:55Z</dcterms:modified>
</cp:coreProperties>
</file>