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57" r:id="rId4"/>
    <p:sldMasterId id="2147483664" r:id="rId5"/>
    <p:sldMasterId id="2147483666" r:id="rId6"/>
    <p:sldMasterId id="2147483672" r:id="rId7"/>
    <p:sldMasterId id="2147483675" r:id="rId8"/>
    <p:sldMasterId id="2147483688" r:id="rId9"/>
    <p:sldMasterId id="2147483690" r:id="rId10"/>
    <p:sldMasterId id="2147483702" r:id="rId11"/>
    <p:sldMasterId id="2147483713" r:id="rId12"/>
    <p:sldMasterId id="2147483724" r:id="rId13"/>
  </p:sldMasterIdLst>
  <p:notesMasterIdLst>
    <p:notesMasterId r:id="rId16"/>
  </p:notesMasterIdLst>
  <p:handoutMasterIdLst>
    <p:handoutMasterId r:id="rId36"/>
  </p:handoutMasterIdLst>
  <p:sldIdLst>
    <p:sldId id="752" r:id="rId14"/>
    <p:sldId id="256" r:id="rId15"/>
    <p:sldId id="753" r:id="rId17"/>
    <p:sldId id="755" r:id="rId18"/>
    <p:sldId id="754" r:id="rId19"/>
    <p:sldId id="292" r:id="rId20"/>
    <p:sldId id="758" r:id="rId21"/>
    <p:sldId id="740" r:id="rId22"/>
    <p:sldId id="756" r:id="rId23"/>
    <p:sldId id="757" r:id="rId24"/>
    <p:sldId id="293" r:id="rId25"/>
    <p:sldId id="772" r:id="rId26"/>
    <p:sldId id="257" r:id="rId27"/>
    <p:sldId id="286" r:id="rId28"/>
    <p:sldId id="759" r:id="rId29"/>
    <p:sldId id="763" r:id="rId30"/>
    <p:sldId id="760" r:id="rId31"/>
    <p:sldId id="762" r:id="rId32"/>
    <p:sldId id="761" r:id="rId33"/>
    <p:sldId id="278" r:id="rId34"/>
    <p:sldId id="342" r:id="rId35"/>
  </p:sldIdLst>
  <p:sldSz cx="9144000" cy="5143500" type="screen16x9"/>
  <p:notesSz cx="6858000" cy="9144000"/>
  <p:custDataLst>
    <p:tags r:id="rId4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EEF"/>
    <a:srgbClr val="EA1ECD"/>
    <a:srgbClr val="FFEFCF"/>
    <a:srgbClr val="FFFF99"/>
    <a:srgbClr val="F9BDB5"/>
    <a:srgbClr val="F7A397"/>
    <a:srgbClr val="ED0281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5" autoAdjust="0"/>
    <p:restoredTop sz="89565" autoAdjust="0"/>
  </p:normalViewPr>
  <p:slideViewPr>
    <p:cSldViewPr snapToGrid="0" showGuides="1">
      <p:cViewPr varScale="1">
        <p:scale>
          <a:sx n="69" d="100"/>
          <a:sy n="69" d="100"/>
        </p:scale>
        <p:origin x="371" y="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0" Type="http://schemas.openxmlformats.org/officeDocument/2006/relationships/tags" Target="tags/tag6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21.xml"/><Relationship Id="rId34" Type="http://schemas.openxmlformats.org/officeDocument/2006/relationships/slide" Target="slides/slide20.xml"/><Relationship Id="rId33" Type="http://schemas.openxmlformats.org/officeDocument/2006/relationships/slide" Target="slides/slide19.xml"/><Relationship Id="rId32" Type="http://schemas.openxmlformats.org/officeDocument/2006/relationships/slide" Target="slides/slide18.xml"/><Relationship Id="rId31" Type="http://schemas.openxmlformats.org/officeDocument/2006/relationships/slide" Target="slides/slide17.xml"/><Relationship Id="rId30" Type="http://schemas.openxmlformats.org/officeDocument/2006/relationships/slide" Target="slides/slide1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2.xml"/><Relationship Id="rId14" Type="http://schemas.openxmlformats.org/officeDocument/2006/relationships/slide" Target="slides/slide1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4" Type="http://schemas.openxmlformats.org/officeDocument/2006/relationships/image" Target="../media/image54.png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1" Type="http://schemas.openxmlformats.org/officeDocument/2006/relationships/image" Target="../media/image51.png"/><Relationship Id="rId10" Type="http://schemas.openxmlformats.org/officeDocument/2006/relationships/image" Target="../media/image50.png"/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4" Type="http://schemas.openxmlformats.org/officeDocument/2006/relationships/image" Target="../media/image46.png"/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0" Type="http://schemas.openxmlformats.org/officeDocument/2006/relationships/image" Target="../media/image73.png"/><Relationship Id="rId2" Type="http://schemas.openxmlformats.org/officeDocument/2006/relationships/image" Target="../media/image55.png"/><Relationship Id="rId19" Type="http://schemas.microsoft.com/office/2007/relationships/hdphoto" Target="../media/image72.wdp"/><Relationship Id="rId18" Type="http://schemas.openxmlformats.org/officeDocument/2006/relationships/image" Target="../media/image71.png"/><Relationship Id="rId17" Type="http://schemas.microsoft.com/office/2007/relationships/hdphoto" Target="../media/image70.wdp"/><Relationship Id="rId16" Type="http://schemas.openxmlformats.org/officeDocument/2006/relationships/image" Target="../media/image69.png"/><Relationship Id="rId15" Type="http://schemas.openxmlformats.org/officeDocument/2006/relationships/image" Target="../media/image68.png"/><Relationship Id="rId14" Type="http://schemas.openxmlformats.org/officeDocument/2006/relationships/image" Target="../media/image67.png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2" Type="http://schemas.openxmlformats.org/officeDocument/2006/relationships/image" Target="../media/image65.png"/><Relationship Id="rId11" Type="http://schemas.openxmlformats.org/officeDocument/2006/relationships/image" Target="../media/image57.png"/><Relationship Id="rId10" Type="http://schemas.openxmlformats.org/officeDocument/2006/relationships/image" Target="../media/image64.png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  <a:endParaRPr lang="en-US"/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2" name="Tựa bài"/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/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/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Khung"/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12" name="Câu hỏi 1"/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/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/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/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/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  <a:endParaRPr lang="en-US"/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  <a:endParaRPr lang="en-US"/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  <a:endParaRPr lang="en-US" sz="1600" b="1">
              <a:solidFill>
                <a:srgbClr val="0F943E"/>
              </a:solidFill>
              <a:latin typeface="VNI-Avo" pitchFamily="2" charset="0"/>
            </a:endParaRP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  <a:endParaRPr lang="en-US"/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  <a:endParaRPr lang="en-US"/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 lvl="0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 lvl="0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3765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1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0" y="1150584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0" y="1631446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4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46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26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38455" indent="0" algn="ctr">
              <a:buNone/>
              <a:defRPr sz="1500"/>
            </a:lvl2pPr>
            <a:lvl3pPr marL="676910" indent="0" algn="ctr">
              <a:buNone/>
              <a:defRPr sz="1425"/>
            </a:lvl3pPr>
            <a:lvl4pPr marL="1015365" indent="0" algn="ctr">
              <a:buNone/>
              <a:defRPr sz="1200"/>
            </a:lvl4pPr>
            <a:lvl5pPr marL="1353185" indent="0" algn="ctr">
              <a:buNone/>
              <a:defRPr sz="1200"/>
            </a:lvl5pPr>
            <a:lvl6pPr marL="1691640" indent="0" algn="ctr">
              <a:buNone/>
              <a:defRPr sz="1200"/>
            </a:lvl6pPr>
            <a:lvl7pPr marL="2030095" indent="0" algn="ctr">
              <a:buNone/>
              <a:defRPr sz="1200"/>
            </a:lvl7pPr>
            <a:lvl8pPr marL="2368550" indent="0" algn="ctr">
              <a:buNone/>
              <a:defRPr sz="1200"/>
            </a:lvl8pPr>
            <a:lvl9pPr marL="270700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84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691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153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31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1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00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85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70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5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38455" indent="0">
              <a:buNone/>
              <a:defRPr sz="1500" b="1"/>
            </a:lvl2pPr>
            <a:lvl3pPr marL="676910" indent="0">
              <a:buNone/>
              <a:defRPr sz="1425" b="1"/>
            </a:lvl3pPr>
            <a:lvl4pPr marL="1015365" indent="0">
              <a:buNone/>
              <a:defRPr sz="1200" b="1"/>
            </a:lvl4pPr>
            <a:lvl5pPr marL="1353185" indent="0">
              <a:buNone/>
              <a:defRPr sz="1200" b="1"/>
            </a:lvl5pPr>
            <a:lvl6pPr marL="1691640" indent="0">
              <a:buNone/>
              <a:defRPr sz="1200" b="1"/>
            </a:lvl6pPr>
            <a:lvl7pPr marL="2030095" indent="0">
              <a:buNone/>
              <a:defRPr sz="1200" b="1"/>
            </a:lvl7pPr>
            <a:lvl8pPr marL="2368550" indent="0">
              <a:buNone/>
              <a:defRPr sz="1200" b="1"/>
            </a:lvl8pPr>
            <a:lvl9pPr marL="270700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18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5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38455" indent="0">
              <a:buNone/>
              <a:defRPr sz="1500" b="1"/>
            </a:lvl2pPr>
            <a:lvl3pPr marL="676910" indent="0">
              <a:buNone/>
              <a:defRPr sz="1425" b="1"/>
            </a:lvl3pPr>
            <a:lvl4pPr marL="1015365" indent="0">
              <a:buNone/>
              <a:defRPr sz="1200" b="1"/>
            </a:lvl4pPr>
            <a:lvl5pPr marL="1353185" indent="0">
              <a:buNone/>
              <a:defRPr sz="1200" b="1"/>
            </a:lvl5pPr>
            <a:lvl6pPr marL="1691640" indent="0">
              <a:buNone/>
              <a:defRPr sz="1200" b="1"/>
            </a:lvl6pPr>
            <a:lvl7pPr marL="2030095" indent="0">
              <a:buNone/>
              <a:defRPr sz="1200" b="1"/>
            </a:lvl7pPr>
            <a:lvl8pPr marL="2368550" indent="0">
              <a:buNone/>
              <a:defRPr sz="1200" b="1"/>
            </a:lvl8pPr>
            <a:lvl9pPr marL="270700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18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9" y="74058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325"/>
            </a:lvl1pPr>
            <a:lvl2pPr>
              <a:defRPr sz="2025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38455" indent="0">
              <a:buNone/>
              <a:defRPr sz="1125"/>
            </a:lvl2pPr>
            <a:lvl3pPr marL="676910" indent="0">
              <a:buNone/>
              <a:defRPr sz="900"/>
            </a:lvl3pPr>
            <a:lvl4pPr marL="1015365" indent="0">
              <a:buNone/>
              <a:defRPr sz="675"/>
            </a:lvl4pPr>
            <a:lvl5pPr marL="1353185" indent="0">
              <a:buNone/>
              <a:defRPr sz="675"/>
            </a:lvl5pPr>
            <a:lvl6pPr marL="1691640" indent="0">
              <a:buNone/>
              <a:defRPr sz="675"/>
            </a:lvl6pPr>
            <a:lvl7pPr marL="2030095" indent="0">
              <a:buNone/>
              <a:defRPr sz="675"/>
            </a:lvl7pPr>
            <a:lvl8pPr marL="2368550" indent="0">
              <a:buNone/>
              <a:defRPr sz="675"/>
            </a:lvl8pPr>
            <a:lvl9pPr marL="2707005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9" y="74058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25"/>
            </a:lvl1pPr>
            <a:lvl2pPr marL="338455" indent="0">
              <a:buNone/>
              <a:defRPr sz="2025"/>
            </a:lvl2pPr>
            <a:lvl3pPr marL="676910" indent="0">
              <a:buNone/>
              <a:defRPr sz="1800"/>
            </a:lvl3pPr>
            <a:lvl4pPr marL="1015365" indent="0">
              <a:buNone/>
              <a:defRPr sz="1500"/>
            </a:lvl4pPr>
            <a:lvl5pPr marL="1353185" indent="0">
              <a:buNone/>
              <a:defRPr sz="1500"/>
            </a:lvl5pPr>
            <a:lvl6pPr marL="1691640" indent="0">
              <a:buNone/>
              <a:defRPr sz="1500"/>
            </a:lvl6pPr>
            <a:lvl7pPr marL="2030095" indent="0">
              <a:buNone/>
              <a:defRPr sz="1500"/>
            </a:lvl7pPr>
            <a:lvl8pPr marL="2368550" indent="0">
              <a:buNone/>
              <a:defRPr sz="1500"/>
            </a:lvl8pPr>
            <a:lvl9pPr marL="270700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38455" indent="0">
              <a:buNone/>
              <a:defRPr sz="1125"/>
            </a:lvl2pPr>
            <a:lvl3pPr marL="676910" indent="0">
              <a:buNone/>
              <a:defRPr sz="900"/>
            </a:lvl3pPr>
            <a:lvl4pPr marL="1015365" indent="0">
              <a:buNone/>
              <a:defRPr sz="675"/>
            </a:lvl4pPr>
            <a:lvl5pPr marL="1353185" indent="0">
              <a:buNone/>
              <a:defRPr sz="675"/>
            </a:lvl5pPr>
            <a:lvl6pPr marL="1691640" indent="0">
              <a:buNone/>
              <a:defRPr sz="675"/>
            </a:lvl6pPr>
            <a:lvl7pPr marL="2030095" indent="0">
              <a:buNone/>
              <a:defRPr sz="675"/>
            </a:lvl7pPr>
            <a:lvl8pPr marL="2368550" indent="0">
              <a:buNone/>
              <a:defRPr sz="675"/>
            </a:lvl8pPr>
            <a:lvl9pPr marL="2707005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910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6668"/>
            <a:ext cx="9161621" cy="512968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标题和内容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/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/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/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竖版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matchingName="内容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6" y="-261417"/>
            <a:ext cx="1167453" cy="1168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1" y="3318033"/>
            <a:ext cx="1131917" cy="1839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27" y="0"/>
            <a:ext cx="1167454" cy="14750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2517" y="-1695226"/>
            <a:ext cx="4803792" cy="8651444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09" y="161357"/>
            <a:ext cx="507693" cy="608447"/>
          </a:xfrm>
          <a:prstGeom prst="rect">
            <a:avLst/>
          </a:prstGeom>
        </p:spPr>
      </p:pic>
      <p:pic>
        <p:nvPicPr>
          <p:cNvPr id="8" name="图片 7" descr="图片包含 物体&#10;&#10;自动生成的说明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70" y="4020094"/>
            <a:ext cx="1427811" cy="1137304"/>
          </a:xfrm>
          <a:prstGeom prst="rect">
            <a:avLst/>
          </a:prstGeom>
        </p:spPr>
      </p:pic>
      <p:pic>
        <p:nvPicPr>
          <p:cNvPr id="9" name="图片 8" descr="图片包含 文字&#10;&#10;自动生成的说明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8858" y="-322917"/>
            <a:ext cx="675338" cy="1321171"/>
          </a:xfrm>
          <a:prstGeom prst="rect">
            <a:avLst/>
          </a:prstGeom>
        </p:spPr>
      </p:pic>
      <p:sp>
        <p:nvSpPr>
          <p:cNvPr id="10" name="矩形: 圆角 9"/>
          <p:cNvSpPr/>
          <p:nvPr userDrawn="1"/>
        </p:nvSpPr>
        <p:spPr>
          <a:xfrm flipV="1">
            <a:off x="1619936" y="4539505"/>
            <a:ext cx="1741803" cy="3428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1" name="矩形: 圆角 10"/>
          <p:cNvSpPr/>
          <p:nvPr userDrawn="1"/>
        </p:nvSpPr>
        <p:spPr>
          <a:xfrm>
            <a:off x="4475074" y="4571601"/>
            <a:ext cx="670489" cy="3428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2" name="椭圆 11"/>
          <p:cNvSpPr/>
          <p:nvPr userDrawn="1"/>
        </p:nvSpPr>
        <p:spPr>
          <a:xfrm>
            <a:off x="3558238" y="4478300"/>
            <a:ext cx="190987" cy="19098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3" name="椭圆 12"/>
          <p:cNvSpPr/>
          <p:nvPr userDrawn="1"/>
        </p:nvSpPr>
        <p:spPr>
          <a:xfrm>
            <a:off x="6947347" y="4349275"/>
            <a:ext cx="175730" cy="17573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4" name="椭圆 13"/>
          <p:cNvSpPr/>
          <p:nvPr userDrawn="1"/>
        </p:nvSpPr>
        <p:spPr>
          <a:xfrm>
            <a:off x="240687" y="1432494"/>
            <a:ext cx="120082" cy="120082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6" name="椭圆 15"/>
          <p:cNvSpPr/>
          <p:nvPr userDrawn="1"/>
        </p:nvSpPr>
        <p:spPr>
          <a:xfrm>
            <a:off x="1772471" y="4807795"/>
            <a:ext cx="116495" cy="11649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7" name="椭圆 16"/>
          <p:cNvSpPr/>
          <p:nvPr userDrawn="1"/>
        </p:nvSpPr>
        <p:spPr>
          <a:xfrm>
            <a:off x="6947347" y="349086"/>
            <a:ext cx="116495" cy="11649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6668"/>
            <a:ext cx="9161621" cy="512968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标题幻灯片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/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标题和内容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  <a:endParaRPr lang="en-US"/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  <a:endParaRPr lang="en-US"/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  <a:endParaRPr lang="en-US" sz="1600" b="1">
              <a:solidFill>
                <a:srgbClr val="0F943E"/>
              </a:solidFill>
              <a:latin typeface="VNI-Avo" pitchFamily="2" charset="0"/>
            </a:endParaRP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  <a:endParaRPr lang="en-US"/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 lvl="0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 lvl="0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/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/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/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竖版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matchingName="内容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761061"/>
            <a:ext cx="14765967" cy="142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753180"/>
            <a:ext cx="14758635" cy="141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1" y="1858308"/>
            <a:ext cx="8972703" cy="89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  <a:endParaRPr lang="en-US"/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1" Type="http://schemas.openxmlformats.org/officeDocument/2006/relationships/theme" Target="../theme/theme10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1" Type="http://schemas.openxmlformats.org/officeDocument/2006/relationships/theme" Target="../theme/theme11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12.xml.rels><?xml version="1.0" encoding="UTF-8" standalone="yes"?>
<Relationships xmlns="http://schemas.openxmlformats.org/package/2006/relationships"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6.jpeg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image" Target="../media/image10.jpe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4" Type="http://schemas.openxmlformats.org/officeDocument/2006/relationships/theme" Target="../theme/theme7.xml"/><Relationship Id="rId13" Type="http://schemas.openxmlformats.org/officeDocument/2006/relationships/image" Target="../media/image11.jpeg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7" Type="http://schemas.openxmlformats.org/officeDocument/2006/relationships/theme" Target="../theme/theme8.xml"/><Relationship Id="rId16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5" Type="http://schemas.openxmlformats.org/officeDocument/2006/relationships/theme" Target="../theme/theme9.xml"/><Relationship Id="rId14" Type="http://schemas.openxmlformats.org/officeDocument/2006/relationships/image" Target="../media/image29.jpeg"/><Relationship Id="rId13" Type="http://schemas.microsoft.com/office/2007/relationships/hdphoto" Target="../media/image28.wdp"/><Relationship Id="rId12" Type="http://schemas.openxmlformats.org/officeDocument/2006/relationships/image" Target="../media/image27.png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35789" y="4096138"/>
            <a:ext cx="981838" cy="9167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vi-VN" smtClean="0"/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  <a:endParaRPr lang="en-US" sz="2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647065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25" indent="-161925" algn="l" defTabSz="64706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14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99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20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27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33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18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91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3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98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504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6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 advClick="0" advTm="2000">
    <p:comb/>
  </p:transition>
  <p:txStyles>
    <p:titleStyle>
      <a:lvl1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7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09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1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355" indent="-300355" algn="l" defTabSz="799465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799465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490" indent="-200025" algn="l" defTabSz="799465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540" indent="-200025" algn="l" defTabSz="799465" rtl="0" fontAlgn="base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Arial" panose="020B0604020202020204" pitchFamily="34" charset="0"/>
        </a:defRPr>
      </a:lvl4pPr>
      <a:lvl5pPr marL="17995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5pPr>
      <a:lvl6pPr marL="22567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6pPr>
      <a:lvl7pPr marL="27139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7pPr>
      <a:lvl8pPr marL="31711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8pPr>
      <a:lvl9pPr marL="36283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속지배경.png"/>
          <p:cNvPicPr>
            <a:picLocks noChangeAspect="1" noChangeArrowheads="1"/>
          </p:cNvPicPr>
          <p:nvPr userDrawn="1"/>
        </p:nvPicPr>
        <p:blipFill>
          <a:blip r:embed="rId2" cstate="screen"/>
          <a:srcRect t="2751" b="75200"/>
          <a:stretch>
            <a:fillRect/>
          </a:stretch>
        </p:blipFill>
        <p:spPr bwMode="auto">
          <a:xfrm>
            <a:off x="-126522" y="4192581"/>
            <a:ext cx="9144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 descr="컨텐츠배경입니다.png"/>
          <p:cNvPicPr>
            <a:picLocks noChangeAspect="1" noChangeArrowheads="1"/>
          </p:cNvPicPr>
          <p:nvPr userDrawn="1"/>
        </p:nvPicPr>
        <p:blipFill>
          <a:blip r:embed="rId3" cstate="screen"/>
          <a:srcRect b="46851"/>
          <a:stretch>
            <a:fillRect/>
          </a:stretch>
        </p:blipFill>
        <p:spPr bwMode="auto">
          <a:xfrm>
            <a:off x="0" y="0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>
            <a:fillRect/>
          </a:stretch>
        </p:blipFill>
        <p:spPr>
          <a:xfrm>
            <a:off x="131834" y="141481"/>
            <a:ext cx="866638" cy="673025"/>
          </a:xfrm>
          <a:prstGeom prst="rect">
            <a:avLst/>
          </a:prstGeom>
        </p:spPr>
      </p:pic>
      <p:pic>
        <p:nvPicPr>
          <p:cNvPr id="11" name="그림 7" descr="집.png"/>
          <p:cNvPicPr>
            <a:picLocks noChangeAspect="1" noChangeArrowheads="1"/>
          </p:cNvPicPr>
          <p:nvPr userDrawn="1"/>
        </p:nvPicPr>
        <p:blipFill rotWithShape="1">
          <a:blip r:embed="rId6" cstate="screen"/>
          <a:srcRect l="25670" t="72050" r="13497" b="4851"/>
          <a:stretch>
            <a:fillRect/>
          </a:stretch>
        </p:blipFill>
        <p:spPr bwMode="auto">
          <a:xfrm>
            <a:off x="1817204" y="3740100"/>
            <a:ext cx="5562600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 userDrawn="1"/>
        </p:nvGrpSpPr>
        <p:grpSpPr>
          <a:xfrm>
            <a:off x="7500496" y="3670688"/>
            <a:ext cx="1517698" cy="1324452"/>
            <a:chOff x="0" y="3860800"/>
            <a:chExt cx="3600450" cy="2663825"/>
          </a:xfrm>
        </p:grpSpPr>
        <p:pic>
          <p:nvPicPr>
            <p:cNvPr id="13" name="그림 9" descr="작은나무가지.png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0" descr="하트1.png"/>
            <p:cNvPicPr>
              <a:picLocks noChangeAspect="1" noChangeArrowheads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11" descr="하트2.png"/>
            <p:cNvPicPr>
              <a:picLocks noChangeAspect="1" noChangeArrowheads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12" descr="하트3.png"/>
            <p:cNvPicPr>
              <a:picLocks noChangeAspect="1" noChangeArrowheads="1"/>
            </p:cNvPicPr>
            <p:nvPr userDrawn="1"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13" descr="하트4.png"/>
            <p:cNvPicPr>
              <a:picLocks noChangeAspect="1" noChangeArrowheads="1"/>
            </p:cNvPicPr>
            <p:nvPr userDrawn="1"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79739" y="3558170"/>
            <a:ext cx="1637465" cy="1303206"/>
            <a:chOff x="6191250" y="1989138"/>
            <a:chExt cx="6000750" cy="4392612"/>
          </a:xfrm>
        </p:grpSpPr>
        <p:pic>
          <p:nvPicPr>
            <p:cNvPr id="19" name="그림 14" descr="큰나무가지.png"/>
            <p:cNvPicPr>
              <a:picLocks noChangeAspect="1" noChangeArrowheads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7056438" y="2420938"/>
              <a:ext cx="4608512" cy="39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그림 15" descr="큰하트1.png"/>
            <p:cNvPicPr>
              <a:picLocks noChangeAspect="1" noChangeArrowheads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7440613" y="3573463"/>
              <a:ext cx="475138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16" descr="큰하트2.png"/>
            <p:cNvPicPr>
              <a:picLocks noChangeAspect="1" noChangeArrowheads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8878888" y="1989138"/>
              <a:ext cx="1922462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그림 17" descr="큰하트3.png"/>
            <p:cNvPicPr>
              <a:picLocks noChangeAspect="1" noChangeArrowheads="1"/>
            </p:cNvPicPr>
            <p:nvPr userDrawn="1"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6191250" y="2636838"/>
              <a:ext cx="60007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18" descr="큰하트4.png"/>
            <p:cNvPicPr>
              <a:picLocks noChangeAspect="1" noChangeArrowheads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7246938" y="2133600"/>
              <a:ext cx="2209800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2711022" y="1692074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  <a:endParaRPr lang="en-US" sz="2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7691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910" indent="-168910" algn="l" defTabSz="676910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07365" indent="-168910" algn="l" defTabSz="67691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5820" indent="-168910" algn="l" defTabSz="67691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275" indent="-168910" algn="l" defTabSz="67691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22730" indent="-168910" algn="l" defTabSz="67691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61185" indent="-168910" algn="l" defTabSz="67691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99005" indent="-168910" algn="l" defTabSz="67691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37460" indent="-168910" algn="l" defTabSz="67691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75915" indent="-168910" algn="l" defTabSz="67691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691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38455" algn="l" defTabSz="67691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6910" algn="l" defTabSz="67691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15365" algn="l" defTabSz="67691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53185" algn="l" defTabSz="67691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algn="l" defTabSz="67691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30095" algn="l" defTabSz="67691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68550" algn="l" defTabSz="67691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07005" algn="l" defTabSz="67691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7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2.xml"/><Relationship Id="rId1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6.xml"/><Relationship Id="rId5" Type="http://schemas.openxmlformats.org/officeDocument/2006/relationships/tags" Target="../tags/tag3.xml"/><Relationship Id="rId4" Type="http://schemas.openxmlformats.org/officeDocument/2006/relationships/image" Target="../media/image77.png"/><Relationship Id="rId3" Type="http://schemas.openxmlformats.org/officeDocument/2006/relationships/image" Target="../media/image78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0.xml"/><Relationship Id="rId2" Type="http://schemas.openxmlformats.org/officeDocument/2006/relationships/tags" Target="../tags/tag4.xml"/><Relationship Id="rId1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0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0.xml"/><Relationship Id="rId2" Type="http://schemas.openxmlformats.org/officeDocument/2006/relationships/tags" Target="../tags/tag5.xml"/><Relationship Id="rId1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1.xml"/><Relationship Id="rId2" Type="http://schemas.openxmlformats.org/officeDocument/2006/relationships/image" Target="../media/image92.png"/><Relationship Id="rId1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6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/>
          <p:cNvSpPr txBox="1"/>
          <p:nvPr/>
        </p:nvSpPr>
        <p:spPr>
          <a:xfrm>
            <a:off x="1005644" y="1571476"/>
            <a:ext cx="7507735" cy="2000548"/>
          </a:xfrm>
          <a:prstGeom prst="roundRect">
            <a:avLst/>
          </a:prstGeom>
          <a:solidFill>
            <a:srgbClr val="FFFFFF">
              <a:alpha val="58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 w="285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2 – </a:t>
            </a:r>
            <a:r>
              <a:rPr kumimoji="0" lang="en-US" altLang="zh-CN" sz="32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Tiết</a:t>
            </a:r>
            <a:r>
              <a:rPr kumimoji="0" lang="en-US" altLang="zh-CN" sz="3200" b="0" i="0" u="none" strike="noStrike" kern="1200" cap="none" spc="0" normalizeH="0" baseline="0" noProof="0" dirty="0">
                <a:ln w="285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3-4: </a:t>
            </a:r>
            <a:endParaRPr kumimoji="0" lang="en-US" altLang="zh-CN" sz="3200" b="0" i="0" u="none" strike="noStrike" kern="1200" cap="none" spc="0" normalizeH="0" baseline="0" noProof="0" dirty="0">
              <a:ln w="28575"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Mở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rộng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vốn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từ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Gia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đình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(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tt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)</a:t>
            </a:r>
            <a:endParaRPr kumimoji="0" lang="en-US" altLang="zh-CN" sz="3600" b="0" i="0" u="none" strike="noStrike" kern="1200" cap="none" spc="0" normalizeH="0" baseline="0" noProof="0" dirty="0">
              <a:ln w="28575">
                <a:noFill/>
              </a:ln>
              <a:solidFill>
                <a:srgbClr val="F47264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Nói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đáp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chào</a:t>
            </a:r>
            <a:r>
              <a:rPr kumimoji="0" lang="en-US" altLang="zh-CN" sz="3600" b="0" i="0" u="none" strike="noStrike" kern="1200" cap="none" spc="0" normalizeH="0" baseline="0" noProof="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hỏi</a:t>
            </a:r>
            <a:endParaRPr kumimoji="0" lang="en-US" altLang="zh-CN" sz="3600" b="0" i="0" u="none" strike="noStrike" kern="1200" cap="none" spc="0" normalizeH="0" baseline="0" noProof="0" dirty="0">
              <a:ln w="28575">
                <a:noFill/>
              </a:ln>
              <a:solidFill>
                <a:srgbClr val="F47264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0283" y="-120143"/>
            <a:ext cx="65111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MÔN TIẾNG 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18" descr="E:\素材\卡通\92ae4d8057413ac541816c85d7c4bf83.png92ae4d8057413ac541816c85d7c4bf8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flipH="1">
            <a:off x="1" y="-27146"/>
            <a:ext cx="4138136" cy="51973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3" y="3100213"/>
            <a:ext cx="2809135" cy="2138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6350" y="973819"/>
            <a:ext cx="871264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Vieát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vaøo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VBT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coù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chöùa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töø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ngöõ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ñöôïc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ôû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BT 3: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 panose="020B0604020202020204"/>
              <a:sym typeface="Arial" panose="020B0604020202020204"/>
            </a:endParaRP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1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veà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ngöôøi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thaân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hoï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noäi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" panose="020B0604020202020204"/>
              <a:sym typeface="Arial" panose="020B0604020202020204"/>
            </a:endParaRP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1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veà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ngöôøi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thaân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hoï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ngoaïi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" name="Rounded Rectangle 3"/>
          <p:cNvSpPr/>
          <p:nvPr/>
        </p:nvSpPr>
        <p:spPr>
          <a:xfrm>
            <a:off x="4502672" y="3100213"/>
            <a:ext cx="4135271" cy="13791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Tieâu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chí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ñaùnh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giaù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" panose="020B0604020202020204"/>
              <a:sym typeface="Arial" panose="020B06040202020202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coù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chöùa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töø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ôû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BT3.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 panose="020B0604020202020204"/>
              <a:sym typeface="Arial" panose="020B06040202020202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Coù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daáu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chaám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cuoái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AutoShape 14"/>
          <p:cNvSpPr/>
          <p:nvPr>
            <p:custDataLst>
              <p:tags r:id="rId2"/>
            </p:custDataLst>
          </p:nvPr>
        </p:nvSpPr>
        <p:spPr>
          <a:xfrm>
            <a:off x="1024069" y="116441"/>
            <a:ext cx="7405228" cy="642408"/>
          </a:xfrm>
          <a:prstGeom prst="homePlate">
            <a:avLst>
              <a:gd name="adj" fmla="val 137465"/>
            </a:avLst>
          </a:prstGeom>
          <a:solidFill>
            <a:schemeClr val="bg1"/>
          </a:solidFill>
          <a:ln w="9525" cap="rnd" cmpd="sng">
            <a:solidFill>
              <a:srgbClr val="A052B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Ñaët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1-2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coù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töø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ngöõ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ñöôïc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ôû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baøi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taäp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>
          <a:xfrm>
            <a:off x="0" y="757238"/>
            <a:ext cx="9144000" cy="3629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748" y="1676582"/>
            <a:ext cx="7308669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  <a:latin typeface="HP001 5 hàng" panose="020B0603050302020204" pitchFamily="34" charset="0"/>
              </a:rPr>
              <a:t>Ông nội</a:t>
            </a:r>
            <a:r>
              <a:rPr lang="vi-VN" sz="27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em </a:t>
            </a:r>
            <a:r>
              <a:rPr lang="en-US" altLang="vi-VN" sz="2700" b="1" dirty="0">
                <a:solidFill>
                  <a:srgbClr val="7030A0"/>
                </a:solidFill>
                <a:latin typeface="HP001 5 hàng" panose="020B0603050302020204" pitchFamily="34" charset="0"/>
              </a:rPr>
              <a:t>đang</a:t>
            </a:r>
            <a:r>
              <a:rPr lang="vi-VN" sz="27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chăm sóc cây.</a:t>
            </a:r>
            <a:endParaRPr lang="en-US" sz="27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7020" y="2262973"/>
            <a:ext cx="788996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HP001 5 hàng" panose="020B0603050302020204" pitchFamily="34" charset="0"/>
              </a:rPr>
              <a:t>Em nhổ tóc sâu cho </a:t>
            </a:r>
            <a:r>
              <a:rPr lang="vi-VN" sz="2700" b="1" dirty="0">
                <a:solidFill>
                  <a:srgbClr val="FF0000"/>
                </a:solidFill>
                <a:latin typeface="HP001 5 hàng" panose="020B0603050302020204" pitchFamily="34" charset="0"/>
              </a:rPr>
              <a:t>bà ngoại</a:t>
            </a:r>
            <a:r>
              <a:rPr lang="vi-VN" sz="2700" b="1" dirty="0">
                <a:solidFill>
                  <a:srgbClr val="7030A0"/>
                </a:solidFill>
                <a:latin typeface="HP001 5 hàng" panose="020B0603050302020204" pitchFamily="34" charset="0"/>
              </a:rPr>
              <a:t>.</a:t>
            </a:r>
            <a:endParaRPr lang="en-US" sz="27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837020" y="2849713"/>
            <a:ext cx="788996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sz="2700" b="1" dirty="0">
                <a:solidFill>
                  <a:srgbClr val="7030A0"/>
                </a:solidFill>
                <a:latin typeface="HP001 5 hàng" panose="020B0603050302020204" pitchFamily="34" charset="0"/>
              </a:rPr>
              <a:t>Em nhổ tóc sâu cho </a:t>
            </a:r>
            <a:r>
              <a:rPr lang="vi-VN" sz="2700" b="1" dirty="0">
                <a:solidFill>
                  <a:srgbClr val="FF0000"/>
                </a:solidFill>
                <a:latin typeface="HP001 5 hàng" panose="020B0603050302020204" pitchFamily="34" charset="0"/>
              </a:rPr>
              <a:t>bà ngoại</a:t>
            </a:r>
            <a:r>
              <a:rPr lang="vi-VN" sz="2700" b="1" dirty="0">
                <a:solidFill>
                  <a:srgbClr val="7030A0"/>
                </a:solidFill>
                <a:latin typeface="HP001 5 hàng" panose="020B0603050302020204" pitchFamily="34" charset="0"/>
              </a:rPr>
              <a:t>.</a:t>
            </a:r>
            <a:endParaRPr lang="en-US" sz="27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0" y="620395"/>
            <a:ext cx="9144635" cy="45231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Làm các bài toán sau vào vở Rèn chữ.</a:t>
            </a:r>
            <a:endParaRPr lang="en-US" sz="32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r>
              <a:rPr lang="en-US" sz="32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HP001 5 hàng" panose="020B0603050302020204" pitchFamily="34" charset="0"/>
              </a:rPr>
              <a:t>Bài 1: Mẹ có 8 quả cam. Con có 6 quả camHỏi cả hai mẹ con có mấy quả cam ?</a:t>
            </a:r>
            <a:endParaRPr lang="en-US" sz="32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HP001 5 hàng" panose="020B0603050302020204" pitchFamily="34" charset="0"/>
            </a:endParaRPr>
          </a:p>
          <a:p>
            <a:r>
              <a:rPr lang="en-US" sz="3200" b="1" dirty="0">
                <a:solidFill>
                  <a:srgbClr val="7030A0"/>
                </a:solidFill>
                <a:latin typeface="HP001 5 hàng" panose="020B0603050302020204" pitchFamily="34" charset="0"/>
              </a:rPr>
              <a:t>Bài 2 : Chị có 6 cái kẹo. Em có 9 cái kẹo. Hỏi cả hai chị em có mấy cái kẹo ?</a:t>
            </a:r>
            <a:endParaRPr lang="en-US" sz="32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r>
              <a:rPr lang="en-US" sz="3200" b="1" dirty="0">
                <a:solidFill>
                  <a:srgbClr val="00B0F0"/>
                </a:solidFill>
                <a:latin typeface="HP001 5 hàng" panose="020B0603050302020204" pitchFamily="34" charset="0"/>
              </a:rPr>
              <a:t>Bài 3 :Lan có 15 cái kẹo. Lan cho em 6 cái. Hỏi Lan còn lại mấy cái kẹo?</a:t>
            </a:r>
            <a:endParaRPr lang="en-US" sz="3200" b="1" dirty="0">
              <a:solidFill>
                <a:srgbClr val="00B0F0"/>
              </a:solidFill>
              <a:latin typeface="HP001 5 hàng" panose="020B0603050302020204" pitchFamily="34" charset="0"/>
            </a:endParaRP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HP001 5 hàng" panose="020B0603050302020204" pitchFamily="34" charset="0"/>
              </a:rPr>
              <a:t>Bài 4: Hùng có 18 viên bi. Hùng cho Nam 9 viên bi. Hỏi Hùng còn lại mấy viên bi?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HP001 5 hàng" panose="020B0603050302020204" pitchFamily="34" charset="0"/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3483610" y="0"/>
            <a:ext cx="1564005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101090"/>
            <a:ext cx="10079421" cy="443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2511" y="3241376"/>
            <a:ext cx="1029484" cy="181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70129" y="4007114"/>
            <a:ext cx="1683148" cy="104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6069" y="444763"/>
            <a:ext cx="842367" cy="620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51291" y="1198252"/>
            <a:ext cx="4587662" cy="248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00"/>
              </a:spcBef>
              <a:spcAft>
                <a:spcPts val="700"/>
              </a:spcAft>
            </a:pPr>
            <a:r>
              <a:rPr lang="nl-NL" sz="3600" dirty="0">
                <a:solidFill>
                  <a:srgbClr val="7030A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+ Cậu em là một ca sĩ, cậu hát rất hay!</a:t>
            </a:r>
            <a:endParaRPr lang="en-US" sz="3600" dirty="0">
              <a:solidFill>
                <a:srgbClr val="7030A0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spcBef>
                <a:spcPts val="700"/>
              </a:spcBef>
              <a:spcAft>
                <a:spcPts val="700"/>
              </a:spcAft>
            </a:pPr>
            <a:r>
              <a:rPr lang="nl-NL" sz="3600" dirty="0">
                <a:solidFill>
                  <a:srgbClr val="7030A0"/>
                </a:solidFill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+ Bác em sống ở thủ đô Hà Nội.</a:t>
            </a:r>
            <a:endParaRPr lang="en-US" sz="3600" dirty="0">
              <a:solidFill>
                <a:srgbClr val="7030A0"/>
              </a:solidFill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8" name="AutoShape 14"/>
          <p:cNvSpPr/>
          <p:nvPr>
            <p:custDataLst>
              <p:tags r:id="rId5"/>
            </p:custDataLst>
          </p:nvPr>
        </p:nvSpPr>
        <p:spPr>
          <a:xfrm>
            <a:off x="1528566" y="555844"/>
            <a:ext cx="2875269" cy="642408"/>
          </a:xfrm>
          <a:prstGeom prst="homePlate">
            <a:avLst>
              <a:gd name="adj" fmla="val 137465"/>
            </a:avLst>
          </a:prstGeom>
          <a:solidFill>
            <a:sysClr val="window" lastClr="FFFFFF"/>
          </a:solidFill>
          <a:ln w="9525" cap="rnd" cmpd="sng">
            <a:solidFill>
              <a:schemeClr val="bg1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maãu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2" y="346842"/>
            <a:ext cx="7768157" cy="4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/>
          <p:cNvSpPr/>
          <p:nvPr>
            <p:custDataLst>
              <p:tags r:id="rId2"/>
            </p:custDataLst>
          </p:nvPr>
        </p:nvSpPr>
        <p:spPr>
          <a:xfrm>
            <a:off x="2503745" y="2933214"/>
            <a:ext cx="4136510" cy="642408"/>
          </a:xfrm>
          <a:prstGeom prst="homePlate">
            <a:avLst>
              <a:gd name="adj" fmla="val 137465"/>
            </a:avLst>
          </a:prstGeom>
          <a:solidFill>
            <a:schemeClr val="bg1"/>
          </a:solidFill>
          <a:ln w="9525" cap="rnd" cmpd="sng">
            <a:noFill/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Noùi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vaø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nghe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ết"/>
          <p:cNvSpPr txBox="1"/>
          <p:nvPr/>
        </p:nvSpPr>
        <p:spPr>
          <a:xfrm>
            <a:off x="0" y="898518"/>
            <a:ext cx="928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Đóng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vai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nói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 l</a:t>
            </a:r>
            <a:r>
              <a:rPr lang="en-US" sz="20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ời</a:t>
            </a:r>
            <a:r>
              <a:rPr lang="en-US" sz="20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chào</a:t>
            </a:r>
            <a:r>
              <a:rPr lang="en-US" sz="20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phù</a:t>
            </a:r>
            <a:r>
              <a:rPr lang="en-US" sz="20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hợp</a:t>
            </a:r>
            <a:r>
              <a:rPr lang="en-US" sz="20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trong</a:t>
            </a:r>
            <a:r>
              <a:rPr lang="en-US" sz="20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những</a:t>
            </a:r>
            <a:r>
              <a:rPr lang="en-US" sz="20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tr</a:t>
            </a:r>
            <a:r>
              <a:rPr lang="vi-VN" sz="20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ư</a:t>
            </a:r>
            <a:r>
              <a:rPr lang="en-US" sz="20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ờng</a:t>
            </a:r>
            <a:r>
              <a:rPr lang="en-US" sz="20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hợp</a:t>
            </a:r>
            <a:r>
              <a:rPr lang="en-US" sz="20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sau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8" y="1583060"/>
            <a:ext cx="3318574" cy="2820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95" y="1298628"/>
            <a:ext cx="3563810" cy="2973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10" y="1375455"/>
            <a:ext cx="4249324" cy="3235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2" y="346841"/>
            <a:ext cx="7768157" cy="46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/>
          <p:cNvSpPr/>
          <p:nvPr>
            <p:custDataLst>
              <p:tags r:id="rId2"/>
            </p:custDataLst>
          </p:nvPr>
        </p:nvSpPr>
        <p:spPr>
          <a:xfrm>
            <a:off x="2240986" y="2373525"/>
            <a:ext cx="5210848" cy="642408"/>
          </a:xfrm>
          <a:prstGeom prst="homePlate">
            <a:avLst>
              <a:gd name="adj" fmla="val 137465"/>
            </a:avLst>
          </a:prstGeom>
          <a:noFill/>
          <a:ln w="9525" cap="rnd" cmpd="sng">
            <a:noFill/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THAÛO LUAÄN NHOÙM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8037" y="3015933"/>
            <a:ext cx="46567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i="1" cap="none" spc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cap="none" spc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cap="none" spc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cap="none" spc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i="1" cap="none" spc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cap="none" spc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cap="none" spc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US" sz="3200" i="1" cap="none" spc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cap="none" spc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cap="none" spc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cap="none" spc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75" y="216715"/>
            <a:ext cx="3857431" cy="3278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8546" y="3633893"/>
            <a:ext cx="7926908" cy="1255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700"/>
              </a:spcBef>
              <a:spcAft>
                <a:spcPts val="700"/>
              </a:spcAft>
            </a:pPr>
            <a:r>
              <a:rPr lang="nl-NL" sz="32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Tranh 1: Mẹ, con trai. </a:t>
            </a:r>
            <a:endParaRPr lang="nl-NL" sz="3200" i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spcBef>
                <a:spcPts val="700"/>
              </a:spcBef>
              <a:spcAft>
                <a:spcPts val="700"/>
              </a:spcAft>
            </a:pPr>
            <a:r>
              <a:rPr lang="en-US" altLang="nl-NL" sz="32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</a:t>
            </a:r>
            <a:r>
              <a:rPr lang="nl-NL" sz="32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ẹ đang ngồi đọc sách, </a:t>
            </a:r>
            <a:r>
              <a:rPr lang="en-US" altLang="nl-NL" sz="32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</a:t>
            </a:r>
            <a:r>
              <a:rPr lang="nl-NL" sz="32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on đi học về.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5" y="3655060"/>
            <a:ext cx="914336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  <a:buNone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Tranh 2: Ông bà và 2 cháu. </a:t>
            </a:r>
            <a:r>
              <a:rPr kumimoji="0" lang="en-US" alt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Ô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 đang bế cháu trai, </a:t>
            </a:r>
            <a:r>
              <a:rPr kumimoji="0" lang="en-US" alt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à đang d</a:t>
            </a:r>
            <a:r>
              <a:rPr kumimoji="0" lang="en-US" alt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ang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tay đón cháu</a:t>
            </a:r>
            <a:r>
              <a:rPr kumimoji="0" lang="en-US" alt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gái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2" t="23055" r="10866" b="8440"/>
          <a:stretch>
            <a:fillRect/>
          </a:stretch>
        </p:blipFill>
        <p:spPr>
          <a:xfrm>
            <a:off x="1745615" y="73025"/>
            <a:ext cx="4640580" cy="361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5" y="3634105"/>
            <a:ext cx="922972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700"/>
              </a:spcBef>
              <a:spcAft>
                <a:spcPts val="700"/>
              </a:spcAft>
            </a:pPr>
            <a:r>
              <a:rPr lang="vi-VN" sz="4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Tranh 3: Bố và con. </a:t>
            </a:r>
            <a:r>
              <a:rPr lang="en-US" altLang="vi-VN" sz="4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</a:t>
            </a:r>
            <a:r>
              <a:rPr lang="vi-VN" sz="4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on ra mở cửa cho bố</a:t>
            </a:r>
            <a:r>
              <a:rPr lang="en-US" altLang="vi-VN" sz="4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và khoanh tay chào bố</a:t>
            </a:r>
            <a:r>
              <a:rPr lang="vi-VN" sz="4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bố</a:t>
            </a:r>
            <a:r>
              <a:rPr lang="en-US" altLang="vi-VN" sz="4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vừa</a:t>
            </a:r>
            <a:r>
              <a:rPr lang="vi-VN" sz="4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đi làm về. 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99" y="-111444"/>
            <a:ext cx="4158675" cy="3470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679128" y="3092566"/>
            <a:ext cx="3293558" cy="205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378927" y="585555"/>
            <a:ext cx="3140870" cy="443182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2781132" y="1844205"/>
            <a:ext cx="4544775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600" kern="0" dirty="0" err="1">
                <a:solidFill>
                  <a:srgbClr val="FF4D67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Luyện</a:t>
            </a:r>
            <a:r>
              <a:rPr lang="en-US" sz="6600" kern="0" dirty="0">
                <a:solidFill>
                  <a:srgbClr val="FF4D67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600" kern="0" dirty="0" err="1">
                <a:solidFill>
                  <a:srgbClr val="FF4D67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từ</a:t>
            </a:r>
            <a:endParaRPr sz="6600" kern="0" dirty="0">
              <a:solidFill>
                <a:srgbClr val="FF4D6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33477" y="259261"/>
            <a:ext cx="1680634" cy="1237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1-原创素材\1_mm1102\PPT\PPT_014\materaials\pageimg_g1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268" y="651643"/>
            <a:ext cx="9425432" cy="346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0676" y="1659326"/>
            <a:ext cx="569135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33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Khi nói lời chào, cần chú ý giọng điệu, nét mắt, cử chỉ thể hiện sự lịch sự, tôn trọng, vui vẻ. </a:t>
            </a:r>
            <a:endParaRPr lang="en-US" sz="3300" i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33" y="268282"/>
            <a:ext cx="4714428" cy="49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286794" y="2662212"/>
            <a:ext cx="3793310" cy="1177231"/>
          </a:xfrm>
          <a:prstGeom prst="rect">
            <a:avLst/>
          </a:prstGeom>
          <a:noFill/>
        </p:spPr>
        <p:txBody>
          <a:bodyPr wrap="none" lIns="68562" tIns="34283" rIns="68562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16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Saém</a:t>
            </a:r>
            <a:r>
              <a:rPr kumimoji="0" lang="en-US" sz="72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vai</a:t>
            </a:r>
            <a:endParaRPr kumimoji="0" lang="en-US" sz="72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3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684856" y="713525"/>
            <a:ext cx="4056993" cy="2489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4;p2"/>
          <p:cNvSpPr txBox="1"/>
          <p:nvPr/>
        </p:nvSpPr>
        <p:spPr>
          <a:xfrm>
            <a:off x="546537" y="138632"/>
            <a:ext cx="827164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2800" kern="0" dirty="0">
                <a:solidFill>
                  <a:srgbClr val="FF4D67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Tìm từ ngữ chỉ người thân và xếp vào 2 nhóm:</a:t>
            </a:r>
            <a:endParaRPr sz="2800" kern="0" dirty="0">
              <a:solidFill>
                <a:srgbClr val="FF4D6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1" y="870087"/>
            <a:ext cx="3419577" cy="2603739"/>
          </a:xfrm>
          <a:prstGeom prst="rect">
            <a:avLst/>
          </a:prstGeom>
        </p:spPr>
      </p:pic>
      <p:sp>
        <p:nvSpPr>
          <p:cNvPr id="7" name="Viết"/>
          <p:cNvSpPr txBox="1"/>
          <p:nvPr/>
        </p:nvSpPr>
        <p:spPr>
          <a:xfrm>
            <a:off x="821794" y="3255069"/>
            <a:ext cx="289092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iết"/>
          <p:cNvSpPr txBox="1"/>
          <p:nvPr/>
        </p:nvSpPr>
        <p:spPr>
          <a:xfrm>
            <a:off x="5322274" y="3063806"/>
            <a:ext cx="289092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21" y="3776428"/>
            <a:ext cx="2739616" cy="57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70" y="3648902"/>
            <a:ext cx="2739616" cy="574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>
            <a:spLocks noChangeAspect="1"/>
          </p:cNvSpPr>
          <p:nvPr/>
        </p:nvSpPr>
        <p:spPr bwMode="auto">
          <a:xfrm rot="3036074">
            <a:off x="4755604" y="1540305"/>
            <a:ext cx="1423064" cy="164592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endParaRPr lang="zh-CN" altLang="en-US" sz="1400">
              <a:solidFill>
                <a:prstClr val="black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4" name="等腰三角形 2"/>
          <p:cNvSpPr>
            <a:spLocks noChangeAspect="1"/>
          </p:cNvSpPr>
          <p:nvPr/>
        </p:nvSpPr>
        <p:spPr bwMode="auto">
          <a:xfrm rot="8763501">
            <a:off x="3737732" y="2466477"/>
            <a:ext cx="1421954" cy="164592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024418" y="3067520"/>
            <a:ext cx="812879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zh-CN" altLang="en-US" sz="1200" b="1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等腰三角形 2"/>
          <p:cNvSpPr>
            <a:spLocks noChangeAspect="1"/>
          </p:cNvSpPr>
          <p:nvPr/>
        </p:nvSpPr>
        <p:spPr bwMode="auto">
          <a:xfrm rot="16474574">
            <a:off x="3312886" y="1230849"/>
            <a:ext cx="1423064" cy="164592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endParaRPr lang="zh-CN" altLang="en-US" sz="140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926455" y="1820447"/>
            <a:ext cx="52930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Tham</a:t>
            </a:r>
            <a:r>
              <a:rPr lang="en-US" altLang="zh-CN" sz="27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endParaRPr lang="en-US" altLang="zh-CN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quan</a:t>
            </a:r>
            <a:endParaRPr lang="zh-CN" altLang="en-US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662697" y="3032141"/>
            <a:ext cx="153632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Nhận</a:t>
            </a:r>
            <a:r>
              <a:rPr lang="en-US" altLang="zh-CN" sz="27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endParaRPr lang="en-US" altLang="zh-CN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xét</a:t>
            </a:r>
            <a:endParaRPr lang="zh-CN" altLang="en-US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131990" y="2222125"/>
            <a:ext cx="52930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Thắc</a:t>
            </a:r>
            <a:r>
              <a:rPr lang="en-US" altLang="zh-CN" sz="27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endParaRPr lang="en-US" altLang="zh-CN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mắc</a:t>
            </a:r>
            <a:endParaRPr lang="zh-CN" altLang="en-US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10" name="Rounded Rectangle 22"/>
          <p:cNvSpPr/>
          <p:nvPr/>
        </p:nvSpPr>
        <p:spPr>
          <a:xfrm>
            <a:off x="78676" y="1571559"/>
            <a:ext cx="3092746" cy="11747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Di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chuyeån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traät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töï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sang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caùc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nhoùm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khaùc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Rounded Rectangle 12"/>
          <p:cNvSpPr/>
          <p:nvPr/>
        </p:nvSpPr>
        <p:spPr>
          <a:xfrm>
            <a:off x="2691354" y="3996854"/>
            <a:ext cx="3479006" cy="817245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Nhaän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xeùt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goùp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yù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lòch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söï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nhoùm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baïn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Rounded Rectangle 13"/>
          <p:cNvSpPr/>
          <p:nvPr/>
        </p:nvSpPr>
        <p:spPr>
          <a:xfrm>
            <a:off x="6206063" y="1392787"/>
            <a:ext cx="2802206" cy="1174790"/>
          </a:xfrm>
          <a:prstGeom prst="roundRect">
            <a:avLst/>
          </a:prstGeom>
          <a:solidFill>
            <a:srgbClr val="E9D7ED"/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Neâu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vaø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cuøng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nhau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giaûi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nghóa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caùc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töø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chöa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hieåu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43138" y="173324"/>
            <a:ext cx="4572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495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Chia</a:t>
            </a:r>
            <a:r>
              <a:rPr lang="en-US" altLang="zh-CN" sz="495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495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sẻ</a:t>
            </a:r>
            <a:endParaRPr lang="zh-CN" altLang="en-US" sz="495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autoUpdateAnimBg="0"/>
      <p:bldP spid="6" grpId="0" bldLvl="0" animBg="1"/>
      <p:bldP spid="7" grpId="0" autoUpdateAnimBg="0"/>
      <p:bldP spid="8" grpId="0" autoUpdateAnimBg="0"/>
      <p:bldP spid="9" grpId="0" autoUpdateAnimBg="0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3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322274" y="772834"/>
            <a:ext cx="2890922" cy="17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4;p2"/>
          <p:cNvSpPr txBox="1"/>
          <p:nvPr/>
        </p:nvSpPr>
        <p:spPr>
          <a:xfrm>
            <a:off x="546537" y="138632"/>
            <a:ext cx="827164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Tìm từ ngữ chỉ người thân và xếp vào 2 nhóm: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8" y="716685"/>
            <a:ext cx="2809135" cy="2138935"/>
          </a:xfrm>
          <a:prstGeom prst="rect">
            <a:avLst/>
          </a:prstGeom>
        </p:spPr>
      </p:pic>
      <p:sp>
        <p:nvSpPr>
          <p:cNvPr id="7" name="Viết"/>
          <p:cNvSpPr txBox="1"/>
          <p:nvPr/>
        </p:nvSpPr>
        <p:spPr>
          <a:xfrm>
            <a:off x="622513" y="2589355"/>
            <a:ext cx="2890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nội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8" name="Viết"/>
          <p:cNvSpPr txBox="1"/>
          <p:nvPr/>
        </p:nvSpPr>
        <p:spPr>
          <a:xfrm>
            <a:off x="5322274" y="2543188"/>
            <a:ext cx="289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ngoại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3" name="Google Shape;94;p2"/>
          <p:cNvSpPr txBox="1"/>
          <p:nvPr/>
        </p:nvSpPr>
        <p:spPr>
          <a:xfrm>
            <a:off x="546537" y="3417303"/>
            <a:ext cx="3132834" cy="13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2800" kern="0" dirty="0">
                <a:solidFill>
                  <a:srgbClr val="00AE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ông nội, bà nội, bác, chú, thím,</a:t>
            </a:r>
            <a:r>
              <a:rPr lang="en-US" altLang="vi-VN" sz="2800" kern="0" dirty="0">
                <a:solidFill>
                  <a:srgbClr val="00AE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cô</a:t>
            </a:r>
            <a:r>
              <a:rPr lang="vi-VN" sz="2800" kern="0" dirty="0">
                <a:solidFill>
                  <a:srgbClr val="00AE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anh, chị, em,..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94;p2"/>
          <p:cNvSpPr txBox="1"/>
          <p:nvPr/>
        </p:nvSpPr>
        <p:spPr>
          <a:xfrm>
            <a:off x="5335811" y="3417303"/>
            <a:ext cx="3132834" cy="13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2800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ông ngoại, bà ngoại, cậu, mợ, </a:t>
            </a:r>
            <a:r>
              <a:rPr lang="en-US" altLang="vi-VN" sz="2800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dì, </a:t>
            </a:r>
            <a:r>
              <a:rPr lang="vi-VN" sz="2800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anh, chị, em,..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lum contrast="100000"/>
          </a:blip>
          <a:stretch>
            <a:fillRect/>
          </a:stretch>
        </p:blipFill>
        <p:spPr>
          <a:xfrm>
            <a:off x="0" y="0"/>
            <a:ext cx="9372600" cy="5144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010" y="1442085"/>
            <a:ext cx="8682355" cy="112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Ông nội, bà nội,</a:t>
            </a:r>
            <a:r>
              <a:rPr lang="en-US" altLang="vi-VN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bác, chú, cô, o, thím, anh, chị ,em.</a:t>
            </a:r>
            <a:r>
              <a:rPr lang="vi-VN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461010" y="3556000"/>
            <a:ext cx="859663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vi-VN" sz="4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Ông </a:t>
            </a:r>
            <a:r>
              <a:rPr lang="en-US" sz="4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ngoại, bà ngoại, dì, cậu, dượng, mợ (mự),anh,chị, em. </a:t>
            </a:r>
            <a:endParaRPr 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679128" y="3092566"/>
            <a:ext cx="3293558" cy="205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378927" y="585555"/>
            <a:ext cx="3140870" cy="443182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2781132" y="1844205"/>
            <a:ext cx="4544775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Luyện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33477" y="259261"/>
            <a:ext cx="1680634" cy="1237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random/>
      </p:transition>
    </mc:Choice>
    <mc:Fallback>
      <p:transition spd="slow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/>
          <p:cNvSpPr/>
          <p:nvPr>
            <p:custDataLst>
              <p:tags r:id="rId1"/>
            </p:custDataLst>
          </p:nvPr>
        </p:nvSpPr>
        <p:spPr>
          <a:xfrm>
            <a:off x="1024069" y="116441"/>
            <a:ext cx="7405228" cy="642408"/>
          </a:xfrm>
          <a:prstGeom prst="homePlate">
            <a:avLst>
              <a:gd name="adj" fmla="val 137465"/>
            </a:avLst>
          </a:prstGeom>
          <a:solidFill>
            <a:schemeClr val="bg1"/>
          </a:solidFill>
          <a:ln w="9525" cap="rnd" cmpd="sng">
            <a:solidFill>
              <a:srgbClr val="A052B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Ñaët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1-2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coù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töø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ngöõ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ñöôïc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ôû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baøi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taäp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069" y="976206"/>
            <a:ext cx="8831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Choïn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ít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nhaát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moät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töø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ngöõ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BT3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ñeå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ñaët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052B2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A052B2"/>
              </a:solidFill>
              <a:effectLst/>
              <a:uLnTx/>
              <a:uFillTx/>
              <a:latin typeface="VNI-Avo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Google Shape;93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374825" y="3267836"/>
            <a:ext cx="2890922" cy="179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5" y="3097826"/>
            <a:ext cx="2809135" cy="2138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>
            <a:spLocks noChangeAspect="1"/>
          </p:cNvSpPr>
          <p:nvPr/>
        </p:nvSpPr>
        <p:spPr bwMode="auto">
          <a:xfrm rot="7890862">
            <a:off x="4877320" y="1582891"/>
            <a:ext cx="1421954" cy="164592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等腰三角形 2"/>
          <p:cNvSpPr>
            <a:spLocks noChangeAspect="1"/>
          </p:cNvSpPr>
          <p:nvPr/>
        </p:nvSpPr>
        <p:spPr bwMode="auto">
          <a:xfrm rot="15627953">
            <a:off x="3475369" y="1545005"/>
            <a:ext cx="1423064" cy="164592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endParaRPr lang="zh-CN" altLang="en-US" sz="140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4047982" y="2131759"/>
            <a:ext cx="52930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Trình</a:t>
            </a:r>
            <a:r>
              <a:rPr lang="en-US" altLang="zh-CN" sz="27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endParaRPr lang="en-US" altLang="zh-CN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bày</a:t>
            </a:r>
            <a:endParaRPr lang="zh-CN" altLang="en-US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4813879" y="2131759"/>
            <a:ext cx="153632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Nhận</a:t>
            </a:r>
            <a:r>
              <a:rPr lang="en-US" altLang="zh-CN" sz="27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endParaRPr lang="en-US" altLang="zh-CN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xét</a:t>
            </a:r>
            <a:endParaRPr lang="zh-CN" altLang="en-US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7" name="Rounded Rectangle 22"/>
          <p:cNvSpPr/>
          <p:nvPr/>
        </p:nvSpPr>
        <p:spPr>
          <a:xfrm>
            <a:off x="241159" y="2087397"/>
            <a:ext cx="3092746" cy="817245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Noùi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ñaõ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ñaët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tröôùc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lôùp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ounded Rectangle 12"/>
          <p:cNvSpPr/>
          <p:nvPr/>
        </p:nvSpPr>
        <p:spPr>
          <a:xfrm>
            <a:off x="5387863" y="3142890"/>
            <a:ext cx="3479006" cy="817245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Nhaän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xeùt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goùp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yù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lòch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söï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cuûa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baïn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3138" y="173324"/>
            <a:ext cx="4572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495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Chia</a:t>
            </a:r>
            <a:r>
              <a:rPr lang="en-US" altLang="zh-CN" sz="495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495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sẻ</a:t>
            </a:r>
            <a:endParaRPr lang="zh-CN" altLang="en-US" sz="495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autoUpdateAnimBg="0"/>
      <p:bldP spid="6" grpId="0" autoUpdateAnimBg="0"/>
      <p:bldP spid="7" grpId="0" animBg="1"/>
      <p:bldP spid="8" grpId="0" animBg="1"/>
    </p:bldLst>
  </p:timing>
</p:sld>
</file>

<file path=ppt/tags/tag1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3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2059</Words>
  <Application>WPS Presentation</Application>
  <PresentationFormat>On-screen Show (16:9)</PresentationFormat>
  <Paragraphs>116</Paragraphs>
  <Slides>21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12</vt:i4>
      </vt:variant>
      <vt:variant>
        <vt:lpstr>幻灯片标题</vt:lpstr>
      </vt:variant>
      <vt:variant>
        <vt:i4>21</vt:i4>
      </vt:variant>
    </vt:vector>
  </HeadingPairs>
  <TitlesOfParts>
    <vt:vector size="61" baseType="lpstr">
      <vt:lpstr>Arial</vt:lpstr>
      <vt:lpstr>SimSun</vt:lpstr>
      <vt:lpstr>Wingdings</vt:lpstr>
      <vt:lpstr>Averta Std CY Bold</vt:lpstr>
      <vt:lpstr>Segoe Print</vt:lpstr>
      <vt:lpstr>Arial-Rounded</vt:lpstr>
      <vt:lpstr>Segoe UI Symbol</vt:lpstr>
      <vt:lpstr>Quicksand Medium</vt:lpstr>
      <vt:lpstr>Arial-SGK-TV</vt:lpstr>
      <vt:lpstr>Arial Rounded MT Bold</vt:lpstr>
      <vt:lpstr>VNI-Avo</vt:lpstr>
      <vt:lpstr>Averta Std CY</vt:lpstr>
      <vt:lpstr>Times New Roman</vt:lpstr>
      <vt:lpstr>黑体</vt:lpstr>
      <vt:lpstr>Verdana</vt:lpstr>
      <vt:lpstr>Arial</vt:lpstr>
      <vt:lpstr>Coiny</vt:lpstr>
      <vt:lpstr>Yu Gothic UI Semibold</vt:lpstr>
      <vt:lpstr>站酷快乐体2016修订版</vt:lpstr>
      <vt:lpstr>Microsoft YaHei</vt:lpstr>
      <vt:lpstr>方正清刻本悦宋简体</vt:lpstr>
      <vt:lpstr>HP001 5 hàng</vt:lpstr>
      <vt:lpstr>Arial Unicode MS</vt:lpstr>
      <vt:lpstr>Calibri</vt:lpstr>
      <vt:lpstr>Calibri</vt:lpstr>
      <vt:lpstr>Calibri Light</vt:lpstr>
      <vt:lpstr>等线</vt:lpstr>
      <vt:lpstr>Algerian</vt:lpstr>
      <vt:lpstr>Hoạt động</vt:lpstr>
      <vt:lpstr>Khởi động</vt:lpstr>
      <vt:lpstr>Khám phá và Luyện tập</vt:lpstr>
      <vt:lpstr>9_www.33ppt.com</vt:lpstr>
      <vt:lpstr>1_Hoạt động</vt:lpstr>
      <vt:lpstr>1_Khởi động</vt:lpstr>
      <vt:lpstr>sample</vt:lpstr>
      <vt:lpstr>自定义设计方案</vt:lpstr>
      <vt:lpstr>7_Office Theme</vt:lpstr>
      <vt:lpstr>2_Office 主题</vt:lpstr>
      <vt:lpstr>3_Office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ASUS</cp:lastModifiedBy>
  <cp:revision>615</cp:revision>
  <dcterms:created xsi:type="dcterms:W3CDTF">2021-03-08T07:39:00Z</dcterms:created>
  <dcterms:modified xsi:type="dcterms:W3CDTF">2023-10-18T02:30:49Z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E6239719B69348D2B61FCBC0F97F49AD</vt:lpwstr>
  </property>
  <property fmtid="{D5CDD505-2E9C-101B-9397-08002B2CF9AE}" pid="3" name="KSOProductBuildVer">
    <vt:lpwstr>1033-12.2.0.13266</vt:lpwstr>
  </property>
</Properties>
</file>