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7"/>
  </p:notesMasterIdLst>
  <p:sldIdLst>
    <p:sldId id="257" r:id="rId3"/>
    <p:sldId id="3762" r:id="rId4"/>
    <p:sldId id="261" r:id="rId5"/>
    <p:sldId id="262" r:id="rId6"/>
    <p:sldId id="259" r:id="rId7"/>
    <p:sldId id="3727" r:id="rId8"/>
    <p:sldId id="3730" r:id="rId9"/>
    <p:sldId id="3728" r:id="rId10"/>
    <p:sldId id="3755" r:id="rId11"/>
    <p:sldId id="3756" r:id="rId12"/>
    <p:sldId id="3757" r:id="rId13"/>
    <p:sldId id="3758" r:id="rId14"/>
    <p:sldId id="3759" r:id="rId15"/>
    <p:sldId id="3760" r:id="rId16"/>
    <p:sldId id="3761" r:id="rId17"/>
    <p:sldId id="3754" r:id="rId18"/>
    <p:sldId id="3748" r:id="rId19"/>
    <p:sldId id="3746" r:id="rId20"/>
    <p:sldId id="3747" r:id="rId21"/>
    <p:sldId id="3751" r:id="rId22"/>
    <p:sldId id="3750" r:id="rId23"/>
    <p:sldId id="3752" r:id="rId24"/>
    <p:sldId id="3729" r:id="rId25"/>
    <p:sldId id="3753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E34F7D"/>
    <a:srgbClr val="F5844A"/>
    <a:srgbClr val="FFE1EA"/>
    <a:srgbClr val="20A284"/>
    <a:srgbClr val="1EA3BD"/>
    <a:srgbClr val="E65F8A"/>
    <a:srgbClr val="FE80A3"/>
    <a:srgbClr val="F4C629"/>
    <a:srgbClr val="58C9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-26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E9C35-3B65-4F34-806E-5B1331E97CDC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E5A10-64EB-4B4E-9BF2-D181485ED9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chốt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lần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chuyển</a:t>
            </a:r>
            <a:r>
              <a:rPr lang="en-US" altLang="zh-CN" baseline="0" dirty="0"/>
              <a:t> slide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GV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Đô</a:t>
            </a:r>
            <a:r>
              <a:rPr lang="en-US" baseline="0" dirty="0"/>
              <a:t> </a:t>
            </a:r>
            <a:r>
              <a:rPr lang="en-US" baseline="0" dirty="0" err="1"/>
              <a:t>rê</a:t>
            </a:r>
            <a:r>
              <a:rPr lang="en-US" baseline="0" dirty="0"/>
              <a:t> mon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HS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chốt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lần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chuyển</a:t>
            </a:r>
            <a:r>
              <a:rPr lang="en-US" altLang="zh-CN" baseline="0" dirty="0"/>
              <a:t> slide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GV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Đô</a:t>
            </a:r>
            <a:r>
              <a:rPr lang="en-US" baseline="0" dirty="0"/>
              <a:t> </a:t>
            </a:r>
            <a:r>
              <a:rPr lang="en-US" baseline="0" dirty="0" err="1"/>
              <a:t>rê</a:t>
            </a:r>
            <a:r>
              <a:rPr lang="en-US" baseline="0" dirty="0"/>
              <a:t> mon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HS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chốt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lần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chuyển</a:t>
            </a:r>
            <a:r>
              <a:rPr lang="en-US" altLang="zh-CN" baseline="0" dirty="0"/>
              <a:t> slide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GV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Đô</a:t>
            </a:r>
            <a:r>
              <a:rPr lang="en-US" baseline="0" dirty="0"/>
              <a:t> </a:t>
            </a:r>
            <a:r>
              <a:rPr lang="en-US" baseline="0" dirty="0" err="1"/>
              <a:t>rê</a:t>
            </a:r>
            <a:r>
              <a:rPr lang="en-US" baseline="0" dirty="0"/>
              <a:t> mon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choi</a:t>
            </a:r>
            <a:r>
              <a:rPr lang="en-US" altLang="zh-CN" baseline="0" dirty="0"/>
              <a:t> Tim ten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to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CÁNH CỬA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8" r="152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1" name="矩形: 圆角 10"/>
            <p:cNvSpPr/>
            <p:nvPr userDrawn="1"/>
          </p:nvSpPr>
          <p:spPr>
            <a:xfrm>
              <a:off x="711200" y="419101"/>
              <a:ext cx="10693400" cy="6146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标题 4"/>
          <p:cNvSpPr txBox="1"/>
          <p:nvPr userDrawn="1"/>
        </p:nvSpPr>
        <p:spPr>
          <a:xfrm>
            <a:off x="4448196" y="540363"/>
            <a:ext cx="5225625" cy="542617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 dirty="0"/>
              <a:t>请输入您的标题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27" y="1030497"/>
            <a:ext cx="3252218" cy="245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8" r="152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 userDrawn="1"/>
          </p:nvSpPr>
          <p:spPr>
            <a:xfrm>
              <a:off x="711200" y="419101"/>
              <a:ext cx="10693400" cy="6146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标题 4"/>
          <p:cNvSpPr txBox="1"/>
          <p:nvPr userDrawn="1"/>
        </p:nvSpPr>
        <p:spPr>
          <a:xfrm>
            <a:off x="4377858" y="540224"/>
            <a:ext cx="5225625" cy="542617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 dirty="0"/>
              <a:t>请输入您的标题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27" y="1030497"/>
            <a:ext cx="3252218" cy="245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8" r="152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7" name="矩形: 圆角 6"/>
            <p:cNvSpPr/>
            <p:nvPr userDrawn="1"/>
          </p:nvSpPr>
          <p:spPr>
            <a:xfrm>
              <a:off x="711200" y="419101"/>
              <a:ext cx="10693400" cy="6146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4"/>
          <p:cNvSpPr txBox="1"/>
          <p:nvPr userDrawn="1"/>
        </p:nvSpPr>
        <p:spPr>
          <a:xfrm>
            <a:off x="4377858" y="552924"/>
            <a:ext cx="5225625" cy="542617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 dirty="0"/>
              <a:t>请输入您的标题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27" y="1030497"/>
            <a:ext cx="3252218" cy="245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8" r="152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3" name="矩形: 圆角 12"/>
            <p:cNvSpPr/>
            <p:nvPr userDrawn="1"/>
          </p:nvSpPr>
          <p:spPr>
            <a:xfrm>
              <a:off x="711200" y="419101"/>
              <a:ext cx="10693400" cy="6146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4"/>
          <p:cNvSpPr txBox="1"/>
          <p:nvPr userDrawn="1"/>
        </p:nvSpPr>
        <p:spPr>
          <a:xfrm>
            <a:off x="4377858" y="527524"/>
            <a:ext cx="5225625" cy="542617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 dirty="0"/>
              <a:t>请输入您的标题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27" y="1030497"/>
            <a:ext cx="3252218" cy="245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E7ABA-8BB8-46D7-8CC6-B8EA1550342A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51.png"/><Relationship Id="rId7" Type="http://schemas.openxmlformats.org/officeDocument/2006/relationships/slide" Target="slide2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slide" Target="slide19.xml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3.jpe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60.png"/><Relationship Id="rId5" Type="http://schemas.openxmlformats.org/officeDocument/2006/relationships/image" Target="../media/image5.png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openxmlformats.org/officeDocument/2006/relationships/image" Target="../media/image58.png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9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slide" Target="slide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jpeg"/><Relationship Id="rId7" Type="http://schemas.openxmlformats.org/officeDocument/2006/relationships/image" Target="../media/image27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6.GIF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993532" y="678316"/>
            <a:ext cx="8452966" cy="4858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308" y="101991"/>
            <a:ext cx="2239327" cy="24053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28" y="5746819"/>
            <a:ext cx="5502026" cy="1009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7909"/>
            <a:ext cx="1742066" cy="349334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18"/>
            <a:ext cx="1496297" cy="145143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302" y="5146911"/>
            <a:ext cx="790578" cy="110290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880" y="-112405"/>
            <a:ext cx="2041506" cy="141704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965" y="5730828"/>
            <a:ext cx="858978" cy="115701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583" y="3683846"/>
            <a:ext cx="1694298" cy="2643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17" y="5059473"/>
            <a:ext cx="2124510" cy="17985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514" y="1375400"/>
            <a:ext cx="626018" cy="6072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4143" y="726644"/>
            <a:ext cx="399940" cy="38794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127" y="6111343"/>
            <a:ext cx="629296" cy="6104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7868" y="1330467"/>
            <a:ext cx="8358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E34F7D"/>
                </a:solidFill>
                <a:latin typeface="HP001 4H" panose="020B0603050302020204" pitchFamily="34" charset="0"/>
              </a:rPr>
              <a:t>Thứ</a:t>
            </a:r>
            <a:r>
              <a:rPr lang="vi-VN" sz="3600" b="1" dirty="0">
                <a:solidFill>
                  <a:srgbClr val="E34F7D"/>
                </a:solidFill>
                <a:latin typeface="HP001 4H" panose="020B0603050302020204" pitchFamily="34" charset="0"/>
              </a:rPr>
              <a:t> sáu </a:t>
            </a:r>
            <a:r>
              <a:rPr lang="en-US" sz="3600" b="1" dirty="0">
                <a:solidFill>
                  <a:srgbClr val="E34F7D"/>
                </a:solidFill>
                <a:latin typeface="HP001 4H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E34F7D"/>
                </a:solidFill>
                <a:latin typeface="HP001 4H" panose="020B0603050302020204" pitchFamily="34" charset="0"/>
              </a:rPr>
              <a:t>ngày</a:t>
            </a:r>
            <a:r>
              <a:rPr lang="vi-VN" sz="3600" b="1" dirty="0">
                <a:solidFill>
                  <a:srgbClr val="E34F7D"/>
                </a:solidFill>
                <a:latin typeface="HP001 4H" panose="020B0603050302020204" pitchFamily="34" charset="0"/>
              </a:rPr>
              <a:t> 15</a:t>
            </a:r>
            <a:r>
              <a:rPr lang="en-US" sz="3600" b="1" dirty="0">
                <a:solidFill>
                  <a:srgbClr val="E34F7D"/>
                </a:solidFill>
                <a:latin typeface="HP001 4H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E34F7D"/>
                </a:solidFill>
                <a:latin typeface="HP001 4H" panose="020B0603050302020204" pitchFamily="34" charset="0"/>
              </a:rPr>
              <a:t>tháng</a:t>
            </a:r>
            <a:r>
              <a:rPr lang="vi-VN" sz="3600" b="1" dirty="0">
                <a:solidFill>
                  <a:srgbClr val="E34F7D"/>
                </a:solidFill>
                <a:latin typeface="HP001 4H" panose="020B0603050302020204" pitchFamily="34" charset="0"/>
              </a:rPr>
              <a:t> 10</a:t>
            </a:r>
            <a:r>
              <a:rPr lang="en-US" sz="3600" b="1" dirty="0">
                <a:solidFill>
                  <a:srgbClr val="E34F7D"/>
                </a:solidFill>
                <a:latin typeface="HP001 4H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E34F7D"/>
                </a:solidFill>
                <a:latin typeface="HP001 4H" panose="020B0603050302020204" pitchFamily="34" charset="0"/>
              </a:rPr>
              <a:t>năm</a:t>
            </a:r>
            <a:r>
              <a:rPr lang="vi-VN" sz="3600" b="1" dirty="0">
                <a:solidFill>
                  <a:srgbClr val="E34F7D"/>
                </a:solidFill>
                <a:latin typeface="HP001 4H" panose="020B0603050302020204" pitchFamily="34" charset="0"/>
              </a:rPr>
              <a:t> </a:t>
            </a:r>
            <a:r>
              <a:rPr lang="en-US" sz="3600" b="1" dirty="0">
                <a:solidFill>
                  <a:srgbClr val="E34F7D"/>
                </a:solidFill>
                <a:latin typeface="HP001 4H" panose="020B0603050302020204" pitchFamily="34" charset="0"/>
              </a:rPr>
              <a:t>2021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57634" y="1891590"/>
            <a:ext cx="5889246" cy="1707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3532" y="3256126"/>
            <a:ext cx="8437595" cy="193869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135081" y="3392346"/>
            <a:ext cx="490205" cy="53593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9</a:t>
            </a:r>
            <a:endParaRPr lang="en-US"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07519" y="-3007521"/>
            <a:ext cx="6176965" cy="12192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9429" y="6176963"/>
            <a:ext cx="23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Đường An Nhiên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AD89FA-E5DE-405C-8800-5B67F50A4A72}"/>
              </a:ext>
            </a:extLst>
          </p:cNvPr>
          <p:cNvSpPr txBox="1"/>
          <p:nvPr/>
        </p:nvSpPr>
        <p:spPr>
          <a:xfrm>
            <a:off x="262598" y="216237"/>
            <a:ext cx="1138545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vi-VN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Tranh vẽ phong cảnh quê hương. Phía trên là bầu trời trong xanh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đám mây trắng bồng bềnh. Phía dưới là cánh đồng lúa chín vàng. Trên đồng, các bác nông dân đang gặt lúa. Những ngôi nhà mái ngói thấp thoáng</a:t>
            </a:r>
            <a:r>
              <a:rPr lang="en-US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Bức tranh thật đẹp!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1D946-2DBC-4453-8192-BA32F36A9364}"/>
              </a:ext>
            </a:extLst>
          </p:cNvPr>
          <p:cNvSpPr txBox="1"/>
          <p:nvPr/>
        </p:nvSpPr>
        <p:spPr>
          <a:xfrm>
            <a:off x="262599" y="3429000"/>
            <a:ext cx="116668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phòng khách của nhà em có một bức tranh </a:t>
            </a:r>
            <a:r>
              <a:rPr lang="en-US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Nó được đặt trong một chiếc khung hình chữ nhật. Tranh vẽ cảnh hồ Gươm của thủ đô Hà Nội. Nước hồ có màu xanh. Hàng cây cổ thụ nằm ở xung quanh hồ. Phía xa, cầu Thê Húc được sơn màu đỏ, cong cong như con tôm. </a:t>
            </a:r>
            <a:r>
              <a:rPr lang="en-US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124200" y="-3124200"/>
            <a:ext cx="5943600" cy="1219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30555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Hải Đăng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76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2050" y="6286500"/>
            <a:ext cx="18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Tameem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6982"/>
            <a:ext cx="11928764" cy="6079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1709" y="6488668"/>
            <a:ext cx="2216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Quốc Hưng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76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8291" y="6234545"/>
            <a:ext cx="171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/>
              <a:t>Thảo Dung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7" y="6316255"/>
            <a:ext cx="3623877" cy="6646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7315"/>
            <a:ext cx="1327750" cy="26625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4" y="5028366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0304" y="684892"/>
            <a:ext cx="5409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TP. VŨNG TÀU</a:t>
            </a:r>
          </a:p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CHÍ LINH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1" y="684892"/>
            <a:ext cx="53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CỘNG HÒA XÃ HỘI CHỦ NGHĨA VIỆT NAM</a:t>
            </a:r>
          </a:p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Độc lập  –  Tự do  –  Hạnh phúc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3054" y="1488413"/>
            <a:ext cx="2105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MỜI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7907" y="2116383"/>
            <a:ext cx="105731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GVCN trân trọng kính mời quý phụ huynh lớp 2/11.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dự buổi họp mặt Cha mẹ học sinh đầu năm học 2021 – 2022.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19h30 ngày 15 tháng 10 năm 2021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(Tối thứ sáu).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thức: Họp trực tuyến trên Ứng dụng Microsoft Teams.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Rất mong quý vị phụ huynh có mặt đầy đủ và đúng giờ để buổi họp đạt kết quả tốt.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7781" y="4447312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Vũng Tàu, ngày 14 tháng 10 năm 2021</a:t>
            </a:r>
          </a:p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GVCN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48944" y="5845990"/>
            <a:ext cx="3735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Thu Thúy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67907" y="4066175"/>
            <a:ext cx="383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ơn!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439" y="5192041"/>
            <a:ext cx="2116270" cy="784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20207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6423"/>
            <a:ext cx="12191999" cy="12240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5400" dirty="0">
              <a:solidFill>
                <a:schemeClr val="accent2">
                  <a:lumMod val="75000"/>
                </a:schemeClr>
              </a:solidFill>
              <a:latin typeface="Coiny" panose="02000903060500060000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315" y="2474182"/>
            <a:ext cx="2408940" cy="41791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760" y="2486201"/>
            <a:ext cx="2408940" cy="4179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552" y="2474182"/>
            <a:ext cx="2408940" cy="4179150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9270" y="2293228"/>
            <a:ext cx="3453357" cy="460447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963802" y="3035430"/>
            <a:ext cx="724292" cy="565608"/>
          </a:xfrm>
          <a:prstGeom prst="roundRect">
            <a:avLst/>
          </a:prstGeom>
          <a:solidFill>
            <a:schemeClr val="bg1"/>
          </a:solidFill>
          <a:ln>
            <a:solidFill>
              <a:srgbClr val="E34F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E34F7D"/>
                </a:solidFill>
                <a:latin typeface="Coiny" panose="02000903060500060000" pitchFamily="2" charset="0"/>
              </a:rPr>
              <a:t>1</a:t>
            </a:r>
          </a:p>
        </p:txBody>
      </p:sp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9581" y="2305247"/>
            <a:ext cx="3453357" cy="460447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704114" y="2898395"/>
            <a:ext cx="724292" cy="5656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4"/>
                </a:solidFill>
                <a:latin typeface="Coiny" panose="02000903060500060000" pitchFamily="2" charset="0"/>
              </a:rPr>
              <a:t>2</a:t>
            </a:r>
          </a:p>
        </p:txBody>
      </p: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4225" y="2305247"/>
            <a:ext cx="3453357" cy="460447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630322" y="3087153"/>
            <a:ext cx="724292" cy="565608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Coiny" panose="02000903060500060000" pitchFamily="2" charset="0"/>
              </a:rPr>
              <a:t>3</a:t>
            </a:r>
          </a:p>
        </p:txBody>
      </p:sp>
      <p:pic>
        <p:nvPicPr>
          <p:cNvPr id="2050" name="Picture 2" descr="Transparent Background Doraemon Png, Png Download , Transparent Png Image -  PNGitem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5969">
            <a:off x="301272" y="165165"/>
            <a:ext cx="1616124" cy="255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4" descr="doraemon door Sticker by Salurai Miku 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7076" y="74563"/>
            <a:ext cx="6937849" cy="145707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959975" y="1077520"/>
            <a:ext cx="8146707" cy="47461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308" y="101991"/>
            <a:ext cx="2239327" cy="24053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28" y="5746819"/>
            <a:ext cx="5502026" cy="1009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7909"/>
            <a:ext cx="1742066" cy="349334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19"/>
            <a:ext cx="2308675" cy="22394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455" y="4670413"/>
            <a:ext cx="1240542" cy="17306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298" y="-188881"/>
            <a:ext cx="3135726" cy="217656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63" y="5159244"/>
            <a:ext cx="1240542" cy="167097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556" y="2833603"/>
            <a:ext cx="2239326" cy="3493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" y="4427110"/>
            <a:ext cx="2751012" cy="23288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75" y="2008905"/>
            <a:ext cx="1415668" cy="137322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3685" y="656476"/>
            <a:ext cx="1010366" cy="9800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37" y="5921457"/>
            <a:ext cx="822072" cy="797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4162" y="2024944"/>
            <a:ext cx="8437595" cy="2523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8" y="6056988"/>
            <a:ext cx="946195" cy="8010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958" y="1580799"/>
            <a:ext cx="5394176" cy="3819366"/>
          </a:xfrm>
          <a:prstGeom prst="rect">
            <a:avLst/>
          </a:prstGeom>
        </p:spPr>
      </p:pic>
      <p:pic>
        <p:nvPicPr>
          <p:cNvPr id="16" name="Picture 2" descr="Transparent Background Doraemon Png, Png Download , Transparent Png Image -  PNGitem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0922" flipH="1">
            <a:off x="10822490" y="5151438"/>
            <a:ext cx="1066435" cy="168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34334" y="597500"/>
            <a:ext cx="955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34F7D"/>
                </a:solidFill>
                <a:latin typeface="Arial" panose="020B0604020202020204" pitchFamily="34" charset="0"/>
              </a:rPr>
              <a:t>Chọn tên phù hợp nhất với tranh sau: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83237" y="2087182"/>
            <a:ext cx="521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</a:rPr>
              <a:t>A. Ăn cơm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67637" y="4108635"/>
            <a:ext cx="597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</a:rPr>
              <a:t>C. Gia đình nông thôn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83237" y="2929053"/>
            <a:ext cx="5219700" cy="9998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183237" y="3070726"/>
            <a:ext cx="54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</a:rPr>
              <a:t>B. Bữa cơm gia đình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AD89FA-E5DE-405C-8800-5B67F50A4A72}"/>
              </a:ext>
            </a:extLst>
          </p:cNvPr>
          <p:cNvSpPr txBox="1"/>
          <p:nvPr/>
        </p:nvSpPr>
        <p:spPr>
          <a:xfrm>
            <a:off x="262598" y="216237"/>
            <a:ext cx="1138545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tranh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Tranh vẽ phong cảnh quê hương. Phía trên là bầu trời trong 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đám mây trắng bồng bềnh. Phía dưới là cánh đồng lúa chín vàng. Trên đồng, các bác nông dân đang gặt lúa. Những ngôi nhà mái ngói thấp thoáng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hiện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Bức tranh thật đẹp!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1D946-2DBC-4453-8192-BA32F36A9364}"/>
              </a:ext>
            </a:extLst>
          </p:cNvPr>
          <p:cNvSpPr txBox="1"/>
          <p:nvPr/>
        </p:nvSpPr>
        <p:spPr>
          <a:xfrm>
            <a:off x="262599" y="3429000"/>
            <a:ext cx="116668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 phòng khách của nhà em có một bức tranh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đẹp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Nó được đặt trong một chiếc khung hình chữ nhật. Tranh vẽ cảnh hồ Gươm của thủ đô Hà Nội. Nước hồ có màu xanh. Hàng cây cổ thụ nằm ở xung quanh hồ.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989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6298" y="617611"/>
            <a:ext cx="81568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Arial" panose="020B0604020202020204" pitchFamily="34" charset="0"/>
              </a:rPr>
              <a:t>Pa-</a:t>
            </a:r>
            <a:r>
              <a:rPr lang="en-US" sz="8800" b="1" dirty="0" err="1">
                <a:solidFill>
                  <a:srgbClr val="0070C0"/>
                </a:solidFill>
                <a:latin typeface="Arial" panose="020B0604020202020204" pitchFamily="34" charset="0"/>
              </a:rPr>
              <a:t>ri</a:t>
            </a:r>
            <a:r>
              <a:rPr lang="en-US" sz="8800" b="1" dirty="0">
                <a:solidFill>
                  <a:srgbClr val="0070C0"/>
                </a:solidFill>
                <a:latin typeface="Arial" panose="020B0604020202020204" pitchFamily="34" charset="0"/>
              </a:rPr>
              <a:t>,</a:t>
            </a:r>
          </a:p>
          <a:p>
            <a:r>
              <a:rPr lang="en-US" sz="8800" b="1" dirty="0" err="1">
                <a:solidFill>
                  <a:srgbClr val="0070C0"/>
                </a:solidFill>
                <a:latin typeface="Arial" panose="020B0604020202020204" pitchFamily="34" charset="0"/>
              </a:rPr>
              <a:t>Pháp</a:t>
            </a:r>
            <a:endParaRPr lang="en-US" sz="88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2" descr="Transparent Background Doraemon Png, Png Download , Transparent Png Image -  PNGite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0922" flipH="1">
            <a:off x="4150041" y="492409"/>
            <a:ext cx="1066435" cy="168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31615" y="418794"/>
            <a:ext cx="11528770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8" y="5912844"/>
            <a:ext cx="1116464" cy="94515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534334" y="597500"/>
            <a:ext cx="955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34F7D"/>
                </a:solidFill>
                <a:latin typeface="Arial" panose="020B0604020202020204" pitchFamily="34" charset="0"/>
              </a:rPr>
              <a:t>Chọn tên phù hợp nhất với tranh sau: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7547" r="15781" b="7041"/>
          <a:stretch>
            <a:fillRect/>
          </a:stretch>
        </p:blipFill>
        <p:spPr>
          <a:xfrm>
            <a:off x="427853" y="1647557"/>
            <a:ext cx="5695431" cy="37272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76752" y="1791719"/>
            <a:ext cx="5219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</a:rPr>
              <a:t>A. Bé Mai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</a:rPr>
              <a:t>đã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</a:rPr>
              <a:t>lớn</a:t>
            </a:r>
            <a:endParaRPr lang="fr-FR" sz="4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81984" y="4220161"/>
            <a:ext cx="5219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</a:rPr>
              <a:t>C. Bé Mai chăm chỉ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312370" y="2709002"/>
            <a:ext cx="4820165" cy="13234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81984" y="2690623"/>
            <a:ext cx="47084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</a:rPr>
              <a:t>B. Bé Mai tập làm người lớn</a:t>
            </a:r>
          </a:p>
        </p:txBody>
      </p:sp>
      <p:pic>
        <p:nvPicPr>
          <p:cNvPr id="16" name="Picture 2" descr="Transparent Background Doraemon Png, Png Download , Transparent Png Image -  PNGitem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0922" flipH="1">
            <a:off x="10907131" y="5214158"/>
            <a:ext cx="1066435" cy="168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n on Wallpap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3" b="7244"/>
          <a:stretch>
            <a:fillRect/>
          </a:stretch>
        </p:blipFill>
        <p:spPr bwMode="auto">
          <a:xfrm>
            <a:off x="0" y="0"/>
            <a:ext cx="12192000" cy="69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2242" y="323696"/>
            <a:ext cx="59980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</a:rPr>
              <a:t>Núi Phú sĩ,  Nhật Bản</a:t>
            </a:r>
          </a:p>
        </p:txBody>
      </p:sp>
      <p:pic>
        <p:nvPicPr>
          <p:cNvPr id="6" name="Picture 2" descr="Transparent Background Doraemon Png, Png Download , Transparent Png Image -  PNGite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0922" flipH="1">
            <a:off x="10675532" y="285524"/>
            <a:ext cx="1066435" cy="168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8" y="5912844"/>
            <a:ext cx="1116464" cy="9451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699" y="822251"/>
            <a:ext cx="7889187" cy="505562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550743" y="2072790"/>
            <a:ext cx="31337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34F7D"/>
                </a:solidFill>
                <a:latin typeface="Arial" panose="020B0604020202020204" pitchFamily="34" charset="0"/>
              </a:rPr>
              <a:t>Hãy đặt tên cho bức tranh sau.</a:t>
            </a:r>
          </a:p>
        </p:txBody>
      </p:sp>
      <p:pic>
        <p:nvPicPr>
          <p:cNvPr id="34" name="Picture 2" descr="Transparent Background Doraemon Png, Png Download , Transparent Png Image -  PNGitem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0922" flipH="1">
            <a:off x="10907131" y="5214158"/>
            <a:ext cx="1066435" cy="168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77876" y="5792875"/>
            <a:ext cx="3768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Đại dương xanh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68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9727" y="927853"/>
            <a:ext cx="76145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FF"/>
                </a:solidFill>
                <a:latin typeface="Arial" panose="020B0604020202020204" pitchFamily="34" charset="0"/>
              </a:rPr>
              <a:t>Sapa – Việt Nam</a:t>
            </a:r>
          </a:p>
        </p:txBody>
      </p:sp>
      <p:pic>
        <p:nvPicPr>
          <p:cNvPr id="8" name="Picture 2" descr="Transparent Background Doraemon Png, Png Download , Transparent Png Image -  PNGite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078">
            <a:off x="257210" y="5053960"/>
            <a:ext cx="1066435" cy="168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5803" y="29318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7" y="5605919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467173"/>
            <a:ext cx="2682889" cy="47092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45" y="4962938"/>
            <a:ext cx="934115" cy="12582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29" y="2806725"/>
            <a:ext cx="1972673" cy="13692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6" y="1660994"/>
            <a:ext cx="707192" cy="685989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9609163" y="3146723"/>
            <a:ext cx="1668782" cy="649124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32545" y="3795847"/>
            <a:ext cx="8437595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7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5" y="5426760"/>
            <a:ext cx="619681" cy="138079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13354" y="556228"/>
            <a:ext cx="706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1324" y="1222267"/>
            <a:ext cx="6610440" cy="584775"/>
            <a:chOff x="1393396" y="1374036"/>
            <a:chExt cx="6610440" cy="584775"/>
          </a:xfrm>
        </p:grpSpPr>
        <p:pic>
          <p:nvPicPr>
            <p:cNvPr id="11" name="内容占位符 3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396" y="1377719"/>
              <a:ext cx="525745" cy="52734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957919" y="1374036"/>
              <a:ext cx="60459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61324" y="2402801"/>
            <a:ext cx="7768533" cy="592772"/>
            <a:chOff x="1393396" y="2114573"/>
            <a:chExt cx="7768533" cy="592772"/>
          </a:xfrm>
        </p:grpSpPr>
        <p:pic>
          <p:nvPicPr>
            <p:cNvPr id="26" name="内容占位符 3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396" y="2114573"/>
              <a:ext cx="525745" cy="52734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932670" y="2122570"/>
              <a:ext cx="72292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Lam </a:t>
              </a:r>
              <a:r>
                <a:rPr lang="en-US" sz="32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42751" y="3980405"/>
            <a:ext cx="8597685" cy="584775"/>
            <a:chOff x="1393396" y="2895834"/>
            <a:chExt cx="8597685" cy="584775"/>
          </a:xfrm>
        </p:grpSpPr>
        <p:pic>
          <p:nvPicPr>
            <p:cNvPr id="28" name="内容占位符 3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396" y="2913474"/>
              <a:ext cx="525745" cy="52734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919139" y="2895834"/>
              <a:ext cx="80719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em, vì sao bức tranh có tên như vậy?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8594033" y="112649"/>
            <a:ext cx="3338282" cy="35182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0352" y="1843053"/>
            <a:ext cx="1002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Cô bé có mái tóc biết nhảy.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00598" y="3002303"/>
            <a:ext cx="775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Lam có những nét đáng yêu là: mái tóc, khuôn mặt, hình dáng,...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68495" y="4519014"/>
            <a:ext cx="86304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Lam có mái tóc xoăn bồng bềnh, khi bạn nhảy tóc bạn cũng như là đang nhảy</a:t>
            </a:r>
            <a:r>
              <a:rPr lang="en-US" alt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85803" y="685635"/>
            <a:ext cx="10622426" cy="54248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8677" y="5883980"/>
            <a:ext cx="749231" cy="10091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" y="5465268"/>
            <a:ext cx="1655918" cy="1401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188" y="-158194"/>
            <a:ext cx="2079812" cy="12625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035" y="5988638"/>
            <a:ext cx="4518212" cy="8287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018" y="4512016"/>
            <a:ext cx="983519" cy="197224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27032" y="833953"/>
            <a:ext cx="7067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20A284"/>
                </a:solidFill>
                <a:latin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20A284"/>
                </a:solidFill>
                <a:latin typeface="Arial" panose="020B0604020202020204" pitchFamily="34" charset="0"/>
              </a:rPr>
              <a:t> chia </a:t>
            </a:r>
            <a:r>
              <a:rPr lang="en-US" sz="3600" b="1" dirty="0" err="1">
                <a:solidFill>
                  <a:srgbClr val="20A284"/>
                </a:solidFill>
                <a:latin typeface="Arial" panose="020B0604020202020204" pitchFamily="34" charset="0"/>
              </a:rPr>
              <a:t>sẻ</a:t>
            </a:r>
            <a:endParaRPr lang="en-US" sz="3600" b="1" dirty="0">
              <a:solidFill>
                <a:srgbClr val="20A284"/>
              </a:solidFill>
              <a:latin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4" b="98693" l="4323" r="93660">
                        <a14:foregroundMark x1="47262" y1="25817" x2="50432" y2="22876"/>
                        <a14:foregroundMark x1="49568" y1="19281" x2="49856" y2="22549"/>
                        <a14:foregroundMark x1="51297" y1="17974" x2="55331" y2="22876"/>
                        <a14:foregroundMark x1="55043" y1="58170" x2="58790" y2="56209"/>
                        <a14:foregroundMark x1="59654" y1="55882" x2="61671" y2="54575"/>
                        <a14:foregroundMark x1="61383" y1="55882" x2="67147" y2="57516"/>
                        <a14:foregroundMark x1="67723" y1="57843" x2="71470" y2="56863"/>
                        <a14:foregroundMark x1="71758" y1="56536" x2="74640" y2="52288"/>
                        <a14:foregroundMark x1="76081" y1="53595" x2="81844" y2="55229"/>
                        <a14:foregroundMark x1="82133" y1="55229" x2="87320" y2="52288"/>
                        <a14:foregroundMark x1="88184" y1="51961" x2="91066" y2="47386"/>
                        <a14:foregroundMark x1="91643" y1="46732" x2="92507" y2="41503"/>
                        <a14:foregroundMark x1="92507" y1="40850" x2="91643" y2="34314"/>
                        <a14:foregroundMark x1="88184" y1="28431" x2="91066" y2="33660"/>
                        <a14:foregroundMark x1="88761" y1="28431" x2="89337" y2="22222"/>
                        <a14:foregroundMark x1="70317" y1="14052" x2="74063" y2="11438"/>
                        <a14:foregroundMark x1="76081" y1="12092" x2="79251" y2="15033"/>
                        <a14:foregroundMark x1="80692" y1="15033" x2="84726" y2="15359"/>
                        <a14:foregroundMark x1="86167" y1="16340" x2="90202" y2="20588"/>
                        <a14:foregroundMark x1="55620" y1="16667" x2="58501" y2="12418"/>
                        <a14:foregroundMark x1="60231" y1="12418" x2="64553" y2="10784"/>
                        <a14:foregroundMark x1="65130" y1="11438" x2="70029" y2="13072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8253" y="1350903"/>
            <a:ext cx="4117747" cy="36312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67718" y="2267118"/>
            <a:ext cx="49843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xoăn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bềnh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989507" y="5111237"/>
            <a:ext cx="8828144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0731" y="4996473"/>
            <a:ext cx="808410" cy="808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4607" y="437696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468" y="4550907"/>
            <a:ext cx="941658" cy="18882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404" y="5484596"/>
            <a:ext cx="642271" cy="1041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8" y="3517359"/>
            <a:ext cx="3044224" cy="3044224"/>
          </a:xfrm>
          <a:prstGeom prst="rect">
            <a:avLst/>
          </a:prstGeom>
        </p:spPr>
      </p:pic>
      <p:grpSp>
        <p:nvGrpSpPr>
          <p:cNvPr id="101" name="组合 100"/>
          <p:cNvGrpSpPr/>
          <p:nvPr/>
        </p:nvGrpSpPr>
        <p:grpSpPr>
          <a:xfrm flipH="1">
            <a:off x="412180" y="923976"/>
            <a:ext cx="4310604" cy="2740391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2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4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5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6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7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8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109" name="组合 108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0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1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2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3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4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5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6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7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8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9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0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1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2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3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4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5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6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7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8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9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0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1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2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3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4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5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6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7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8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9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0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1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2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3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4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5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6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7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8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9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0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1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2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3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4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5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6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7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8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9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0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1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2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3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4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5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6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7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8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9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0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1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2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3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4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5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6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7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8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9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0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1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2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3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4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5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6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7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8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9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0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199" name="Rectangle 198"/>
          <p:cNvSpPr/>
          <p:nvPr/>
        </p:nvSpPr>
        <p:spPr>
          <a:xfrm>
            <a:off x="669576" y="1626264"/>
            <a:ext cx="38221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5049028" y="1573274"/>
            <a:ext cx="6360891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dirty="0">
              <a:solidFill>
                <a:srgbClr val="C55A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Rounded Rectangle 200"/>
          <p:cNvSpPr/>
          <p:nvPr/>
        </p:nvSpPr>
        <p:spPr>
          <a:xfrm>
            <a:off x="5027689" y="2499654"/>
            <a:ext cx="6382230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dirty="0">
              <a:solidFill>
                <a:srgbClr val="5482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5027689" y="3388889"/>
            <a:ext cx="6382230" cy="578882"/>
          </a:xfrm>
          <a:prstGeom prst="roundRect">
            <a:avLst/>
          </a:prstGeom>
          <a:solidFill>
            <a:srgbClr val="FFE1EA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E34F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E34F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34F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E34F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34F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E34F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34F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E34F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34F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E34F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34F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E34F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34F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E34F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34F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solidFill>
                  <a:srgbClr val="E34F7D"/>
                </a:solidFill>
                <a:latin typeface="Arial" panose="020B0604020202020204" pitchFamily="34" charset="0"/>
              </a:rPr>
              <a:t>ranh</a:t>
            </a:r>
            <a:endParaRPr lang="en-US" sz="2800" dirty="0">
              <a:solidFill>
                <a:srgbClr val="E34F7D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  <p:bldP spid="200" grpId="0" animBg="1"/>
      <p:bldP spid="201" grpId="0" animBg="1"/>
      <p:bldP spid="20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5803" y="29318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7" y="5605919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467173"/>
            <a:ext cx="2682889" cy="47092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45" y="4962938"/>
            <a:ext cx="934115" cy="12582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29" y="2806725"/>
            <a:ext cx="1972673" cy="13692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6" y="1660994"/>
            <a:ext cx="707192" cy="685989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9609163" y="3146723"/>
            <a:ext cx="1668782" cy="649124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02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6447" y="3699755"/>
            <a:ext cx="8437595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7" y="6316255"/>
            <a:ext cx="3623877" cy="6646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7315"/>
            <a:ext cx="1327750" cy="26625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4" y="5028366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622932" y="653395"/>
            <a:ext cx="55075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endParaRPr lang="en-US" sz="32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DE15"/>
              </a:clrFrom>
              <a:clrTo>
                <a:srgbClr val="FFDE1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2"/>
          <a:stretch>
            <a:fillRect/>
          </a:stretch>
        </p:blipFill>
        <p:spPr>
          <a:xfrm>
            <a:off x="4399906" y="580475"/>
            <a:ext cx="8017574" cy="60161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11944" y="1602322"/>
            <a:ext cx="2337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744744" y="2331965"/>
            <a:ext cx="33278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Người, vật trong tranh có gì đặc biệt</a:t>
            </a:r>
          </a:p>
        </p:txBody>
      </p:sp>
      <p:sp>
        <p:nvSpPr>
          <p:cNvPr id="78" name="Rectangle 77"/>
          <p:cNvSpPr/>
          <p:nvPr/>
        </p:nvSpPr>
        <p:spPr>
          <a:xfrm>
            <a:off x="6744744" y="3521582"/>
            <a:ext cx="30992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3" grpId="0"/>
      <p:bldP spid="77" grpId="0"/>
      <p:bldP spid="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061854" y="-3061856"/>
            <a:ext cx="5971310" cy="12095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0036" y="6345382"/>
            <a:ext cx="138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Thảo Linh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2805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5B"/>
      </a:accent1>
      <a:accent2>
        <a:srgbClr val="D22866"/>
      </a:accent2>
      <a:accent3>
        <a:srgbClr val="FF8900"/>
      </a:accent3>
      <a:accent4>
        <a:srgbClr val="00345B"/>
      </a:accent4>
      <a:accent5>
        <a:srgbClr val="D22866"/>
      </a:accent5>
      <a:accent6>
        <a:srgbClr val="FF8900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845</Words>
  <Application>Microsoft Office PowerPoint</Application>
  <PresentationFormat>Widescreen</PresentationFormat>
  <Paragraphs>87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等线</vt:lpstr>
      <vt:lpstr>Microsoft YaHei</vt:lpstr>
      <vt:lpstr>Arial</vt:lpstr>
      <vt:lpstr>Calibri</vt:lpstr>
      <vt:lpstr>Coiny</vt:lpstr>
      <vt:lpstr>HP001 4H</vt:lpstr>
      <vt:lpstr>Times New Roman</vt:lpstr>
      <vt:lpstr>Office 主题​​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1028058</dc:title>
  <dc:creator>张 建春</dc:creator>
  <cp:lastModifiedBy>DELL</cp:lastModifiedBy>
  <cp:revision>81</cp:revision>
  <dcterms:created xsi:type="dcterms:W3CDTF">2018-10-18T04:28:00Z</dcterms:created>
  <dcterms:modified xsi:type="dcterms:W3CDTF">2024-10-08T01:26:03Z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1033-11.2.0.11341</vt:lpwstr>
  </property>
  <property fmtid="{D5CDD505-2E9C-101B-9397-08002B2CF9AE}" pid="3" name="ICV">
    <vt:lpwstr>F9E7058E53B4412EBF413EB2C2C48C34</vt:lpwstr>
  </property>
</Properties>
</file>