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4"/>
  </p:notesMasterIdLst>
  <p:sldIdLst>
    <p:sldId id="256" r:id="rId3"/>
    <p:sldId id="304" r:id="rId4"/>
    <p:sldId id="257" r:id="rId5"/>
    <p:sldId id="389" r:id="rId6"/>
    <p:sldId id="390" r:id="rId7"/>
    <p:sldId id="394" r:id="rId8"/>
    <p:sldId id="395" r:id="rId9"/>
    <p:sldId id="396" r:id="rId10"/>
    <p:sldId id="281" r:id="rId11"/>
    <p:sldId id="397" r:id="rId12"/>
    <p:sldId id="385" r:id="rId13"/>
  </p:sldIdLst>
  <p:sldSz cx="12192000" cy="6858000"/>
  <p:notesSz cx="6858000" cy="9144000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FF00"/>
    <a:srgbClr val="0000FF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14" r:id="rId12"/>
    <p:sldLayoutId id="2147483713" r:id="rId13"/>
    <p:sldLayoutId id="2147483712" r:id="rId14"/>
    <p:sldLayoutId id="2147483711" r:id="rId15"/>
    <p:sldLayoutId id="2147483710" r:id="rId16"/>
    <p:sldLayoutId id="2147483709" r:id="rId17"/>
    <p:sldLayoutId id="2147483708" r:id="rId18"/>
    <p:sldLayoutId id="2147483707" r:id="rId19"/>
    <p:sldLayoutId id="2147483706" r:id="rId20"/>
    <p:sldLayoutId id="2147483705" r:id="rId21"/>
    <p:sldLayoutId id="2147483704" r:id="rId22"/>
    <p:sldLayoutId id="2147483703" r:id="rId23"/>
    <p:sldLayoutId id="2147483702" r:id="rId24"/>
    <p:sldLayoutId id="2147483701" r:id="rId25"/>
    <p:sldLayoutId id="2147483700" r:id="rId26"/>
    <p:sldLayoutId id="2147483699" r:id="rId27"/>
    <p:sldLayoutId id="2147483698" r:id="rId28"/>
    <p:sldLayoutId id="2147483697" r:id="rId29"/>
    <p:sldLayoutId id="2147483696" r:id="rId30"/>
    <p:sldLayoutId id="2147483695" r:id="rId31"/>
    <p:sldLayoutId id="2147483667" r:id="rId32"/>
    <p:sldLayoutId id="2147483668" r:id="rId33"/>
    <p:sldLayoutId id="2147483669" r:id="rId34"/>
    <p:sldLayoutId id="2147483670" r:id="rId35"/>
    <p:sldLayoutId id="2147483671" r:id="rId36"/>
    <p:sldLayoutId id="2147483672" r:id="rId37"/>
    <p:sldLayoutId id="2147483673" r:id="rId38"/>
    <p:sldLayoutId id="2147483674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4146182" y="1330217"/>
            <a:ext cx="501459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830985" y="317475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42428" y="2478157"/>
            <a:ext cx="7603938" cy="3498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 smtClean="0">
                <a:solidFill>
                  <a:srgbClr val="FFFF00"/>
                </a:solidFill>
              </a:rPr>
              <a:t>Giải bài toán liên quan đến </a:t>
            </a:r>
            <a:r>
              <a:rPr lang="vi-VN" sz="3600" b="1" dirty="0" smtClean="0">
                <a:solidFill>
                  <a:srgbClr val="FFFF00"/>
                </a:solidFill>
              </a:rPr>
              <a:t>phép cộng, phép </a:t>
            </a:r>
            <a:r>
              <a:rPr lang="vi-VN" sz="3600" b="1" dirty="0" smtClean="0">
                <a:solidFill>
                  <a:srgbClr val="FFFF00"/>
                </a:solidFill>
              </a:rPr>
              <a:t>trừ theo 3 bước:</a:t>
            </a:r>
          </a:p>
          <a:p>
            <a:pPr algn="just"/>
            <a:r>
              <a:rPr lang="vi-VN" sz="3600" b="1" dirty="0" smtClean="0">
                <a:solidFill>
                  <a:schemeClr val="tx1"/>
                </a:solidFill>
              </a:rPr>
              <a:t>Bước 1: </a:t>
            </a:r>
            <a:r>
              <a:rPr lang="vi-VN" sz="3600" b="1" dirty="0" smtClean="0">
                <a:solidFill>
                  <a:srgbClr val="C00000"/>
                </a:solidFill>
              </a:rPr>
              <a:t>Viết lời giải</a:t>
            </a:r>
          </a:p>
          <a:p>
            <a:pPr algn="just"/>
            <a:r>
              <a:rPr lang="vi-VN" sz="3600" b="1" dirty="0" smtClean="0">
                <a:solidFill>
                  <a:schemeClr val="tx1"/>
                </a:solidFill>
              </a:rPr>
              <a:t>Bước 2: </a:t>
            </a:r>
            <a:r>
              <a:rPr lang="vi-VN" sz="3600" b="1" dirty="0" smtClean="0">
                <a:solidFill>
                  <a:srgbClr val="C00000"/>
                </a:solidFill>
              </a:rPr>
              <a:t>Viết phép tính</a:t>
            </a:r>
          </a:p>
          <a:p>
            <a:pPr algn="just"/>
            <a:r>
              <a:rPr lang="vi-VN" sz="3600" b="1" dirty="0" smtClean="0">
                <a:solidFill>
                  <a:schemeClr val="tx1"/>
                </a:solidFill>
              </a:rPr>
              <a:t>Bước 3: </a:t>
            </a:r>
            <a:r>
              <a:rPr lang="vi-VN" sz="3600" b="1" dirty="0" smtClean="0">
                <a:solidFill>
                  <a:srgbClr val="C00000"/>
                </a:solidFill>
              </a:rPr>
              <a:t>Viết đáp số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25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sáu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vi-VN" sz="2800" b="1" dirty="0">
                <a:latin typeface="HP001 4 hàng" panose="020B0603050302020204" pitchFamily="34" charset="0"/>
              </a:rPr>
              <a:t>5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smtClean="0">
                <a:latin typeface="HP001 4 hàng" panose="020B0603050302020204" pitchFamily="34" charset="0"/>
              </a:rPr>
              <a:t>1</a:t>
            </a:r>
            <a:r>
              <a:rPr lang="vi-VN" sz="2800" b="1" dirty="0" smtClean="0">
                <a:latin typeface="HP001 4 hàng" panose="020B0603050302020204" pitchFamily="34" charset="0"/>
              </a:rPr>
              <a:t>1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6248" y="1309418"/>
            <a:ext cx="3716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Luyện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tập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4EF4CE-D5AB-404A-A0DE-952C330B1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223" y="1281903"/>
            <a:ext cx="5532647" cy="28862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5838793" y="4047868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8051702" y="5036856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7093686" y="5742817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234121" y="409629"/>
            <a:ext cx="10015370" cy="943659"/>
            <a:chOff x="1234121" y="409629"/>
            <a:chExt cx="10015370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1234121" y="409629"/>
              <a:ext cx="10015370" cy="943659"/>
              <a:chOff x="-2195675" y="125793"/>
              <a:chExt cx="9956313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2195675" y="125793"/>
                <a:ext cx="9956313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2116407" y="383565"/>
                <a:ext cx="511905" cy="562709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1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2161237" y="409629"/>
              <a:ext cx="8604850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Lúc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4882342" y="4507608"/>
            <a:ext cx="55326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6215740" y="5036856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7450694" y="5036856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8456227" y="5045283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6859870" y="5053672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8473005" y="5683373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6865362" y="5054161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6212187" y="5030238"/>
            <a:ext cx="724289" cy="541406"/>
            <a:chOff x="6096000" y="4386946"/>
            <a:chExt cx="724289" cy="54140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142595" y="4386946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7452657" y="5031727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8429593" y="5040605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8447349" y="5684367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11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1429787" y="4507608"/>
            <a:ext cx="3035451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6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3068729" y="5603254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65238" y="1082263"/>
            <a:ext cx="6945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995533" y="1082263"/>
            <a:ext cx="15926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256205" y="893640"/>
            <a:ext cx="259048" cy="324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68857" y="645992"/>
            <a:ext cx="91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s</a:t>
            </a:r>
            <a:r>
              <a:rPr lang="vi-VN" sz="2800" b="1" dirty="0" smtClean="0">
                <a:solidFill>
                  <a:srgbClr val="FF0000"/>
                </a:solidFill>
              </a:rPr>
              <a:t>ố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403459" y="778961"/>
            <a:ext cx="91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là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3110210">
            <a:off x="6263900" y="2211473"/>
            <a:ext cx="208077" cy="4839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39" grpId="0" animBg="1"/>
      <p:bldP spid="40" grpId="0" animBg="1"/>
      <p:bldP spid="15" grpId="0"/>
      <p:bldP spid="46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D842BA-CEE3-48B3-84C8-AA89CA3B14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08" t="31735" r="2812" b="3758"/>
          <a:stretch/>
        </p:blipFill>
        <p:spPr>
          <a:xfrm>
            <a:off x="4314549" y="1197579"/>
            <a:ext cx="3394118" cy="25084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6908877" y="3879501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8561072" y="4954460"/>
            <a:ext cx="327311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7603056" y="5660421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vi-VN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 bóng.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2166115" y="419598"/>
            <a:ext cx="8149737" cy="943659"/>
            <a:chOff x="1313858" y="409629"/>
            <a:chExt cx="8149737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1313858" y="409629"/>
              <a:ext cx="8149737" cy="943659"/>
              <a:chOff x="-2116408" y="125793"/>
              <a:chExt cx="8101681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2116408" y="125793"/>
                <a:ext cx="8101681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2116407" y="383565"/>
                <a:ext cx="511905" cy="562709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2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1808868" y="417036"/>
              <a:ext cx="7506546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Cường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12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bóng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Cường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Cường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bóng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5391712" y="4371944"/>
            <a:ext cx="55326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6725110" y="4954460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7960064" y="4954460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8965597" y="4962887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7369240" y="4971276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8982375" y="5600977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7374732" y="4971765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6687993" y="4947710"/>
            <a:ext cx="677694" cy="541538"/>
            <a:chOff x="6062436" y="4386814"/>
            <a:chExt cx="677694" cy="541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7962027" y="4949331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8972527" y="4958209"/>
            <a:ext cx="741788" cy="541538"/>
            <a:chOff x="6096000" y="4386814"/>
            <a:chExt cx="741788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160094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/>
                <a:t>7</a:t>
              </a:r>
              <a:endParaRPr lang="en-US" sz="2800" b="1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8990283" y="5601971"/>
            <a:ext cx="750666" cy="541538"/>
            <a:chOff x="6096000" y="4386814"/>
            <a:chExt cx="750666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168972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/>
                <a:t>7</a:t>
              </a:r>
              <a:endParaRPr lang="en-US" sz="2800" b="1" dirty="0"/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1156231" y="4274913"/>
            <a:ext cx="3597049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12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Cho:      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2487121" y="5358113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396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388" y="1574580"/>
            <a:ext cx="8663223" cy="4352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6828975" y="4145828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589152" y="5169535"/>
            <a:ext cx="32284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+ 30 = 55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7355306" y="5676626"/>
            <a:ext cx="393857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55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vi-VN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914401" y="419598"/>
            <a:ext cx="10697590" cy="943659"/>
            <a:chOff x="63514" y="409629"/>
            <a:chExt cx="10570562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63514" y="409629"/>
              <a:ext cx="10570562" cy="943659"/>
              <a:chOff x="-3359379" y="125793"/>
              <a:chExt cx="10508231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359379" y="125793"/>
                <a:ext cx="10508231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3315778" y="371297"/>
                <a:ext cx="470908" cy="628783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546642" y="480606"/>
              <a:ext cx="1001791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cuộc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đảo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Nam”,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Hải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Âu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25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Chim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Én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30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5691546" y="4622882"/>
            <a:ext cx="61877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1156231" y="4274913"/>
            <a:ext cx="3637711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25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30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2975086" y="5346273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56812" y="4581899"/>
            <a:ext cx="1185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(2 ô)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9415" y="5054832"/>
            <a:ext cx="1185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(3 ô)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23931" y="5645849"/>
            <a:ext cx="1185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(4 ô)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-0.159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39" grpId="0" animBg="1"/>
      <p:bldP spid="40" grpId="0" animBg="1"/>
      <p:bldP spid="2" grpId="0"/>
      <p:bldP spid="15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70" r="2870"/>
          <a:stretch/>
        </p:blipFill>
        <p:spPr>
          <a:xfrm>
            <a:off x="1764388" y="1574580"/>
            <a:ext cx="8663223" cy="4352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6828975" y="4074804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467178" y="5044400"/>
            <a:ext cx="32284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– 3 = 9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6971484" y="5503416"/>
            <a:ext cx="490191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vi-VN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447061" y="432684"/>
            <a:ext cx="9513210" cy="943659"/>
            <a:chOff x="63514" y="409629"/>
            <a:chExt cx="9400246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63514" y="409629"/>
              <a:ext cx="9400246" cy="943659"/>
              <a:chOff x="-3359379" y="125793"/>
              <a:chExt cx="9344816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359379" y="125793"/>
                <a:ext cx="9344816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3315778" y="371297"/>
                <a:ext cx="470908" cy="628783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4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546642" y="480606"/>
              <a:ext cx="877159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2B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trồng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12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khóm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khóm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khóm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6004431" y="4544264"/>
            <a:ext cx="61877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682066" y="4299088"/>
            <a:ext cx="4446619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12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3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2031860" y="5389928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88833" y="4488485"/>
            <a:ext cx="1185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(2 ô)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1436" y="4961418"/>
            <a:ext cx="1185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(3 ô)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55952" y="5552435"/>
            <a:ext cx="1185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(4 ô)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-0.159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39" grpId="0" animBg="1"/>
      <p:bldP spid="40" grpId="0" animBg="1"/>
      <p:bldP spid="14" grpId="0"/>
      <p:bldP spid="1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78157" y="2809461"/>
            <a:ext cx="7275443" cy="2146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Luyện tập, tìm tòi lời giải và cách trình bày Bài toán có lời văn liên quan đến phép cộng, phép trừ.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293720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3131</TotalTime>
  <Words>450</Words>
  <Application>Microsoft Office PowerPoint</Application>
  <PresentationFormat>Widescreen</PresentationFormat>
  <Paragraphs>88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HP001 4 hàng</vt:lpstr>
      <vt:lpstr>Times New Roman</vt:lpstr>
      <vt:lpstr>UTM Avo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478</cp:revision>
  <dcterms:created xsi:type="dcterms:W3CDTF">2021-02-20T02:56:00Z</dcterms:created>
  <dcterms:modified xsi:type="dcterms:W3CDTF">2021-11-04T16:17:27Z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