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90" r:id="rId2"/>
    <p:sldId id="344" r:id="rId3"/>
    <p:sldId id="306" r:id="rId4"/>
    <p:sldId id="305" r:id="rId5"/>
    <p:sldId id="308" r:id="rId6"/>
    <p:sldId id="309" r:id="rId7"/>
    <p:sldId id="310" r:id="rId8"/>
    <p:sldId id="311" r:id="rId9"/>
    <p:sldId id="289" r:id="rId10"/>
    <p:sldId id="258" r:id="rId11"/>
    <p:sldId id="336" r:id="rId12"/>
    <p:sldId id="332" r:id="rId13"/>
    <p:sldId id="307" r:id="rId14"/>
    <p:sldId id="339" r:id="rId15"/>
    <p:sldId id="345" r:id="rId16"/>
    <p:sldId id="340" r:id="rId17"/>
    <p:sldId id="341" r:id="rId18"/>
    <p:sldId id="313" r:id="rId19"/>
    <p:sldId id="346" r:id="rId20"/>
    <p:sldId id="334" r:id="rId21"/>
    <p:sldId id="335" r:id="rId22"/>
    <p:sldId id="291" r:id="rId23"/>
    <p:sldId id="347" r:id="rId24"/>
    <p:sldId id="314" r:id="rId25"/>
    <p:sldId id="303" r:id="rId26"/>
    <p:sldId id="275" r:id="rId27"/>
    <p:sldId id="274" r:id="rId28"/>
    <p:sldId id="262" r:id="rId29"/>
    <p:sldId id="323" r:id="rId30"/>
    <p:sldId id="32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572B6-475D-4EEB-8143-6348A53C9028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78A5F-7DD2-430B-B4A4-44B2459B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45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911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527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770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651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058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34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6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50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4121B-E6D3-42CF-6582-436D5C334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27D30-6C80-591C-470C-676B08FB5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22AA0-37DF-B555-7806-309934A0C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2BBE-761B-4F28-BD08-A328B02458D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82F92-A590-070C-F135-A55F345A2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2E68A-F2A3-3F95-CF87-2CEA4F0C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8728-3115-4E58-BAB2-CBD4E3FC2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86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3F90B-611E-CD7A-4120-897093320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41298D-7B1F-A4F7-DF0B-071791752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FA98C-0C7E-C378-E3C3-457BFEBD8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2BBE-761B-4F28-BD08-A328B02458D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64D4-D306-A047-7AC8-B15E4AAD9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F5794-4D6E-5552-3E44-CA326F65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8728-3115-4E58-BAB2-CBD4E3FC2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21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0E7763-DB14-618D-A9B8-B0C9FC6A16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352E2-7809-5036-215B-8D1DB8E85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CB838-B341-E44D-C394-27828491B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2BBE-761B-4F28-BD08-A328B02458D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670CC-1C2A-BDE3-3211-EE2B6CDFB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D78C8-6A48-DA43-FA1B-40784435C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8728-3115-4E58-BAB2-CBD4E3FC2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13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EC85-6CCC-4627-C63D-E350ACF15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6BB01-8DE3-C496-8CE4-DA7367EB2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CA658-A9FB-E3D1-CD45-8C604856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2BBE-761B-4F28-BD08-A328B02458D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460F4-AA1A-E6CF-4D61-5EF92411C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A1AFC-65AE-9925-684E-ACDB0701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8728-3115-4E58-BAB2-CBD4E3FC2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4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76611-A9AA-D2B5-24CF-AE714AAF1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9CD2F-E182-3F8F-27E8-2EC0B1CEC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79FC-18FE-464A-699D-81F9E361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2BBE-761B-4F28-BD08-A328B02458D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AEE9A-3EE3-8DE8-D099-ED62B388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E5557-AC44-A63D-74BB-857A80BD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8728-3115-4E58-BAB2-CBD4E3FC2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58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037F-DCBE-6E2D-A247-CF7E90EC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03FEC-A44A-3E69-6497-6FD2F9A8DF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F02FFA-386B-59EA-3A9D-01DAFDE3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69642-D967-DB11-7176-612B6D79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2BBE-761B-4F28-BD08-A328B02458D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F6D98-1F80-7AD6-17D3-DD5A3E777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F61C9-246E-C5BD-8ED7-2621EA4F7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8728-3115-4E58-BAB2-CBD4E3FC2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83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E854-6877-A63E-7E58-52CB20F2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823CA-7762-9FAB-FA55-45CAEAE6E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E836B-877A-BBE4-BDAA-173CB953A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40B040-15BB-E8E2-C508-555561121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2902AD-207E-7282-926A-22BA2FDBB2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966F67-47CC-BE2E-4958-08C53D13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2BBE-761B-4F28-BD08-A328B02458D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823932-32EC-3213-DE6F-5F0943B08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F5A22-1CFA-08B1-7772-7588416E6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8728-3115-4E58-BAB2-CBD4E3FC2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8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91D6B-9458-D1FD-0C69-260DE8961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5D7A26-9CF2-3630-3714-9FA9CF010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2BBE-761B-4F28-BD08-A328B02458D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883FE-ECE8-2333-B1DF-0B1057002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CBA656-D529-8DAC-B2A6-6845D0062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8728-3115-4E58-BAB2-CBD4E3FC2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2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D8C185-D38F-9EB2-FB9E-5B27EA16E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2BBE-761B-4F28-BD08-A328B02458D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C71CDC-0B63-079B-54E1-DE0D644A9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351E0-46A5-D4BE-6978-79A82F00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8728-3115-4E58-BAB2-CBD4E3FC2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61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5CD5-87A8-F6FF-9E43-4BCB5F271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0C1D0-3DDE-CCA9-804F-45C3FB7A4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60C22-4643-2538-EE17-C500AF844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A3FBD-C7C1-DC27-AE58-E2FF449DE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2BBE-761B-4F28-BD08-A328B02458D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CFEE3-DEC9-4230-02D9-9B252E34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7FA69-6573-AF4A-ECEB-152C87CD0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8728-3115-4E58-BAB2-CBD4E3FC2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9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887A1-EE2E-80FE-713E-852889EC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DBF6BE-A8CB-1FF0-012A-E7297A6AF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BE18C6-80E6-15BD-8E18-A373B85E7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7AE87-D14D-CF2E-0C02-55386877D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2BBE-761B-4F28-BD08-A328B02458D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F91D6-2404-ADE8-EF1C-DCF99D24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8E24F-9A66-E341-31F0-5B5ED524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08728-3115-4E58-BAB2-CBD4E3FC2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23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37E7890-3C3A-0999-F4AA-BDD4AEE5DF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87F0F2-3940-5DF5-4532-3D8D1A91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4B4E5-D090-372D-1007-F7E096CB4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870AB-6E06-3086-3CE2-09CBA2572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12BBE-761B-4F28-BD08-A328B02458D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E6248-370A-5D48-E9D0-4FFFBDA7F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ED88-B7C2-7852-8C04-687B9204F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08728-3115-4E58-BAB2-CBD4E3FC2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0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1.png"/><Relationship Id="rId18" Type="http://schemas.microsoft.com/office/2007/relationships/hdphoto" Target="../media/hdphoto3.wdp"/><Relationship Id="rId3" Type="http://schemas.microsoft.com/office/2007/relationships/media" Target="../media/media5.mp3"/><Relationship Id="rId7" Type="http://schemas.openxmlformats.org/officeDocument/2006/relationships/image" Target="../media/image32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" Type="http://schemas.openxmlformats.org/officeDocument/2006/relationships/audio" Target="../media/media4.mp3"/><Relationship Id="rId16" Type="http://schemas.openxmlformats.org/officeDocument/2006/relationships/image" Target="../media/image44.svg"/><Relationship Id="rId1" Type="http://schemas.microsoft.com/office/2007/relationships/media" Target="../media/media4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4" Type="http://schemas.openxmlformats.org/officeDocument/2006/relationships/audio" Target="../media/media5.mp3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1.png"/><Relationship Id="rId18" Type="http://schemas.microsoft.com/office/2007/relationships/hdphoto" Target="../media/hdphoto3.wdp"/><Relationship Id="rId3" Type="http://schemas.microsoft.com/office/2007/relationships/media" Target="../media/media5.mp3"/><Relationship Id="rId7" Type="http://schemas.openxmlformats.org/officeDocument/2006/relationships/image" Target="../media/image32.png"/><Relationship Id="rId12" Type="http://schemas.openxmlformats.org/officeDocument/2006/relationships/image" Target="../media/image47.svg"/><Relationship Id="rId17" Type="http://schemas.openxmlformats.org/officeDocument/2006/relationships/image" Target="../media/image45.png"/><Relationship Id="rId2" Type="http://schemas.openxmlformats.org/officeDocument/2006/relationships/audio" Target="../media/media4.mp3"/><Relationship Id="rId16" Type="http://schemas.openxmlformats.org/officeDocument/2006/relationships/image" Target="../media/image49.svg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3.png"/><Relationship Id="rId10" Type="http://schemas.openxmlformats.org/officeDocument/2006/relationships/image" Target="../media/image46.svg"/><Relationship Id="rId4" Type="http://schemas.openxmlformats.org/officeDocument/2006/relationships/audio" Target="../media/media5.mp3"/><Relationship Id="rId9" Type="http://schemas.openxmlformats.org/officeDocument/2006/relationships/image" Target="../media/image37.png"/><Relationship Id="rId14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5.png"/><Relationship Id="rId18" Type="http://schemas.openxmlformats.org/officeDocument/2006/relationships/image" Target="../media/image44.svg"/><Relationship Id="rId3" Type="http://schemas.microsoft.com/office/2007/relationships/media" Target="../media/media5.mp3"/><Relationship Id="rId7" Type="http://schemas.openxmlformats.org/officeDocument/2006/relationships/image" Target="../media/image32.png"/><Relationship Id="rId12" Type="http://schemas.openxmlformats.org/officeDocument/2006/relationships/image" Target="../media/image40.svg"/><Relationship Id="rId17" Type="http://schemas.openxmlformats.org/officeDocument/2006/relationships/image" Target="../media/image43.png"/><Relationship Id="rId2" Type="http://schemas.openxmlformats.org/officeDocument/2006/relationships/audio" Target="../media/media4.mp3"/><Relationship Id="rId16" Type="http://schemas.openxmlformats.org/officeDocument/2006/relationships/image" Target="../media/image42.svg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10" Type="http://schemas.openxmlformats.org/officeDocument/2006/relationships/image" Target="../media/image38.svg"/><Relationship Id="rId4" Type="http://schemas.openxmlformats.org/officeDocument/2006/relationships/audio" Target="../media/media5.mp3"/><Relationship Id="rId9" Type="http://schemas.openxmlformats.org/officeDocument/2006/relationships/image" Target="../media/image37.png"/><Relationship Id="rId1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11.png"/><Relationship Id="rId2" Type="http://schemas.openxmlformats.org/officeDocument/2006/relationships/audio" Target="../media/media3.m4a"/><Relationship Id="rId16" Type="http://schemas.openxmlformats.org/officeDocument/2006/relationships/image" Target="../media/image13.png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image" Target="../media/image8.jpg"/><Relationship Id="rId15" Type="http://schemas.openxmlformats.org/officeDocument/2006/relationships/slide" Target="slide9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slide" Target="slide6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3DC403-B85B-7CB8-531A-658A5F65A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C625CD-B79E-EDF8-93AA-A74C544C64BA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1927F9-F5D5-5A74-B14F-FCD78E6D7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126" y="499836"/>
            <a:ext cx="5797798" cy="829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39D310-0608-1D63-0E4B-353440759F6C}"/>
              </a:ext>
            </a:extLst>
          </p:cNvPr>
          <p:cNvSpPr txBox="1"/>
          <p:nvPr/>
        </p:nvSpPr>
        <p:spPr>
          <a:xfrm>
            <a:off x="647700" y="1857375"/>
            <a:ext cx="10782300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thành biểu tượng về đơn vị đo diện tích đề - xi – mét vuông. Biết 1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3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100 m</a:t>
            </a:r>
            <a:r>
              <a:rPr lang="vi-VN" sz="3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đọc, viết các số đo diện tích theo đơn vị đo đề - xi – mét vuông (dm</a:t>
            </a:r>
            <a:r>
              <a:rPr lang="vi-VN" sz="3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 triển năng lực lập luận, tư duy toán học và năng lực giao tiếp toán học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665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434A71-2F56-8EC5-51A7-752A60AB7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287" y="2988823"/>
            <a:ext cx="4785775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61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1CDB84-BCA8-65DC-6E06-9F52FC71E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68268"/>
            <a:ext cx="10725150" cy="274417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C495A46F-1723-5B28-5FB3-A738A6A32849}"/>
              </a:ext>
            </a:extLst>
          </p:cNvPr>
          <p:cNvSpPr/>
          <p:nvPr/>
        </p:nvSpPr>
        <p:spPr>
          <a:xfrm>
            <a:off x="1246919" y="4568690"/>
            <a:ext cx="10125931" cy="16418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ct val="0"/>
              </a:spcBef>
              <a:buNone/>
            </a:pPr>
            <a:r>
              <a:rPr lang="en-US" altLang="vi-VN" sz="28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  <a:r>
              <a:rPr lang="vi-VN" altLang="vi-VN" sz="28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ể đo diện tích bề mặt một cuốn sách thì ta có thể dùng đơn vị đo diện tích là xăng-ti-mét vuông, nhưng để đo diện tích mặt bàn thì phải dùng một đơn vị diện tíc</a:t>
            </a:r>
            <a:r>
              <a:rPr lang="en-US" altLang="vi-VN" sz="28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 nào?</a:t>
            </a:r>
            <a:endParaRPr kumimoji="0" lang="vi-VN" altLang="vi-VN" sz="28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79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485775" y="384861"/>
            <a:ext cx="11144250" cy="718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đo diện tích người ta còn dùng đơn vị đề-xi-mét-vuông</a:t>
            </a:r>
            <a:endParaRPr kumimoji="0" lang="vi-VN" altLang="vi-VN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F07B24-6B6E-0496-8AF9-1692D1F3A9EF}"/>
              </a:ext>
            </a:extLst>
          </p:cNvPr>
          <p:cNvSpPr txBox="1"/>
          <p:nvPr/>
        </p:nvSpPr>
        <p:spPr>
          <a:xfrm>
            <a:off x="1066800" y="1266825"/>
            <a:ext cx="9991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vi-VN" altLang="vi-VN" sz="32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kumimoji="0" lang="en-US" altLang="vi-VN" sz="32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vi-VN" altLang="vi-VN" sz="32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1C9B883-D9AB-CE7E-5F9E-8B38E3B21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1735" y="3142662"/>
            <a:ext cx="3000053" cy="2748069"/>
          </a:xfrm>
          <a:prstGeom prst="rect">
            <a:avLst/>
          </a:prstGeom>
          <a:solidFill>
            <a:srgbClr val="FF99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8C783E0D-C60F-5413-E995-FCA61EFC8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062" y="4300465"/>
            <a:ext cx="13757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dm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2319ED41-B92B-F383-F75C-5C53F9EC4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899" y="4334802"/>
            <a:ext cx="1200150" cy="495300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dm</a:t>
            </a:r>
            <a:r>
              <a:rPr kumimoji="0" lang="en-US" alt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  <p:bldP spid="8" grpId="0" animBg="1"/>
      <p:bldP spid="9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85726" y="0"/>
            <a:ext cx="11972924" cy="67292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Freeform 122">
            <a:extLst>
              <a:ext uri="{FF2B5EF4-FFF2-40B4-BE49-F238E27FC236}">
                <a16:creationId xmlns:a16="http://schemas.microsoft.com/office/drawing/2014/main" id="{B16CB5F6-1D1B-782B-3032-7BA32083C066}"/>
              </a:ext>
            </a:extLst>
          </p:cNvPr>
          <p:cNvSpPr>
            <a:spLocks/>
          </p:cNvSpPr>
          <p:nvPr/>
        </p:nvSpPr>
        <p:spPr bwMode="auto">
          <a:xfrm>
            <a:off x="-153988" y="6591982"/>
            <a:ext cx="12552363" cy="321582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459F494C-FCB0-2EEF-C737-A9FDFB7DF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6173" y="2519452"/>
            <a:ext cx="8931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dm</a:t>
            </a:r>
          </a:p>
        </p:txBody>
      </p:sp>
      <p:sp>
        <p:nvSpPr>
          <p:cNvPr id="55" name="Text Box 5">
            <a:extLst>
              <a:ext uri="{FF2B5EF4-FFF2-40B4-BE49-F238E27FC236}">
                <a16:creationId xmlns:a16="http://schemas.microsoft.com/office/drawing/2014/main" id="{BA9734C4-0DA6-77AE-600A-7AA46D4F9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513" y="0"/>
            <a:ext cx="11176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 cm</a:t>
            </a:r>
          </a:p>
        </p:txBody>
      </p:sp>
      <p:sp>
        <p:nvSpPr>
          <p:cNvPr id="56" name="Rectangle 6">
            <a:extLst>
              <a:ext uri="{FF2B5EF4-FFF2-40B4-BE49-F238E27FC236}">
                <a16:creationId xmlns:a16="http://schemas.microsoft.com/office/drawing/2014/main" id="{851C0BAA-CF3E-4C58-E45C-5C7CE5255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774" y="537503"/>
            <a:ext cx="4549775" cy="4587875"/>
          </a:xfrm>
          <a:prstGeom prst="rect">
            <a:avLst/>
          </a:prstGeom>
          <a:solidFill>
            <a:srgbClr val="FF9900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57" name="Group 7">
            <a:extLst>
              <a:ext uri="{FF2B5EF4-FFF2-40B4-BE49-F238E27FC236}">
                <a16:creationId xmlns:a16="http://schemas.microsoft.com/office/drawing/2014/main" id="{CA048FAD-7CBB-2C89-9869-DCAEE2D810E1}"/>
              </a:ext>
            </a:extLst>
          </p:cNvPr>
          <p:cNvGrpSpPr>
            <a:grpSpLocks/>
          </p:cNvGrpSpPr>
          <p:nvPr/>
        </p:nvGrpSpPr>
        <p:grpSpPr bwMode="auto">
          <a:xfrm>
            <a:off x="1425973" y="539839"/>
            <a:ext cx="3676650" cy="4591050"/>
            <a:chOff x="1380" y="456"/>
            <a:chExt cx="2316" cy="2892"/>
          </a:xfrm>
        </p:grpSpPr>
        <p:sp>
          <p:nvSpPr>
            <p:cNvPr id="58" name="Line 8">
              <a:extLst>
                <a:ext uri="{FF2B5EF4-FFF2-40B4-BE49-F238E27FC236}">
                  <a16:creationId xmlns:a16="http://schemas.microsoft.com/office/drawing/2014/main" id="{B90AF327-DB64-3188-492A-9A8D37FCFD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0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59" name="Line 9">
              <a:extLst>
                <a:ext uri="{FF2B5EF4-FFF2-40B4-BE49-F238E27FC236}">
                  <a16:creationId xmlns:a16="http://schemas.microsoft.com/office/drawing/2014/main" id="{8A8F0C5A-7693-DE29-71BC-A57A81E5D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2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0" name="Line 10">
              <a:extLst>
                <a:ext uri="{FF2B5EF4-FFF2-40B4-BE49-F238E27FC236}">
                  <a16:creationId xmlns:a16="http://schemas.microsoft.com/office/drawing/2014/main" id="{DC4A1CF4-5386-19D1-DB63-D21F91F2DF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0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1" name="Line 11">
              <a:extLst>
                <a:ext uri="{FF2B5EF4-FFF2-40B4-BE49-F238E27FC236}">
                  <a16:creationId xmlns:a16="http://schemas.microsoft.com/office/drawing/2014/main" id="{69E7AF31-ECB1-1770-4432-28AECC8670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8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2" name="Line 12">
              <a:extLst>
                <a:ext uri="{FF2B5EF4-FFF2-40B4-BE49-F238E27FC236}">
                  <a16:creationId xmlns:a16="http://schemas.microsoft.com/office/drawing/2014/main" id="{24D31A9D-9CF2-E6D1-08F2-9775249D8D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8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3" name="Line 13">
              <a:extLst>
                <a:ext uri="{FF2B5EF4-FFF2-40B4-BE49-F238E27FC236}">
                  <a16:creationId xmlns:a16="http://schemas.microsoft.com/office/drawing/2014/main" id="{A4A184E0-80BF-F1A3-9C99-AE199033C0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4" name="Line 14">
              <a:extLst>
                <a:ext uri="{FF2B5EF4-FFF2-40B4-BE49-F238E27FC236}">
                  <a16:creationId xmlns:a16="http://schemas.microsoft.com/office/drawing/2014/main" id="{CCD7821D-B4EE-AFC5-E1FD-8F8D079E0E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5" name="Line 15">
              <a:extLst>
                <a:ext uri="{FF2B5EF4-FFF2-40B4-BE49-F238E27FC236}">
                  <a16:creationId xmlns:a16="http://schemas.microsoft.com/office/drawing/2014/main" id="{CC89F7D5-79DB-D0C4-9BDA-13597ED28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4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6" name="Line 16">
              <a:extLst>
                <a:ext uri="{FF2B5EF4-FFF2-40B4-BE49-F238E27FC236}">
                  <a16:creationId xmlns:a16="http://schemas.microsoft.com/office/drawing/2014/main" id="{D56651BD-13EA-B7FD-40C2-73208E2924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6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67" name="Group 35">
            <a:extLst>
              <a:ext uri="{FF2B5EF4-FFF2-40B4-BE49-F238E27FC236}">
                <a16:creationId xmlns:a16="http://schemas.microsoft.com/office/drawing/2014/main" id="{94E1BA0B-E1C2-2428-5A65-555540C663F9}"/>
              </a:ext>
            </a:extLst>
          </p:cNvPr>
          <p:cNvGrpSpPr>
            <a:grpSpLocks/>
          </p:cNvGrpSpPr>
          <p:nvPr/>
        </p:nvGrpSpPr>
        <p:grpSpPr bwMode="auto">
          <a:xfrm>
            <a:off x="1003698" y="1016089"/>
            <a:ext cx="4565650" cy="3657600"/>
            <a:chOff x="1090" y="756"/>
            <a:chExt cx="2876" cy="2304"/>
          </a:xfrm>
        </p:grpSpPr>
        <p:sp>
          <p:nvSpPr>
            <p:cNvPr id="68" name="Line 18">
              <a:extLst>
                <a:ext uri="{FF2B5EF4-FFF2-40B4-BE49-F238E27FC236}">
                  <a16:creationId xmlns:a16="http://schemas.microsoft.com/office/drawing/2014/main" id="{7A04A119-B6FF-4111-A8E3-A6E13365E3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3060"/>
              <a:ext cx="28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9" name="Line 19">
              <a:extLst>
                <a:ext uri="{FF2B5EF4-FFF2-40B4-BE49-F238E27FC236}">
                  <a16:creationId xmlns:a16="http://schemas.microsoft.com/office/drawing/2014/main" id="{61FB3F10-3C98-98D7-94C9-55F10943B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2760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0" name="Line 20">
              <a:extLst>
                <a:ext uri="{FF2B5EF4-FFF2-40B4-BE49-F238E27FC236}">
                  <a16:creationId xmlns:a16="http://schemas.microsoft.com/office/drawing/2014/main" id="{29AA4B35-0F28-8817-4F16-C03CDD085D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2448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1" name="Line 21">
              <a:extLst>
                <a:ext uri="{FF2B5EF4-FFF2-40B4-BE49-F238E27FC236}">
                  <a16:creationId xmlns:a16="http://schemas.microsoft.com/office/drawing/2014/main" id="{B628E464-1BDA-F5BC-240C-971C762628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2172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2" name="Line 22">
              <a:extLst>
                <a:ext uri="{FF2B5EF4-FFF2-40B4-BE49-F238E27FC236}">
                  <a16:creationId xmlns:a16="http://schemas.microsoft.com/office/drawing/2014/main" id="{6C7AABDB-514C-EF19-A3C1-C2DE1C4DB9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884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3" name="Line 23">
              <a:extLst>
                <a:ext uri="{FF2B5EF4-FFF2-40B4-BE49-F238E27FC236}">
                  <a16:creationId xmlns:a16="http://schemas.microsoft.com/office/drawing/2014/main" id="{053C3F7A-D08E-156D-5C45-036BB00823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608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4" name="Line 24">
              <a:extLst>
                <a:ext uri="{FF2B5EF4-FFF2-40B4-BE49-F238E27FC236}">
                  <a16:creationId xmlns:a16="http://schemas.microsoft.com/office/drawing/2014/main" id="{42775FD2-CB7C-2CBC-1359-6A1547918C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320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5" name="Line 25">
              <a:extLst>
                <a:ext uri="{FF2B5EF4-FFF2-40B4-BE49-F238E27FC236}">
                  <a16:creationId xmlns:a16="http://schemas.microsoft.com/office/drawing/2014/main" id="{4E6405CD-E870-4781-8BBA-16620CC52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1044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6" name="Line 26">
              <a:extLst>
                <a:ext uri="{FF2B5EF4-FFF2-40B4-BE49-F238E27FC236}">
                  <a16:creationId xmlns:a16="http://schemas.microsoft.com/office/drawing/2014/main" id="{295FFA7F-47B6-8CB2-E42C-7ECA9C0C27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756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77" name="Rectangle 27">
            <a:extLst>
              <a:ext uri="{FF2B5EF4-FFF2-40B4-BE49-F238E27FC236}">
                <a16:creationId xmlns:a16="http://schemas.microsoft.com/office/drawing/2014/main" id="{188FF924-833D-B475-2449-2DBAE0CB2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873" y="4676864"/>
            <a:ext cx="419100" cy="4445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8" name="Text Box 28">
            <a:extLst>
              <a:ext uri="{FF2B5EF4-FFF2-40B4-BE49-F238E27FC236}">
                <a16:creationId xmlns:a16="http://schemas.microsoft.com/office/drawing/2014/main" id="{436FD487-F19E-9B47-B007-2C45BEB65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328" y="606514"/>
            <a:ext cx="63709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 dm bao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gồm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10 x 10 = 100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 cm.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79" name="Group 29">
            <a:extLst>
              <a:ext uri="{FF2B5EF4-FFF2-40B4-BE49-F238E27FC236}">
                <a16:creationId xmlns:a16="http://schemas.microsoft.com/office/drawing/2014/main" id="{8B8EB509-9A27-4E7A-117C-24135F2CB28A}"/>
              </a:ext>
            </a:extLst>
          </p:cNvPr>
          <p:cNvGrpSpPr>
            <a:grpSpLocks/>
          </p:cNvGrpSpPr>
          <p:nvPr/>
        </p:nvGrpSpPr>
        <p:grpSpPr bwMode="auto">
          <a:xfrm>
            <a:off x="54373" y="4681627"/>
            <a:ext cx="954088" cy="495300"/>
            <a:chOff x="0" y="3579"/>
            <a:chExt cx="577" cy="312"/>
          </a:xfrm>
        </p:grpSpPr>
        <p:sp>
          <p:nvSpPr>
            <p:cNvPr id="80" name="AutoShape 30">
              <a:extLst>
                <a:ext uri="{FF2B5EF4-FFF2-40B4-BE49-F238E27FC236}">
                  <a16:creationId xmlns:a16="http://schemas.microsoft.com/office/drawing/2014/main" id="{3055883F-1AF1-D92D-5249-477EDFF10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" y="3579"/>
              <a:ext cx="56" cy="288"/>
            </a:xfrm>
            <a:prstGeom prst="leftBrace">
              <a:avLst>
                <a:gd name="adj1" fmla="val 4285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81" name="Text Box 31">
              <a:extLst>
                <a:ext uri="{FF2B5EF4-FFF2-40B4-BE49-F238E27FC236}">
                  <a16:creationId xmlns:a16="http://schemas.microsoft.com/office/drawing/2014/main" id="{B62503CD-2C43-D04B-EB09-C101C64C3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600"/>
              <a:ext cx="57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 cm</a:t>
              </a:r>
            </a:p>
          </p:txBody>
        </p:sp>
      </p:grpSp>
      <p:sp>
        <p:nvSpPr>
          <p:cNvPr id="82" name="Line 32">
            <a:extLst>
              <a:ext uri="{FF2B5EF4-FFF2-40B4-BE49-F238E27FC236}">
                <a16:creationId xmlns:a16="http://schemas.microsoft.com/office/drawing/2014/main" id="{A5020D73-E6F7-FCEC-0FBC-4837B1668E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8273" y="5010239"/>
            <a:ext cx="342900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3" name="Text Box 33">
            <a:extLst>
              <a:ext uri="{FF2B5EF4-FFF2-40B4-BE49-F238E27FC236}">
                <a16:creationId xmlns:a16="http://schemas.microsoft.com/office/drawing/2014/main" id="{A38854CB-B4FC-6E57-F045-9625248DE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399" y="4730751"/>
            <a:ext cx="112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4" name="Text Box 34">
            <a:extLst>
              <a:ext uri="{FF2B5EF4-FFF2-40B4-BE49-F238E27FC236}">
                <a16:creationId xmlns:a16="http://schemas.microsoft.com/office/drawing/2014/main" id="{96EBEEBF-426D-52D7-2006-B28685340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700" y="1736593"/>
            <a:ext cx="3695700" cy="147732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dm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100 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  <a:p>
            <a:pPr algn="just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100 dm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 animBg="1"/>
      <p:bldP spid="77" grpId="0" animBg="1"/>
      <p:bldP spid="78" grpId="0"/>
      <p:bldP spid="82" grpId="0" animBg="1"/>
      <p:bldP spid="83" grpId="0"/>
      <p:bldP spid="8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AD7C47-4435-E86D-00CC-54C524440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464" y="2932827"/>
            <a:ext cx="4968671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7710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933450" y="369560"/>
            <a:ext cx="1042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82 dm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754 dm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1 250 dm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254815" y="30860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A6E81A-3F48-FDAD-43D2-E8A44495415D}"/>
                  </a:ext>
                </a:extLst>
              </p:cNvPr>
              <p:cNvSpPr txBox="1"/>
              <p:nvPr/>
            </p:nvSpPr>
            <p:spPr>
              <a:xfrm>
                <a:off x="666750" y="1200150"/>
                <a:ext cx="1044892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vi-VN" sz="40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82</m:t>
                    </m:r>
                    <m:r>
                      <a:rPr lang="en-US" sz="40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40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000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vi-VN" sz="4000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vi-VN" sz="4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tám mươi hai đề-xi-mét vuông.</a:t>
                </a:r>
                <a:endPara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A6E81A-3F48-FDAD-43D2-E8A444954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50" y="1200150"/>
                <a:ext cx="10448925" cy="707886"/>
              </a:xfrm>
              <a:prstGeom prst="rect">
                <a:avLst/>
              </a:prstGeom>
              <a:blipFill>
                <a:blip r:embed="rId4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636824-5C2E-B205-B952-8D6F0FA8FAB4}"/>
                  </a:ext>
                </a:extLst>
              </p:cNvPr>
              <p:cNvSpPr txBox="1"/>
              <p:nvPr/>
            </p:nvSpPr>
            <p:spPr>
              <a:xfrm>
                <a:off x="704850" y="1981200"/>
                <a:ext cx="11049000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vi-VN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754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vi-VN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bảy trăm năm mươi tư đề-xi-mét vuông.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636824-5C2E-B205-B952-8D6F0FA8F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1981200"/>
                <a:ext cx="11049000" cy="658898"/>
              </a:xfrm>
              <a:prstGeom prst="rect">
                <a:avLst/>
              </a:prstGeom>
              <a:blipFill>
                <a:blip r:embed="rId5"/>
                <a:stretch>
                  <a:fillRect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1C7AC1-8948-2C5D-8772-556FF00CA52D}"/>
                  </a:ext>
                </a:extLst>
              </p:cNvPr>
              <p:cNvSpPr txBox="1"/>
              <p:nvPr/>
            </p:nvSpPr>
            <p:spPr>
              <a:xfrm>
                <a:off x="714375" y="2867025"/>
                <a:ext cx="11049000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1250</m:t>
                    </m:r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2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2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vi-VN" sz="32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32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một nghìn hai trăm năm mươi đề-xi-mét vuông.</a:t>
                </a:r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1C7AC1-8948-2C5D-8772-556FF00CA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2867025"/>
                <a:ext cx="11049000" cy="595932"/>
              </a:xfrm>
              <a:prstGeom prst="rect">
                <a:avLst/>
              </a:prstGeom>
              <a:blipFill>
                <a:blip r:embed="rId6"/>
                <a:stretch>
                  <a:fillRect t="-11224" b="-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F0E6C8-2ED3-43B6-9D0D-5B6D0C6684BA}"/>
              </a:ext>
            </a:extLst>
          </p:cNvPr>
          <p:cNvGrpSpPr/>
          <p:nvPr/>
        </p:nvGrpSpPr>
        <p:grpSpPr>
          <a:xfrm>
            <a:off x="5295081" y="1000125"/>
            <a:ext cx="6515919" cy="2142181"/>
            <a:chOff x="3838823" y="1037084"/>
            <a:chExt cx="6182516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6182516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BT1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7D251-FF29-677F-FDF3-EB3FC001A78F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8FDD8A2-FB08-E8D3-BC82-20E86011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060" y="588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933450" y="369560"/>
            <a:ext cx="10429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Viết các số đo diện tích sau: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Mười lăm nghìn đề-xi-mét vuông.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Ba mươi bảy nghìn sáu trăm đề-xi-mét vuông.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254815" y="30860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C2F082-90A9-0F82-98BD-BF2AA6407D18}"/>
                  </a:ext>
                </a:extLst>
              </p:cNvPr>
              <p:cNvSpPr txBox="1"/>
              <p:nvPr/>
            </p:nvSpPr>
            <p:spPr>
              <a:xfrm>
                <a:off x="685800" y="2247900"/>
                <a:ext cx="10448925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 lăm nghìn đề-xi-mét vuông: </a:t>
                </a:r>
                <a14:m>
                  <m:oMath xmlns:m="http://schemas.openxmlformats.org/officeDocument/2006/math">
                    <m:r>
                      <a:rPr lang="vi-VN" sz="36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6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𝟎𝟎𝟎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6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𝐝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6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vi-VN" sz="36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C2F082-90A9-0F82-98BD-BF2AA6407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247900"/>
                <a:ext cx="10448925" cy="658898"/>
              </a:xfrm>
              <a:prstGeom prst="rect">
                <a:avLst/>
              </a:prstGeom>
              <a:blipFill>
                <a:blip r:embed="rId4"/>
                <a:stretch>
                  <a:fillRect l="-1634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458B7C-8AC6-A2A6-FA4C-6BC11AB79D4C}"/>
                  </a:ext>
                </a:extLst>
              </p:cNvPr>
              <p:cNvSpPr txBox="1"/>
              <p:nvPr/>
            </p:nvSpPr>
            <p:spPr>
              <a:xfrm>
                <a:off x="752475" y="3181350"/>
                <a:ext cx="10448925" cy="1088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 mươi bảy nghìn sáu trăm đề-xi-mét vuông: </a:t>
                </a:r>
                <a14:m>
                  <m:oMath xmlns:m="http://schemas.openxmlformats.org/officeDocument/2006/math">
                    <m:r>
                      <a:rPr lang="vi-VN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𝟑𝟕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𝟔𝟎𝟎𝐝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458B7C-8AC6-A2A6-FA4C-6BC11AB79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5" y="3181350"/>
                <a:ext cx="10448925" cy="1088375"/>
              </a:xfrm>
              <a:prstGeom prst="rect">
                <a:avLst/>
              </a:prstGeom>
              <a:blipFill>
                <a:blip r:embed="rId5"/>
                <a:stretch>
                  <a:fillRect l="-1341" t="-7303" r="-1458" b="-17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629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276225"/>
            <a:ext cx="6200233" cy="2866081"/>
            <a:chOff x="3838823" y="185815"/>
            <a:chExt cx="5882983" cy="337036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85815"/>
              <a:ext cx="5882983" cy="3370365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Hôm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du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địa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địa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3D6BBD9-F2D1-7C69-9048-6704E57F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767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247775"/>
            <a:ext cx="6633768" cy="147735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370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390650"/>
            <a:ext cx="6733284" cy="159051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10067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dm,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 dm.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0BE999-A7DD-F40F-5659-246B7E12F00D}"/>
                  </a:ext>
                </a:extLst>
              </p:cNvPr>
              <p:cNvSpPr txBox="1"/>
              <p:nvPr/>
            </p:nvSpPr>
            <p:spPr>
              <a:xfrm>
                <a:off x="1685925" y="2295525"/>
                <a:ext cx="9086850" cy="295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30175" marR="46990" indent="-18034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4114800" algn="l"/>
                    <a:tab pos="4972050" algn="l"/>
                  </a:tabLst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30175" marR="46990" indent="-18034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4114800" algn="l"/>
                    <a:tab pos="4972050" algn="l"/>
                  </a:tabLst>
                </a:pP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30175" marR="46990" indent="-18034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422400" algn="ctr"/>
                    <a:tab pos="2844800" algn="r"/>
                  </a:tabLs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12×6=96  </m:t>
                    </m:r>
                    <m:d>
                      <m:d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3200" i="0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vi-VN" sz="3200" i="0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130175" marR="46990" indent="-180340" algn="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4114800" algn="l"/>
                    <a:tab pos="4972050" algn="l"/>
                  </a:tabLst>
                </a:pP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96 </m:t>
                    </m:r>
                    <m:r>
                      <m:rPr>
                        <m:sty m:val="p"/>
                      </m:rP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200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vi-VN" sz="3200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2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0BE999-A7DD-F40F-5659-246B7E12F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5" y="2295525"/>
                <a:ext cx="9086850" cy="2955553"/>
              </a:xfrm>
              <a:prstGeom prst="rect">
                <a:avLst/>
              </a:prstGeom>
              <a:blipFill>
                <a:blip r:embed="rId4"/>
                <a:stretch>
                  <a:fillRect b="-5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1006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dm.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0BE999-A7DD-F40F-5659-246B7E12F00D}"/>
                  </a:ext>
                </a:extLst>
              </p:cNvPr>
              <p:cNvSpPr txBox="1"/>
              <p:nvPr/>
            </p:nvSpPr>
            <p:spPr>
              <a:xfrm>
                <a:off x="1685925" y="2295525"/>
                <a:ext cx="9086850" cy="2984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30175" marR="46990" lvl="0" indent="-180340" algn="ctr">
                  <a:lnSpc>
                    <a:spcPct val="150000"/>
                  </a:lnSpc>
                  <a:tabLst>
                    <a:tab pos="4114800" algn="l"/>
                    <a:tab pos="4972050" algn="l"/>
                  </a:tabLst>
                </a:pP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30175" marR="46990" lvl="0" indent="-180340" algn="ctr">
                  <a:lnSpc>
                    <a:spcPct val="150000"/>
                  </a:lnSpc>
                  <a:tabLst>
                    <a:tab pos="4114800" algn="l"/>
                    <a:tab pos="4972050" algn="l"/>
                  </a:tabLst>
                </a:pP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30175" marR="46990" lvl="0" indent="-180340" algn="ctr">
                  <a:lnSpc>
                    <a:spcPct val="150000"/>
                  </a:lnSpc>
                  <a:tabLst>
                    <a:tab pos="4114800" algn="l"/>
                    <a:tab pos="4972050" algn="l"/>
                  </a:tabLst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 15 × 15= 225 (</a:t>
                </a:r>
                <a14:m>
                  <m:oMath xmlns:m="http://schemas.openxmlformats.org/officeDocument/2006/math">
                    <m:r>
                      <a:rPr lang="vi-VN" sz="32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𝐝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130175" marR="46990" lvl="0" indent="-180340" algn="r">
                  <a:lnSpc>
                    <a:spcPct val="150000"/>
                  </a:lnSpc>
                  <a:tabLst>
                    <a:tab pos="4114800" algn="l"/>
                    <a:tab pos="4972050" algn="l"/>
                  </a:tabLst>
                </a:pP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225 </a:t>
                </a:r>
                <a14:m>
                  <m:oMath xmlns:m="http://schemas.openxmlformats.org/officeDocument/2006/math">
                    <m:r>
                      <a:rPr lang="vi-VN" sz="32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𝐝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2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0BE999-A7DD-F40F-5659-246B7E12F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5" y="2295525"/>
                <a:ext cx="9086850" cy="2984600"/>
              </a:xfrm>
              <a:prstGeom prst="rect">
                <a:avLst/>
              </a:prstGeom>
              <a:blipFill>
                <a:blip r:embed="rId4"/>
                <a:stretch>
                  <a:fillRect b="-5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3239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 đài đẹp quá! Cảm ơn các bạn đã giúp mình xây lâu đài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7D956B-A8BC-283B-E86E-C0D9D45856F7}"/>
              </a:ext>
            </a:extLst>
          </p:cNvPr>
          <p:cNvSpPr/>
          <p:nvPr/>
        </p:nvSpPr>
        <p:spPr>
          <a:xfrm>
            <a:off x="2470709" y="2874392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9E3539-0FB8-48D2-BECC-968993FE6313}"/>
              </a:ext>
            </a:extLst>
          </p:cNvPr>
          <p:cNvSpPr/>
          <p:nvPr/>
        </p:nvSpPr>
        <p:spPr>
          <a:xfrm>
            <a:off x="2470709" y="1636141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4608D-BE19-6BE9-EC0E-C2782C6A23C3}"/>
              </a:ext>
            </a:extLst>
          </p:cNvPr>
          <p:cNvSpPr/>
          <p:nvPr/>
        </p:nvSpPr>
        <p:spPr>
          <a:xfrm>
            <a:off x="2470709" y="5459294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269C4-E1C8-F310-88D0-49871B2BF574}"/>
              </a:ext>
            </a:extLst>
          </p:cNvPr>
          <p:cNvSpPr/>
          <p:nvPr/>
        </p:nvSpPr>
        <p:spPr>
          <a:xfrm>
            <a:off x="2470709" y="4112643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96448-51C4-6D87-008A-459096D1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34" y="281495"/>
            <a:ext cx="5474682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0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36" y="1810778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69056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36806" y="1176379"/>
              <a:ext cx="34775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Năm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nghìn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hai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trăm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mười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ba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mét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vuông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5 213 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altLang="en-US" sz="5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409824" y="107428"/>
            <a:ext cx="77057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62524" y="1225662"/>
              <a:ext cx="34775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bảy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mươi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lăm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3 725 </a:t>
              </a: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altLang="en-US" sz="5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048000" y="517003"/>
            <a:ext cx="81629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04432" y="1311468"/>
              <a:ext cx="372800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185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altLang="en-US" sz="4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4276726" y="3811054"/>
            <a:ext cx="6791952" cy="2780246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2671" y="4529203"/>
              <a:ext cx="3477509" cy="962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mét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vuông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250" y="3030049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65275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377170" y="1435212"/>
              <a:ext cx="39787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700 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en-US" alt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5362575" y="3811053"/>
            <a:ext cx="6286499" cy="2789771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97179" y="4502007"/>
              <a:ext cx="3477509" cy="1048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913969" y="1682235"/>
            <a:ext cx="6972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D7CF53-675C-5ED1-8931-32886169F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5438" y="3462465"/>
            <a:ext cx="838882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6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</TotalTime>
  <Words>661</Words>
  <Application>Microsoft Office PowerPoint</Application>
  <PresentationFormat>Widescreen</PresentationFormat>
  <Paragraphs>95</Paragraphs>
  <Slides>30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Cambria Math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18</cp:revision>
  <dcterms:created xsi:type="dcterms:W3CDTF">2024-01-19T02:22:13Z</dcterms:created>
  <dcterms:modified xsi:type="dcterms:W3CDTF">2024-01-28T14:09:35Z</dcterms:modified>
  <cp:category>9Slide.vn</cp:category>
</cp:coreProperties>
</file>