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  <p:sldMasterId id="2147483669" r:id="rId4"/>
  </p:sldMasterIdLst>
  <p:notesMasterIdLst>
    <p:notesMasterId r:id="rId21"/>
  </p:notesMasterIdLst>
  <p:sldIdLst>
    <p:sldId id="310" r:id="rId5"/>
    <p:sldId id="376" r:id="rId6"/>
    <p:sldId id="320" r:id="rId7"/>
    <p:sldId id="337" r:id="rId8"/>
    <p:sldId id="319" r:id="rId9"/>
    <p:sldId id="384" r:id="rId10"/>
    <p:sldId id="329" r:id="rId11"/>
    <p:sldId id="338" r:id="rId12"/>
    <p:sldId id="341" r:id="rId13"/>
    <p:sldId id="385" r:id="rId14"/>
    <p:sldId id="383" r:id="rId15"/>
    <p:sldId id="378" r:id="rId16"/>
    <p:sldId id="379" r:id="rId17"/>
    <p:sldId id="381" r:id="rId18"/>
    <p:sldId id="382" r:id="rId19"/>
    <p:sldId id="35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16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D4034-BA3D-4483-932C-A2DB40C97EE3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2C6D2-414B-447D-A3CE-30C17E9C6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7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44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08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10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85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98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5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73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0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561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35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1564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0709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9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486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69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D9E78F13-B68F-1738-B43A-48F524C0536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57322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3151F9D0-3B23-1908-7432-D34C48245E2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426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3EACB71-1480-F4C2-554E-85BE82E6D90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360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769A02FF-9C8C-F608-C322-B01F851931C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3989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audio" Target="../media/audio4.wav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audio" Target="../media/audio4.wav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1A39DB-ED73-E390-DFBA-D63876F4B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44" y="1296014"/>
            <a:ext cx="5178026" cy="3828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7C316-6BE4-795A-884A-F331360EB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958" y="37846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10965217" cy="3902194"/>
            <a:chOff x="964406" y="691127"/>
            <a:chExt cx="8223913" cy="2926646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7511418" cy="2839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Viết các số đo diện tích sau: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Sáu nghìn bốn trăm ba mươi mét vuông,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Mười hai nghìn năm trăm mét vuông,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Một trăm ba mươi lăm mét vuông.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AB1C588-4D32-2A5F-AFC6-8ED289B00496}"/>
              </a:ext>
            </a:extLst>
          </p:cNvPr>
          <p:cNvSpPr txBox="1"/>
          <p:nvPr/>
        </p:nvSpPr>
        <p:spPr>
          <a:xfrm>
            <a:off x="1695450" y="200025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6 430 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752922-A32C-36A2-9542-A89754E385E3}"/>
              </a:ext>
            </a:extLst>
          </p:cNvPr>
          <p:cNvSpPr txBox="1"/>
          <p:nvPr/>
        </p:nvSpPr>
        <p:spPr>
          <a:xfrm>
            <a:off x="1657350" y="3352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12 500 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A62726-FD3E-57D9-BD63-458F79F1F89F}"/>
              </a:ext>
            </a:extLst>
          </p:cNvPr>
          <p:cNvSpPr txBox="1"/>
          <p:nvPr/>
        </p:nvSpPr>
        <p:spPr>
          <a:xfrm>
            <a:off x="1685925" y="4495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135 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55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-114300" y="383901"/>
            <a:ext cx="12231159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B9D91D-D965-1687-3F6B-B5F4A09FDFBD}"/>
              </a:ext>
            </a:extLst>
          </p:cNvPr>
          <p:cNvGrpSpPr/>
          <p:nvPr/>
        </p:nvGrpSpPr>
        <p:grpSpPr>
          <a:xfrm>
            <a:off x="407633" y="565803"/>
            <a:ext cx="11155717" cy="1439981"/>
            <a:chOff x="407633" y="565803"/>
            <a:chExt cx="11155717" cy="1439981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CBEE69F7-47E0-5623-5C54-193843AA86C5}"/>
                </a:ext>
              </a:extLst>
            </p:cNvPr>
            <p:cNvGrpSpPr/>
            <p:nvPr/>
          </p:nvGrpSpPr>
          <p:grpSpPr>
            <a:xfrm>
              <a:off x="407633" y="565803"/>
              <a:ext cx="11155717" cy="1439981"/>
              <a:chOff x="964406" y="691127"/>
              <a:chExt cx="8366788" cy="1079986"/>
            </a:xfrm>
          </p:grpSpPr>
          <p:grpSp>
            <p:nvGrpSpPr>
              <p:cNvPr id="7" name="Nhóm 6">
                <a:extLst>
                  <a:ext uri="{FF2B5EF4-FFF2-40B4-BE49-F238E27FC236}">
                    <a16:creationId xmlns:a16="http://schemas.microsoft.com/office/drawing/2014/main" id="{C71A58AA-EB0B-F7C5-D2B3-6864FE296144}"/>
                  </a:ext>
                </a:extLst>
              </p:cNvPr>
              <p:cNvGrpSpPr/>
              <p:nvPr/>
            </p:nvGrpSpPr>
            <p:grpSpPr>
              <a:xfrm>
                <a:off x="964406" y="691127"/>
                <a:ext cx="774700" cy="706297"/>
                <a:chOff x="964406" y="691127"/>
                <a:chExt cx="774700" cy="706297"/>
              </a:xfrm>
            </p:grpSpPr>
            <p:sp>
              <p:nvSpPr>
                <p:cNvPr id="5" name="Tam giác Cân 4">
                  <a:extLst>
                    <a:ext uri="{FF2B5EF4-FFF2-40B4-BE49-F238E27FC236}">
                      <a16:creationId xmlns:a16="http://schemas.microsoft.com/office/drawing/2014/main" id="{3CB67545-E7EB-303B-7D05-BC1226AE2489}"/>
                    </a:ext>
                  </a:extLst>
                </p:cNvPr>
                <p:cNvSpPr/>
                <p:nvPr/>
              </p:nvSpPr>
              <p:spPr>
                <a:xfrm>
                  <a:off x="964406" y="691127"/>
                  <a:ext cx="774700" cy="660400"/>
                </a:xfrm>
                <a:prstGeom prst="triangl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6" name="Hộp Văn bản 5">
                  <a:extLst>
                    <a:ext uri="{FF2B5EF4-FFF2-40B4-BE49-F238E27FC236}">
                      <a16:creationId xmlns:a16="http://schemas.microsoft.com/office/drawing/2014/main" id="{54792F5C-C411-85C5-2B10-4DF0CDE31FA4}"/>
                    </a:ext>
                  </a:extLst>
                </p:cNvPr>
                <p:cNvSpPr txBox="1"/>
                <p:nvPr/>
              </p:nvSpPr>
              <p:spPr>
                <a:xfrm>
                  <a:off x="1186656" y="835683"/>
                  <a:ext cx="330200" cy="561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4267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/>
                      <a:sym typeface="Arial"/>
                    </a:rPr>
                    <a:t>2</a:t>
                  </a:r>
                </a:p>
              </p:txBody>
            </p:sp>
          </p:grpSp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FF7ECC3-487F-722E-7447-B69274C653EA}"/>
                  </a:ext>
                </a:extLst>
              </p:cNvPr>
              <p:cNvSpPr txBox="1"/>
              <p:nvPr/>
            </p:nvSpPr>
            <p:spPr>
              <a:xfrm>
                <a:off x="1676901" y="778533"/>
                <a:ext cx="7654293" cy="992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vi-VN" sz="40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Chọn đơn vị đo diện tích (cm</a:t>
                </a:r>
                <a:r>
                  <a:rPr lang="vi-VN" sz="4000" b="0" i="0" baseline="300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40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m</a:t>
                </a:r>
                <a:r>
                  <a:rPr lang="vi-VN" sz="4000" b="0" i="0" baseline="300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40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 thích hợp để đặt vào ô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: </a:t>
                </a:r>
                <a:endPara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02A9F8-8F9A-B96C-6DE6-EEFE333992E5}"/>
                </a:ext>
              </a:extLst>
            </p:cNvPr>
            <p:cNvSpPr/>
            <p:nvPr/>
          </p:nvSpPr>
          <p:spPr>
            <a:xfrm>
              <a:off x="4143375" y="1428750"/>
              <a:ext cx="581025" cy="476250"/>
            </a:xfrm>
            <a:prstGeom prst="rect">
              <a:avLst/>
            </a:prstGeom>
            <a:ln w="38100">
              <a:solidFill>
                <a:srgbClr val="E9278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5A3959D-EC2B-DAB1-7EBD-B378EC1A5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2414587"/>
            <a:ext cx="9486900" cy="300353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FA978A9-BC88-5187-80FA-0BD5EADDE8CE}"/>
              </a:ext>
            </a:extLst>
          </p:cNvPr>
          <p:cNvSpPr/>
          <p:nvPr/>
        </p:nvSpPr>
        <p:spPr>
          <a:xfrm>
            <a:off x="9572625" y="2428875"/>
            <a:ext cx="1028700" cy="685800"/>
          </a:xfrm>
          <a:prstGeom prst="rect">
            <a:avLst/>
          </a:prstGeom>
          <a:ln w="38100">
            <a:solidFill>
              <a:srgbClr val="E927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3C5281-BAC2-CA87-9B15-2E80487B9F17}"/>
              </a:ext>
            </a:extLst>
          </p:cNvPr>
          <p:cNvSpPr/>
          <p:nvPr/>
        </p:nvSpPr>
        <p:spPr>
          <a:xfrm>
            <a:off x="7781925" y="3114675"/>
            <a:ext cx="885825" cy="685800"/>
          </a:xfrm>
          <a:prstGeom prst="rect">
            <a:avLst/>
          </a:prstGeom>
          <a:ln w="38100">
            <a:solidFill>
              <a:srgbClr val="E927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F5314C-BE44-6F3F-9A34-F0A1F94EE54C}"/>
              </a:ext>
            </a:extLst>
          </p:cNvPr>
          <p:cNvSpPr/>
          <p:nvPr/>
        </p:nvSpPr>
        <p:spPr>
          <a:xfrm>
            <a:off x="8753475" y="3790950"/>
            <a:ext cx="1028700" cy="685800"/>
          </a:xfrm>
          <a:prstGeom prst="rect">
            <a:avLst/>
          </a:prstGeom>
          <a:ln w="38100">
            <a:solidFill>
              <a:srgbClr val="E927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131681-64B7-B871-BCF0-1860BD6784A7}"/>
              </a:ext>
            </a:extLst>
          </p:cNvPr>
          <p:cNvSpPr/>
          <p:nvPr/>
        </p:nvSpPr>
        <p:spPr>
          <a:xfrm>
            <a:off x="7743825" y="4505325"/>
            <a:ext cx="885825" cy="685800"/>
          </a:xfrm>
          <a:prstGeom prst="rect">
            <a:avLst/>
          </a:prstGeom>
          <a:ln w="38100">
            <a:solidFill>
              <a:srgbClr val="E9278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1004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021910" y="837588"/>
            <a:ext cx="6939961" cy="4515233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824C9C-E7BE-71E6-AE3C-F22B3868F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10" y="1026634"/>
            <a:ext cx="5480779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07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5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C69B93B-115C-2977-A962-FCE63F986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857" y="1521672"/>
            <a:ext cx="6011084" cy="39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dm² 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cm² 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A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88" y="222140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90" y="3930533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81" y="2201097"/>
            <a:ext cx="1141512" cy="1136472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158811" y="209571"/>
            <a:ext cx="8947916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368621" cy="43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1: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Viết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tắt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đơn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vị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mét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vuông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67986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k</a:t>
              </a:r>
              <a:r>
                <a:rPr kumimoji="0" lang="vi-VN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m² </a:t>
              </a:r>
              <a:endPara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50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2053249" y="2334895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cm² 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1105992" y="2294231"/>
            <a:ext cx="973533" cy="1018042"/>
            <a:chOff x="2572485" y="1544816"/>
            <a:chExt cx="807234" cy="763532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7743726" y="2329127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</a:t>
              </a: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6798256" y="2015861"/>
            <a:ext cx="1013797" cy="1446550"/>
            <a:chOff x="2566598" y="2506307"/>
            <a:chExt cx="807234" cy="989901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28526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335368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428625" y="353242"/>
            <a:ext cx="8058150" cy="1507987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519884" y="277806"/>
              <a:ext cx="5311158" cy="69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2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: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Diện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tích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của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sân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trường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là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: 100….?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8633193" y="242274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171991" y="362561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53367" y="4050387"/>
            <a:ext cx="3574276" cy="1036031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mm² </a:t>
              </a: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6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F3313-160E-0A62-A739-B06F7945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8" y="1404952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971676" y="772013"/>
            <a:ext cx="6902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Ở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lớp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3,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em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đã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học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đơn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vị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đo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diện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tích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4400" b="1" noProof="0" dirty="0" err="1">
                <a:solidFill>
                  <a:srgbClr val="002060"/>
                </a:solidFill>
                <a:latin typeface="Calibri"/>
              </a:rPr>
              <a:t>nào</a:t>
            </a:r>
            <a:r>
              <a:rPr lang="en-US" sz="4400" b="1" noProof="0" dirty="0">
                <a:solidFill>
                  <a:srgbClr val="002060"/>
                </a:solidFill>
                <a:latin typeface="Calibri"/>
              </a:rPr>
              <a:t>?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99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cm²</a:t>
              </a:r>
              <a:endParaRPr kumimoji="0" lang="en-US" sz="10666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2605103-D9EC-01F5-C3A5-CCB38C5F3570}"/>
              </a:ext>
            </a:extLst>
          </p:cNvPr>
          <p:cNvSpPr txBox="1"/>
          <p:nvPr/>
        </p:nvSpPr>
        <p:spPr>
          <a:xfrm>
            <a:off x="1437033" y="856306"/>
            <a:ext cx="949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…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…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…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  <a:sym typeface="Arial"/>
              </a:rPr>
              <a:t>…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E2D6C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44B8D-72D0-61AD-6057-27AEE9818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31" y="2547992"/>
            <a:ext cx="10382388" cy="3133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0C9996-50CD-7D9D-0FD8-E841693C0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675" y="1429405"/>
            <a:ext cx="5803895" cy="1780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0C72D0-211F-A48E-C745-535F94B8F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934" y="2166691"/>
            <a:ext cx="240203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6A15CB-32D7-0CC1-ABDE-C838C39B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759" y="1454511"/>
            <a:ext cx="5474682" cy="3377477"/>
          </a:xfrm>
          <a:prstGeom prst="rect">
            <a:avLst/>
          </a:prstGeom>
        </p:spPr>
      </p:pic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CEE62BE5-9061-663F-06E0-55A567760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00050" y="200025"/>
            <a:ext cx="11487149" cy="63055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EA357-E21B-3097-D31D-10283AF21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0096"/>
            <a:ext cx="10339387" cy="3884741"/>
          </a:xfrm>
          <a:prstGeom prst="rect">
            <a:avLst/>
          </a:prstGeom>
        </p:spPr>
      </p:pic>
      <p:grpSp>
        <p:nvGrpSpPr>
          <p:cNvPr id="6" name="Nhóm 129">
            <a:extLst>
              <a:ext uri="{FF2B5EF4-FFF2-40B4-BE49-F238E27FC236}">
                <a16:creationId xmlns:a16="http://schemas.microsoft.com/office/drawing/2014/main" id="{850234E5-1101-A14F-F2EC-1539B2DD9C09}"/>
              </a:ext>
            </a:extLst>
          </p:cNvPr>
          <p:cNvGrpSpPr/>
          <p:nvPr/>
        </p:nvGrpSpPr>
        <p:grpSpPr>
          <a:xfrm>
            <a:off x="1990725" y="4696012"/>
            <a:ext cx="9020175" cy="1416359"/>
            <a:chOff x="4907025" y="693766"/>
            <a:chExt cx="3153508" cy="1062269"/>
          </a:xfrm>
        </p:grpSpPr>
        <p:sp>
          <p:nvSpPr>
            <p:cNvPr id="7" name="Hình chữ nhật: Góc Tròn 130">
              <a:extLst>
                <a:ext uri="{FF2B5EF4-FFF2-40B4-BE49-F238E27FC236}">
                  <a16:creationId xmlns:a16="http://schemas.microsoft.com/office/drawing/2014/main" id="{E86351A0-C28C-083D-AA17-AC414672B6A1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Hộp Văn bản 131">
              <a:extLst>
                <a:ext uri="{FF2B5EF4-FFF2-40B4-BE49-F238E27FC236}">
                  <a16:creationId xmlns:a16="http://schemas.microsoft.com/office/drawing/2014/main" id="{253F9B2A-2E15-38C3-304D-3B6937969D99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Để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những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tấm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thảm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này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, ta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dùng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đơn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vị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nào</a:t>
              </a:r>
              <a:r>
                <a:rPr lang="en-US" sz="36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082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238125" y="448734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0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9EC647A5-72F2-3130-1507-0D0CF3293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" y="0"/>
            <a:ext cx="10164961" cy="5715000"/>
          </a:xfrm>
        </p:spPr>
      </p:pic>
      <p:sp>
        <p:nvSpPr>
          <p:cNvPr id="6" name="Rectangle 120">
            <a:extLst>
              <a:ext uri="{FF2B5EF4-FFF2-40B4-BE49-F238E27FC236}">
                <a16:creationId xmlns:a16="http://schemas.microsoft.com/office/drawing/2014/main" id="{9EE310EA-6B34-205A-85CA-3D59898BD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861" y="1296390"/>
            <a:ext cx="4048124" cy="3373437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2">
            <a:extLst>
              <a:ext uri="{FF2B5EF4-FFF2-40B4-BE49-F238E27FC236}">
                <a16:creationId xmlns:a16="http://schemas.microsoft.com/office/drawing/2014/main" id="{DC51AC0E-B649-9B89-616D-AE15ACDCC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556" y="2631065"/>
            <a:ext cx="1178278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56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m</a:t>
            </a:r>
            <a:endParaRPr lang="en-US" altLang="en-US" sz="3556" b="1" baseline="30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Rectangle 123">
            <a:extLst>
              <a:ext uri="{FF2B5EF4-FFF2-40B4-BE49-F238E27FC236}">
                <a16:creationId xmlns:a16="http://schemas.microsoft.com/office/drawing/2014/main" id="{16439A16-0DD0-A873-18C8-A5EA476D6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861" y="1296389"/>
            <a:ext cx="4062236" cy="33851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4">
            <a:extLst>
              <a:ext uri="{FF2B5EF4-FFF2-40B4-BE49-F238E27FC236}">
                <a16:creationId xmlns:a16="http://schemas.microsoft.com/office/drawing/2014/main" id="{79297A36-4603-51A5-2A6C-3E47C884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430" y="2560510"/>
            <a:ext cx="2950987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56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mét vuông</a:t>
            </a:r>
          </a:p>
        </p:txBody>
      </p:sp>
      <p:sp>
        <p:nvSpPr>
          <p:cNvPr id="15" name="Line 125">
            <a:extLst>
              <a:ext uri="{FF2B5EF4-FFF2-40B4-BE49-F238E27FC236}">
                <a16:creationId xmlns:a16="http://schemas.microsoft.com/office/drawing/2014/main" id="{A4C9D569-2A6D-3227-6E6F-8C8DEB6A8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0222" y="1296390"/>
            <a:ext cx="0" cy="33719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26">
            <a:extLst>
              <a:ext uri="{FF2B5EF4-FFF2-40B4-BE49-F238E27FC236}">
                <a16:creationId xmlns:a16="http://schemas.microsoft.com/office/drawing/2014/main" id="{25B235AC-10DE-D812-8550-93C694DBB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223" y="4888843"/>
            <a:ext cx="404812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88">
            <a:extLst>
              <a:ext uri="{FF2B5EF4-FFF2-40B4-BE49-F238E27FC236}">
                <a16:creationId xmlns:a16="http://schemas.microsoft.com/office/drawing/2014/main" id="{2C293A29-7B59-D39D-804C-AEBC7C2C1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569" y="2409109"/>
            <a:ext cx="677333" cy="104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222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 Box 121">
            <a:extLst>
              <a:ext uri="{FF2B5EF4-FFF2-40B4-BE49-F238E27FC236}">
                <a16:creationId xmlns:a16="http://schemas.microsoft.com/office/drawing/2014/main" id="{7E8CC218-22BE-D466-D7A4-2B1E87A7B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569" y="4866249"/>
            <a:ext cx="1178278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56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m</a:t>
            </a:r>
            <a:endParaRPr lang="en-US" altLang="en-US" sz="3556" b="1" baseline="30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A9083C5-474B-4E72-9543-DE4AB1C858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5609" y="2902851"/>
            <a:ext cx="1232072" cy="29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9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4" grpId="0"/>
      <p:bldP spid="15" grpId="0" animBg="1"/>
      <p:bldP spid="17" grpId="0" animBg="1"/>
      <p:bldP spid="30" grpId="0"/>
      <p:bldP spid="30" grpId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238125" y="448734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0</a:t>
            </a: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CAA6AF7E-FA33-E11E-A661-F17BEA871462}"/>
              </a:ext>
            </a:extLst>
          </p:cNvPr>
          <p:cNvGrpSpPr/>
          <p:nvPr/>
        </p:nvGrpSpPr>
        <p:grpSpPr>
          <a:xfrm flipH="1">
            <a:off x="5996271" y="541478"/>
            <a:ext cx="5324870" cy="2956599"/>
            <a:chOff x="1368394" y="757676"/>
            <a:chExt cx="3119459" cy="1803400"/>
          </a:xfrm>
        </p:grpSpPr>
        <p:sp>
          <p:nvSpPr>
            <p:cNvPr id="32" name="Bong bóng Ý nghĩ: Hình đám mây 31">
              <a:extLst>
                <a:ext uri="{FF2B5EF4-FFF2-40B4-BE49-F238E27FC236}">
                  <a16:creationId xmlns:a16="http://schemas.microsoft.com/office/drawing/2014/main" id="{3C8D1CB8-A8B7-9C76-DD21-41099A974775}"/>
                </a:ext>
              </a:extLst>
            </p:cNvPr>
            <p:cNvSpPr/>
            <p:nvPr/>
          </p:nvSpPr>
          <p:spPr>
            <a:xfrm>
              <a:off x="1368394" y="757676"/>
              <a:ext cx="3119459" cy="1803400"/>
            </a:xfrm>
            <a:prstGeom prst="cloudCallout">
              <a:avLst/>
            </a:prstGeom>
            <a:solidFill>
              <a:srgbClr val="66FFF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894228CD-A3CF-12D1-4B8A-2A10B49A2BAC}"/>
                </a:ext>
              </a:extLst>
            </p:cNvPr>
            <p:cNvSpPr txBox="1"/>
            <p:nvPr/>
          </p:nvSpPr>
          <p:spPr>
            <a:xfrm>
              <a:off x="1566883" y="1129861"/>
              <a:ext cx="2868809" cy="1070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đo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diện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tích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người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ta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còn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dùng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đơn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vị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mét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vuông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. </a:t>
              </a: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23ED47FB-51BC-4C73-589D-5C5CF9BD5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6" t="26036" r="59204" b="25768"/>
          <a:stretch/>
        </p:blipFill>
        <p:spPr>
          <a:xfrm flipH="1">
            <a:off x="9744909" y="3400010"/>
            <a:ext cx="1836675" cy="2956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30" name="Nhóm 129">
            <a:extLst>
              <a:ext uri="{FF2B5EF4-FFF2-40B4-BE49-F238E27FC236}">
                <a16:creationId xmlns:a16="http://schemas.microsoft.com/office/drawing/2014/main" id="{AADC2729-666E-C2B7-BA73-A167C5309613}"/>
              </a:ext>
            </a:extLst>
          </p:cNvPr>
          <p:cNvGrpSpPr/>
          <p:nvPr/>
        </p:nvGrpSpPr>
        <p:grpSpPr>
          <a:xfrm>
            <a:off x="542925" y="2400487"/>
            <a:ext cx="5457825" cy="1412056"/>
            <a:chOff x="4907025" y="693766"/>
            <a:chExt cx="3153508" cy="1059042"/>
          </a:xfrm>
        </p:grpSpPr>
        <p:sp>
          <p:nvSpPr>
            <p:cNvPr id="131" name="Hình chữ nhật: Góc Tròn 130">
              <a:extLst>
                <a:ext uri="{FF2B5EF4-FFF2-40B4-BE49-F238E27FC236}">
                  <a16:creationId xmlns:a16="http://schemas.microsoft.com/office/drawing/2014/main" id="{653B67E0-2301-0DA9-72E6-4F8E23EB646E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2" name="Hộp Văn bản 131">
              <a:extLst>
                <a:ext uri="{FF2B5EF4-FFF2-40B4-BE49-F238E27FC236}">
                  <a16:creationId xmlns:a16="http://schemas.microsoft.com/office/drawing/2014/main" id="{3BC490C5-F49F-6283-9E54-FECDE8084CA8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Mét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vuông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là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diện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tích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của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hình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vuông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có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cạnh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dài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1 m.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Nhóm 129">
            <a:extLst>
              <a:ext uri="{FF2B5EF4-FFF2-40B4-BE49-F238E27FC236}">
                <a16:creationId xmlns:a16="http://schemas.microsoft.com/office/drawing/2014/main" id="{A1FA4C2F-E2D9-9235-A2E6-8D499A22434B}"/>
              </a:ext>
            </a:extLst>
          </p:cNvPr>
          <p:cNvGrpSpPr/>
          <p:nvPr/>
        </p:nvGrpSpPr>
        <p:grpSpPr>
          <a:xfrm>
            <a:off x="647700" y="4200712"/>
            <a:ext cx="5476875" cy="1057088"/>
            <a:chOff x="4907025" y="693766"/>
            <a:chExt cx="3153508" cy="1059042"/>
          </a:xfrm>
        </p:grpSpPr>
        <p:sp>
          <p:nvSpPr>
            <p:cNvPr id="5" name="Hình chữ nhật: Góc Tròn 130">
              <a:extLst>
                <a:ext uri="{FF2B5EF4-FFF2-40B4-BE49-F238E27FC236}">
                  <a16:creationId xmlns:a16="http://schemas.microsoft.com/office/drawing/2014/main" id="{730C48F5-F26A-807C-5CD6-7F56801E42BF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Hộp Văn bản 131">
              <a:extLst>
                <a:ext uri="{FF2B5EF4-FFF2-40B4-BE49-F238E27FC236}">
                  <a16:creationId xmlns:a16="http://schemas.microsoft.com/office/drawing/2014/main" id="{A12CE4DD-3C46-D583-83D7-493BFB317A2D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647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Mét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vuông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tắt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 m</a:t>
              </a:r>
              <a:r>
                <a:rPr kumimoji="0" lang="en-US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F8DE503-0B75-029E-219F-B685B5EDF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479" y="3676651"/>
            <a:ext cx="2489177" cy="244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21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F708DB9-6FDE-BAD5-6E5B-B763BA30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961" y="1914525"/>
            <a:ext cx="7477667" cy="27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9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10336568" cy="1439981"/>
            <a:chOff x="964406" y="691127"/>
            <a:chExt cx="7752426" cy="1079986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7039931" cy="992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175 m</a:t>
              </a:r>
              <a:r>
                <a:rPr lang="en-US" sz="4000" b="1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20 m</a:t>
              </a:r>
              <a:r>
                <a:rPr lang="en-US" sz="4000" b="1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5 600 m</a:t>
              </a:r>
              <a:r>
                <a:rPr lang="en-US" sz="4000" b="1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AFC681-7365-F47D-B396-21BF9552053D}"/>
              </a:ext>
            </a:extLst>
          </p:cNvPr>
          <p:cNvSpPr txBox="1"/>
          <p:nvPr/>
        </p:nvSpPr>
        <p:spPr>
          <a:xfrm>
            <a:off x="1285875" y="2371725"/>
            <a:ext cx="10144125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175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6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Một trăm bảy mươi lăm mét vuông</a:t>
            </a:r>
          </a:p>
          <a:p>
            <a:pPr algn="just" latinLnBrk="0">
              <a:lnSpc>
                <a:spcPct val="150000"/>
              </a:lnSpc>
            </a:pP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m</a:t>
            </a:r>
            <a:r>
              <a:rPr lang="vi-VN" sz="36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Hai mươi mét vuông</a:t>
            </a:r>
          </a:p>
          <a:p>
            <a:pPr algn="just" latinLnBrk="0">
              <a:lnSpc>
                <a:spcPct val="150000"/>
              </a:lnSpc>
            </a:pP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5 600 m</a:t>
            </a:r>
            <a:r>
              <a:rPr lang="vi-VN" sz="36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Năm nghìn sáu trăm mét vuông</a:t>
            </a:r>
          </a:p>
        </p:txBody>
      </p: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6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124</TotalTime>
  <Words>251</Words>
  <Application>Microsoft Office PowerPoint</Application>
  <PresentationFormat>Widescreen</PresentationFormat>
  <Paragraphs>63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Arvo</vt:lpstr>
      <vt:lpstr>Calibri</vt:lpstr>
      <vt:lpstr>Cambria</vt:lpstr>
      <vt:lpstr>Catamaran</vt:lpstr>
      <vt:lpstr>Inter</vt:lpstr>
      <vt:lpstr>Mouse Memoirs</vt:lpstr>
      <vt:lpstr>Orelega One</vt:lpstr>
      <vt:lpstr>Spartan</vt:lpstr>
      <vt:lpstr>Organic Poultry Farm MK Campaign by Slidesgo</vt:lpstr>
      <vt:lpstr>1_Organic Poultry Farm MK Campaign by Slidesgo</vt:lpstr>
      <vt:lpstr>School Bus Drivers Day by Slidesgo</vt:lpstr>
      <vt:lpstr>Walk to School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21</cp:revision>
  <dcterms:created xsi:type="dcterms:W3CDTF">2024-01-12T04:42:44Z</dcterms:created>
  <dcterms:modified xsi:type="dcterms:W3CDTF">2024-01-20T09:13:43Z</dcterms:modified>
  <cp:category>9Slide.vn</cp:category>
</cp:coreProperties>
</file>