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341" r:id="rId2"/>
    <p:sldId id="7610" r:id="rId3"/>
    <p:sldId id="7608" r:id="rId4"/>
    <p:sldId id="7611" r:id="rId5"/>
    <p:sldId id="7612" r:id="rId6"/>
    <p:sldId id="258" r:id="rId7"/>
    <p:sldId id="372" r:id="rId8"/>
    <p:sldId id="370" r:id="rId9"/>
    <p:sldId id="373" r:id="rId10"/>
    <p:sldId id="374" r:id="rId11"/>
    <p:sldId id="7615" r:id="rId12"/>
    <p:sldId id="364" r:id="rId13"/>
    <p:sldId id="346" r:id="rId14"/>
    <p:sldId id="7618" r:id="rId15"/>
    <p:sldId id="7616" r:id="rId16"/>
    <p:sldId id="7617" r:id="rId17"/>
    <p:sldId id="38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33" d="100"/>
          <a:sy n="33" d="100"/>
        </p:scale>
        <p:origin x="2166" y="7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87A876-7CC2-471A-A3F3-F9297351C8B9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CCE3C1-DAEC-4F0D-913B-070778A57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246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7801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84A928-49EA-4342-86CC-277AF27E9D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7344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79760C-35A9-4581-8F23-C37FB5A61F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4555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79760C-35A9-4581-8F23-C37FB5A61F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00717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79760C-35A9-4581-8F23-C37FB5A61F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2863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84A928-49EA-4342-86CC-277AF27E9D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41012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26619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84A928-49EA-4342-86CC-277AF27E9D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9807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84A928-49EA-4342-86CC-277AF27E9D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30944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84A928-49EA-4342-86CC-277AF27E9D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669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4BAEE1-B06B-45E9-BC8E-52C51658A7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71F831E-052F-46BF-85E8-A6FAF4A93A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6419E0-6DEC-453E-B6E9-E26FA1A6E9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165C97-8A3D-45FF-A039-E784DEA5C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1C6705-96CC-4B04-805F-B3B3837BE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22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sp>
        <p:nvSpPr>
          <p:cNvPr id="8" name="矩形 26"/>
          <p:cNvSpPr/>
          <p:nvPr userDrawn="1"/>
        </p:nvSpPr>
        <p:spPr>
          <a:xfrm>
            <a:off x="292651" y="205013"/>
            <a:ext cx="11598442" cy="6449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80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F43D8C-ED02-4FBB-AB43-3A02DA539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E24914B-20B7-4A59-9312-65427C5312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370DD9-7729-44B0-9A09-DCBFA3F21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021B049-E910-4585-B8D8-32A939ED1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C9CCDD-8802-4245-881A-23DF78846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791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5CB900C-E37C-4390-AE76-3A1596E8B0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3D475D0-43CB-4671-8CD6-678FC1BE66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B61FB9-E6C2-42A0-954D-BB5B933733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015F2A1-F53E-4EDE-860B-1ACA7078C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EA8FEE-9E7D-4C60-90F7-E7DBFECDB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864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0FB115-9D65-4924-A969-FA8E87292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9E4A5D-07F3-4297-B8BE-307EB827F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798605-AE04-4656-9A0E-F9DBBEBB43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1E79A17-4396-4D5B-A19B-0710AAA29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D7FDEE4-0D1B-402C-8A1F-023558146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17" descr="201907030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2658427" y="-2664142"/>
            <a:ext cx="6869430" cy="12197715"/>
          </a:xfrm>
          <a:prstGeom prst="rect">
            <a:avLst/>
          </a:prstGeom>
        </p:spPr>
      </p:pic>
      <p:sp>
        <p:nvSpPr>
          <p:cNvPr id="9" name="矩形 18"/>
          <p:cNvSpPr/>
          <p:nvPr userDrawn="1"/>
        </p:nvSpPr>
        <p:spPr>
          <a:xfrm>
            <a:off x="1191410" y="5327332"/>
            <a:ext cx="557530" cy="547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charset="-122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5718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9E1160-AB3D-4C62-B6E0-C75E08F29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CD925B0-CD51-4ED6-A7DF-C175A6D51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050218-5877-4A1F-91CC-6000200CE5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56D961-912E-4540-8FAD-AB87C0DFF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2BC42D8-DFD0-4270-886C-64D8AFAD0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grpSp>
        <p:nvGrpSpPr>
          <p:cNvPr id="8" name="组合 2"/>
          <p:cNvGrpSpPr/>
          <p:nvPr userDrawn="1"/>
        </p:nvGrpSpPr>
        <p:grpSpPr>
          <a:xfrm>
            <a:off x="5232768" y="392330"/>
            <a:ext cx="7613015" cy="6073340"/>
            <a:chOff x="5232768" y="392330"/>
            <a:chExt cx="7613015" cy="6073340"/>
          </a:xfrm>
        </p:grpSpPr>
        <p:pic>
          <p:nvPicPr>
            <p:cNvPr id="9" name="图片 8" descr="201907030051"/>
            <p:cNvPicPr>
              <a:picLocks noChangeAspect="1"/>
            </p:cNvPicPr>
            <p:nvPr/>
          </p:nvPicPr>
          <p:blipFill>
            <a:blip r:embed="rId3"/>
            <a:srcRect l="49150" t="19861" r="2925" b="32973"/>
            <a:stretch>
              <a:fillRect/>
            </a:stretch>
          </p:blipFill>
          <p:spPr>
            <a:xfrm>
              <a:off x="5232768" y="392330"/>
              <a:ext cx="7613015" cy="6073340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 flipH="1">
              <a:off x="5857625" y="1040683"/>
              <a:ext cx="5965825" cy="4535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081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248178-C038-4A33-A978-5A125A90A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FC757F-B6AE-4A4B-9462-80D18C6C8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AF20230-243F-46B4-A3C3-8043E0B0F6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AD1D3AB-3D94-480F-9EA7-4A99DDDF18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2023/12/26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E75C0DC-952D-4C94-B877-A02C5A811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D21F496-C1DC-4F61-B233-EFCE89313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grpSp>
        <p:nvGrpSpPr>
          <p:cNvPr id="9" name="组合 2"/>
          <p:cNvGrpSpPr/>
          <p:nvPr userDrawn="1"/>
        </p:nvGrpSpPr>
        <p:grpSpPr>
          <a:xfrm flipH="1">
            <a:off x="-737992" y="418588"/>
            <a:ext cx="7613015" cy="6073340"/>
            <a:chOff x="5232768" y="392330"/>
            <a:chExt cx="7613015" cy="6073340"/>
          </a:xfrm>
        </p:grpSpPr>
        <p:pic>
          <p:nvPicPr>
            <p:cNvPr id="10" name="图片 8" descr="201907030051"/>
            <p:cNvPicPr>
              <a:picLocks noChangeAspect="1"/>
            </p:cNvPicPr>
            <p:nvPr/>
          </p:nvPicPr>
          <p:blipFill>
            <a:blip r:embed="rId3"/>
            <a:srcRect l="49150" t="19861" r="2925" b="32973"/>
            <a:stretch>
              <a:fillRect/>
            </a:stretch>
          </p:blipFill>
          <p:spPr>
            <a:xfrm>
              <a:off x="5232768" y="392330"/>
              <a:ext cx="7613015" cy="6073340"/>
            </a:xfrm>
            <a:prstGeom prst="rect">
              <a:avLst/>
            </a:prstGeom>
          </p:spPr>
        </p:pic>
        <p:sp>
          <p:nvSpPr>
            <p:cNvPr id="11" name="矩形 9"/>
            <p:cNvSpPr/>
            <p:nvPr/>
          </p:nvSpPr>
          <p:spPr>
            <a:xfrm flipH="1">
              <a:off x="5857625" y="1040683"/>
              <a:ext cx="5965825" cy="4535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461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4BE938-EB80-4B09-BD24-973CCCD8C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0D86C8E-C4AE-45F3-960B-E1294DBB6B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E812F43-05B4-49E3-9A93-2103489774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9C0017A-0B07-4D9C-87AE-976A95DC11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9EFA4F9-6CAF-4579-9CBC-7EB5E124D3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76A1EE2-768F-4616-A9A5-D4ACAFF5BA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2023/12/26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79A563C-4FCC-4649-92D7-1BC4F3AE9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9EBE343-29A4-40C1-87DB-B2A30BCD4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37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68B817-99AB-447C-8211-0EDE7DED9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4257803-EA22-4637-AA4E-F3C0CC20CD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2023/12/26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1F053E4-AEB1-4C46-8607-4052739E2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58DCABC-8860-414D-A5CE-8D58C1B4C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165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CAFFED3-BD0D-4400-853A-1CD0538720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2023/12/26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9BCDAED-9934-45A5-864A-9ED15754E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819413-8A29-4AE4-84EB-B8CBB1038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37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3304E4-4B76-4527-A88F-4163DF6FE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A218044-50AF-4EAF-9179-093D51F3E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842300E-EA70-488A-8CBB-E90BDA9E1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E20105E-9066-402F-BA3D-550E7C3549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2023/12/26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608CFE9-A67E-4643-B5DA-DFF2DCC81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4517345-E26D-4251-8BAA-02DC71F40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75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F0B8BD-F12E-4217-A47A-F461FF3D4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179EC62-F3C6-4302-8975-CEAF068171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70B4FD7-4F61-4983-AE02-7719792B28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F74E1B-EA49-4523-A3FC-2C5789900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2023/12/26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38A6955-D0C3-45A6-9390-CFA421BE9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A97E4E6-D39B-40D7-88DB-15A785A2E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329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A794768B-BC54-FDE2-7DC8-30D20B3A720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726517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audio2.wav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49.png"/><Relationship Id="rId9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0.pn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28.png"/><Relationship Id="rId5" Type="http://schemas.openxmlformats.org/officeDocument/2006/relationships/image" Target="../media/image25.png"/><Relationship Id="rId15" Type="http://schemas.openxmlformats.org/officeDocument/2006/relationships/image" Target="../media/image50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27.png"/><Relationship Id="rId1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90.png"/><Relationship Id="rId12" Type="http://schemas.openxmlformats.org/officeDocument/2006/relationships/image" Target="../media/image13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microsoft.com/office/2007/relationships/hdphoto" Target="../media/hdphoto1.wdp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10.gif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0.gif"/><Relationship Id="rId5" Type="http://schemas.microsoft.com/office/2007/relationships/hdphoto" Target="../media/hdphoto1.wdp"/><Relationship Id="rId15" Type="http://schemas.openxmlformats.org/officeDocument/2006/relationships/image" Target="../media/image14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7.pn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3.png"/><Relationship Id="rId18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microsoft.com/office/2007/relationships/hdphoto" Target="../media/hdphoto1.wdp"/><Relationship Id="rId15" Type="http://schemas.openxmlformats.org/officeDocument/2006/relationships/image" Target="../media/image15.png"/><Relationship Id="rId10" Type="http://schemas.openxmlformats.org/officeDocument/2006/relationships/image" Target="../media/image10.gif"/><Relationship Id="rId4" Type="http://schemas.openxmlformats.org/officeDocument/2006/relationships/image" Target="../media/image7.png"/><Relationship Id="rId9" Type="http://schemas.openxmlformats.org/officeDocument/2006/relationships/image" Target="../media/image22.png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0.pn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28.png"/><Relationship Id="rId5" Type="http://schemas.openxmlformats.org/officeDocument/2006/relationships/image" Target="../media/image25.png"/><Relationship Id="rId15" Type="http://schemas.openxmlformats.org/officeDocument/2006/relationships/image" Target="../media/image31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27.png"/><Relationship Id="rId1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6968"/>
            <a:ext cx="5212080" cy="52120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6F911B6-EE2A-0AF3-D624-324053FFAD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3011" y="732013"/>
            <a:ext cx="9083827" cy="619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59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960E02F-FE2C-4BE7-C423-120F58564F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687" y="309562"/>
            <a:ext cx="11077575" cy="481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0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A5FAE2-DEA8-E9AD-4992-60670A7F30E5}"/>
              </a:ext>
            </a:extLst>
          </p:cNvPr>
          <p:cNvSpPr txBox="1"/>
          <p:nvPr/>
        </p:nvSpPr>
        <p:spPr>
          <a:xfrm>
            <a:off x="514350" y="342900"/>
            <a:ext cx="3381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1D92930-2581-408C-973B-D06138C08510}"/>
                  </a:ext>
                </a:extLst>
              </p:cNvPr>
              <p:cNvSpPr txBox="1"/>
              <p:nvPr/>
            </p:nvSpPr>
            <p:spPr>
              <a:xfrm>
                <a:off x="1743075" y="1181100"/>
                <a:ext cx="3381375" cy="9814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kern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lang="en-US" sz="4000" b="1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lang="en-US" sz="4000" b="1" i="1" kern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=</a:t>
                </a:r>
                <a:r>
                  <a:rPr lang="en-US" sz="4000" b="1" kern="0" dirty="0">
                    <a:solidFill>
                      <a:srgbClr val="002060"/>
                    </a:solidFill>
                    <a:ea typeface="Cambria" panose="02040503050406030204" pitchFamily="18" charset="0"/>
                    <a:sym typeface="Fredoka One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lang="en-US" sz="4000" b="1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  <m:r>
                          <a:rPr lang="en-US" sz="4000" b="1" i="1" kern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 </m:t>
                        </m:r>
                        <m:r>
                          <a:rPr lang="en-US" sz="4000" b="1" i="1" kern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𝒙</m:t>
                        </m:r>
                        <m:r>
                          <a:rPr lang="en-US" sz="4000" b="1" i="1" kern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 </m:t>
                        </m:r>
                        <m:r>
                          <a:rPr lang="en-US" sz="4000" b="1" i="1" kern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lang="en-US" sz="4000" b="1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  <m:r>
                          <a:rPr lang="en-US" sz="4000" b="1" i="1" kern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 </m:t>
                        </m:r>
                        <m:r>
                          <a:rPr lang="en-US" sz="4000" b="1" i="1" kern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𝒙</m:t>
                        </m:r>
                        <m:r>
                          <a:rPr lang="en-US" sz="4000" b="1" i="1" kern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 </m:t>
                        </m:r>
                        <m:r>
                          <a:rPr lang="en-US" sz="4000" b="1" i="1" kern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den>
                    </m:f>
                    <m:r>
                      <a:rPr lang="en-US" sz="4000" b="1" i="1" kern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=</m:t>
                    </m:r>
                    <m:f>
                      <m:fPr>
                        <m:ctrlPr>
                          <a:rPr lang="en-US" sz="4000" b="1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lang="en-US" sz="4000" b="1" i="1" kern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num>
                      <m:den>
                        <m:r>
                          <a:rPr lang="en-US" sz="4000" b="1" i="1" kern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𝟔</m:t>
                        </m:r>
                      </m:den>
                    </m:f>
                    <m:r>
                      <a:rPr lang="en-US" sz="4000" b="1" i="1" kern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 </m:t>
                    </m:r>
                  </m:oMath>
                </a14:m>
                <a:endParaRPr lang="en-US" sz="40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1D92930-2581-408C-973B-D06138C085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3075" y="1181100"/>
                <a:ext cx="3381375" cy="981487"/>
              </a:xfrm>
              <a:prstGeom prst="rect">
                <a:avLst/>
              </a:prstGeom>
              <a:blipFill>
                <a:blip r:embed="rId2"/>
                <a:stretch>
                  <a:fillRect b="-11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7668FB7-F504-5468-C1BC-1DE2F803C11D}"/>
                  </a:ext>
                </a:extLst>
              </p:cNvPr>
              <p:cNvSpPr txBox="1"/>
              <p:nvPr/>
            </p:nvSpPr>
            <p:spPr>
              <a:xfrm>
                <a:off x="5934075" y="1171575"/>
                <a:ext cx="3381375" cy="10202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kern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lang="en-US" sz="4000" b="1" i="1" kern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num>
                      <m:den>
                        <m:r>
                          <a:rPr lang="en-US" sz="4000" b="1" i="1" kern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=</a:t>
                </a:r>
                <a:r>
                  <a:rPr lang="en-US" sz="4000" b="1" kern="0" dirty="0">
                    <a:solidFill>
                      <a:srgbClr val="002060"/>
                    </a:solidFill>
                    <a:ea typeface="Cambria" panose="02040503050406030204" pitchFamily="18" charset="0"/>
                    <a:sym typeface="Fredoka One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lang="en-US" sz="4000" b="1" i="1" kern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  <m:r>
                          <a:rPr lang="en-US" sz="4000" b="1" i="1" kern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  : </m:t>
                        </m:r>
                        <m:r>
                          <a:rPr lang="en-US" sz="4000" b="1" i="1" kern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lang="en-US" sz="4000" b="1" i="1" kern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𝟔</m:t>
                        </m:r>
                        <m:r>
                          <a:rPr lang="en-US" sz="4000" b="1" i="1" kern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  : </m:t>
                        </m:r>
                        <m:r>
                          <a:rPr lang="en-US" sz="4000" b="1" i="1" kern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den>
                    </m:f>
                    <m:r>
                      <a:rPr lang="en-US" sz="4000" b="1" i="1" kern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=</m:t>
                    </m:r>
                    <m:f>
                      <m:fPr>
                        <m:ctrlPr>
                          <a:rPr lang="en-US" sz="4000" b="1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lang="en-US" sz="4000" b="1" i="1" kern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lang="en-US" sz="4000" b="1" i="1" kern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  <m:r>
                      <a:rPr lang="en-US" sz="4000" b="1" i="1" kern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 </m:t>
                    </m:r>
                  </m:oMath>
                </a14:m>
                <a:endParaRPr lang="en-US" sz="40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7668FB7-F504-5468-C1BC-1DE2F803C1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4075" y="1171575"/>
                <a:ext cx="3381375" cy="1020279"/>
              </a:xfrm>
              <a:prstGeom prst="rect">
                <a:avLst/>
              </a:prstGeom>
              <a:blipFill>
                <a:blip r:embed="rId3"/>
                <a:stretch>
                  <a:fillRect b="-65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FBA6E193-235C-474C-D3C9-440FBC8F3D35}"/>
              </a:ext>
            </a:extLst>
          </p:cNvPr>
          <p:cNvSpPr txBox="1"/>
          <p:nvPr/>
        </p:nvSpPr>
        <p:spPr>
          <a:xfrm>
            <a:off x="4943475" y="1333500"/>
            <a:ext cx="809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4FBE27-9845-14D3-F82D-4D4FD017EE3A}"/>
              </a:ext>
            </a:extLst>
          </p:cNvPr>
          <p:cNvSpPr txBox="1"/>
          <p:nvPr/>
        </p:nvSpPr>
        <p:spPr>
          <a:xfrm>
            <a:off x="552450" y="2343150"/>
            <a:ext cx="10315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FF88BC-2D21-7FDB-BC3F-9BCDA5006DB4}"/>
              </a:ext>
            </a:extLst>
          </p:cNvPr>
          <p:cNvSpPr txBox="1"/>
          <p:nvPr/>
        </p:nvSpPr>
        <p:spPr>
          <a:xfrm>
            <a:off x="504825" y="3114675"/>
            <a:ext cx="110299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Nếu ta nhân cả tử số và mẫu số của một phân số với cùng một số tự nhiên khác 0 thì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endParaRPr lang="vi-V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Nếu ta chia cả tử số và mẫu số của một phân số với một số tự nhiên khác 0 thì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chia ta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F192072-4827-869D-6D91-52376C02E5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425" y="5338762"/>
            <a:ext cx="3733800" cy="8858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3B51754-2DA5-E552-1449-04B29EBFED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6512" y="5238750"/>
            <a:ext cx="2638425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51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9595" flipH="1">
            <a:off x="5571762" y="776859"/>
            <a:ext cx="6738242" cy="52175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19A7F49-E246-183F-23DA-09DC1675F0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536" y="1357675"/>
            <a:ext cx="6450127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85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E14B2C7-1B2C-6B07-80CE-E880E09F56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137" y="323850"/>
            <a:ext cx="1795463" cy="83223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A179F0A-A648-B8BF-D33B-BB73191E41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812" y="1638300"/>
            <a:ext cx="11153775" cy="3371850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0F1712C-087F-4C55-C177-1F488B7A8FEC}"/>
              </a:ext>
            </a:extLst>
          </p:cNvPr>
          <p:cNvSpPr/>
          <p:nvPr/>
        </p:nvSpPr>
        <p:spPr>
          <a:xfrm>
            <a:off x="3562350" y="1657349"/>
            <a:ext cx="819150" cy="70485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ADA45E5-0298-F967-BF83-2A5C749A854F}"/>
              </a:ext>
            </a:extLst>
          </p:cNvPr>
          <p:cNvSpPr/>
          <p:nvPr/>
        </p:nvSpPr>
        <p:spPr>
          <a:xfrm>
            <a:off x="3524250" y="2438399"/>
            <a:ext cx="819150" cy="70485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D3A0A60-C1C9-B604-A7A3-7FE42C1E447C}"/>
              </a:ext>
            </a:extLst>
          </p:cNvPr>
          <p:cNvSpPr/>
          <p:nvPr/>
        </p:nvSpPr>
        <p:spPr>
          <a:xfrm>
            <a:off x="9420225" y="1819275"/>
            <a:ext cx="695325" cy="58102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BC40BC0-5F0F-0FDA-B894-92BC8F1AD1FF}"/>
              </a:ext>
            </a:extLst>
          </p:cNvPr>
          <p:cNvSpPr/>
          <p:nvPr/>
        </p:nvSpPr>
        <p:spPr>
          <a:xfrm>
            <a:off x="10668000" y="1800225"/>
            <a:ext cx="695325" cy="6286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0BF727F-01EB-AC07-570E-91D2D365B5DA}"/>
              </a:ext>
            </a:extLst>
          </p:cNvPr>
          <p:cNvSpPr/>
          <p:nvPr/>
        </p:nvSpPr>
        <p:spPr>
          <a:xfrm>
            <a:off x="10648951" y="2505075"/>
            <a:ext cx="809624" cy="6667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21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9AAE6D8-C53A-07F0-7065-89B13243DE90}"/>
              </a:ext>
            </a:extLst>
          </p:cNvPr>
          <p:cNvSpPr/>
          <p:nvPr/>
        </p:nvSpPr>
        <p:spPr>
          <a:xfrm>
            <a:off x="3562350" y="3495675"/>
            <a:ext cx="666750" cy="6286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8624785-B980-1A4C-1D8D-94AA75B03543}"/>
              </a:ext>
            </a:extLst>
          </p:cNvPr>
          <p:cNvSpPr/>
          <p:nvPr/>
        </p:nvSpPr>
        <p:spPr>
          <a:xfrm>
            <a:off x="3581400" y="4210050"/>
            <a:ext cx="666750" cy="6286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A5B78E03-D0BD-9F2B-4FC9-8602E599A522}"/>
              </a:ext>
            </a:extLst>
          </p:cNvPr>
          <p:cNvSpPr/>
          <p:nvPr/>
        </p:nvSpPr>
        <p:spPr>
          <a:xfrm>
            <a:off x="9496425" y="4238625"/>
            <a:ext cx="666750" cy="6286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001BE7F-19AB-3DE1-80E4-9B0A87DEE109}"/>
              </a:ext>
            </a:extLst>
          </p:cNvPr>
          <p:cNvSpPr/>
          <p:nvPr/>
        </p:nvSpPr>
        <p:spPr>
          <a:xfrm>
            <a:off x="10677525" y="3495675"/>
            <a:ext cx="666750" cy="6286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516071D2-B820-CB3E-0FFC-7AD96444AD37}"/>
              </a:ext>
            </a:extLst>
          </p:cNvPr>
          <p:cNvSpPr/>
          <p:nvPr/>
        </p:nvSpPr>
        <p:spPr>
          <a:xfrm>
            <a:off x="10639425" y="4238625"/>
            <a:ext cx="666750" cy="6286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87493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8BBA61-7F84-11BE-80C2-2D8B29BCB6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712" y="371475"/>
            <a:ext cx="1963851" cy="876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7CD5B1-1FEB-36BE-1D44-C25C0AB835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0" y="2041370"/>
            <a:ext cx="11029950" cy="150507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8FE9B20-C28B-3EB8-9077-E4FC837C7978}"/>
              </a:ext>
            </a:extLst>
          </p:cNvPr>
          <p:cNvSpPr/>
          <p:nvPr/>
        </p:nvSpPr>
        <p:spPr>
          <a:xfrm>
            <a:off x="1476375" y="2867025"/>
            <a:ext cx="666750" cy="50482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9691A74-97BE-4AEF-0774-008477A71797}"/>
              </a:ext>
            </a:extLst>
          </p:cNvPr>
          <p:cNvSpPr/>
          <p:nvPr/>
        </p:nvSpPr>
        <p:spPr>
          <a:xfrm>
            <a:off x="2476500" y="2257425"/>
            <a:ext cx="542925" cy="50482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95E18E5-8EA9-35FF-7BC7-EDC2E222FA46}"/>
              </a:ext>
            </a:extLst>
          </p:cNvPr>
          <p:cNvSpPr/>
          <p:nvPr/>
        </p:nvSpPr>
        <p:spPr>
          <a:xfrm>
            <a:off x="4362450" y="2857500"/>
            <a:ext cx="542925" cy="50482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D5539BC-6C66-04AC-EA38-F3F2259A5AA6}"/>
              </a:ext>
            </a:extLst>
          </p:cNvPr>
          <p:cNvSpPr/>
          <p:nvPr/>
        </p:nvSpPr>
        <p:spPr>
          <a:xfrm>
            <a:off x="5267325" y="2886075"/>
            <a:ext cx="542925" cy="50482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DE8A4FA-3C67-DF67-09C9-C79F5F91AD50}"/>
              </a:ext>
            </a:extLst>
          </p:cNvPr>
          <p:cNvSpPr/>
          <p:nvPr/>
        </p:nvSpPr>
        <p:spPr>
          <a:xfrm>
            <a:off x="7248525" y="2276475"/>
            <a:ext cx="542925" cy="50482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FFF5308-8945-9D2F-584E-F0A1DC489737}"/>
              </a:ext>
            </a:extLst>
          </p:cNvPr>
          <p:cNvSpPr/>
          <p:nvPr/>
        </p:nvSpPr>
        <p:spPr>
          <a:xfrm>
            <a:off x="8115300" y="2876550"/>
            <a:ext cx="714375" cy="50482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6E165C0-10FC-8261-BCDD-472EB02AFF32}"/>
              </a:ext>
            </a:extLst>
          </p:cNvPr>
          <p:cNvSpPr/>
          <p:nvPr/>
        </p:nvSpPr>
        <p:spPr>
          <a:xfrm>
            <a:off x="10048876" y="2247900"/>
            <a:ext cx="552450" cy="50482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7EE2307-B1C5-F947-F0F0-90528DA5DDEA}"/>
              </a:ext>
            </a:extLst>
          </p:cNvPr>
          <p:cNvSpPr/>
          <p:nvPr/>
        </p:nvSpPr>
        <p:spPr>
          <a:xfrm>
            <a:off x="10925176" y="2895600"/>
            <a:ext cx="552450" cy="50482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09921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9595" flipH="1">
            <a:off x="5571762" y="776859"/>
            <a:ext cx="6738242" cy="52175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C3540E-7E31-FAF9-7965-C739741700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728" y="1648427"/>
            <a:ext cx="4840644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27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8F34040-C715-7501-95B2-6E11E7FDC4CA}"/>
              </a:ext>
            </a:extLst>
          </p:cNvPr>
          <p:cNvSpPr/>
          <p:nvPr/>
        </p:nvSpPr>
        <p:spPr>
          <a:xfrm>
            <a:off x="7284122" y="922403"/>
            <a:ext cx="3515339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Text Box 29">
            <a:extLst>
              <a:ext uri="{FF2B5EF4-FFF2-40B4-BE49-F238E27FC236}">
                <a16:creationId xmlns:a16="http://schemas.microsoft.com/office/drawing/2014/main" id="{47D111FA-8899-1E2A-B083-88DCCB038F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316" y="705427"/>
            <a:ext cx="1099883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spcBef>
                <a:spcPct val="50000"/>
              </a:spcBef>
              <a:buNone/>
            </a:pPr>
            <a:r>
              <a:rPr lang="vi-VN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 giảm 3 lần tử số và mẫu số của phân số trong tấm thẻ bên, ta được phân số nào bằng phân số trong tấm thẻ đó?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F72B8E-DB27-059F-CD07-BB4E91A403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0225" y="2033587"/>
            <a:ext cx="2038350" cy="22193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366B573-3C77-0DDF-C2D3-28290F809360}"/>
                  </a:ext>
                </a:extLst>
              </p:cNvPr>
              <p:cNvSpPr txBox="1"/>
              <p:nvPr/>
            </p:nvSpPr>
            <p:spPr>
              <a:xfrm>
                <a:off x="847725" y="2409825"/>
                <a:ext cx="2362200" cy="9814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  <a14:m>
                  <m:oMath xmlns:m="http://schemas.openxmlformats.org/officeDocument/2006/math">
                    <m:r>
                      <a:rPr kumimoji="0" lang="en-US" sz="40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. </m:t>
                    </m:r>
                    <m:f>
                      <m:fPr>
                        <m:ctrlP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𝟗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366B573-3C77-0DDF-C2D3-28290F8093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725" y="2409825"/>
                <a:ext cx="2362200" cy="981487"/>
              </a:xfrm>
              <a:prstGeom prst="rect">
                <a:avLst/>
              </a:prstGeom>
              <a:blipFill>
                <a:blip r:embed="rId5"/>
                <a:stretch>
                  <a:fillRect l="-9021" b="-11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8051013-FED9-E169-A078-228AA9459174}"/>
                  </a:ext>
                </a:extLst>
              </p:cNvPr>
              <p:cNvSpPr txBox="1"/>
              <p:nvPr/>
            </p:nvSpPr>
            <p:spPr>
              <a:xfrm>
                <a:off x="3009900" y="2438400"/>
                <a:ext cx="2362200" cy="9785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000" b="1" noProof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Fredoka One"/>
                  </a:rPr>
                  <a:t>B</a:t>
                </a:r>
                <a14:m>
                  <m:oMath xmlns:m="http://schemas.openxmlformats.org/officeDocument/2006/math">
                    <m:r>
                      <a:rPr kumimoji="0" lang="en-US" sz="40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. </m:t>
                    </m:r>
                    <m:f>
                      <m:fPr>
                        <m:ctrlP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𝟔</m:t>
                        </m:r>
                      </m:num>
                      <m:den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8051013-FED9-E169-A078-228AA94591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9900" y="2438400"/>
                <a:ext cx="2362200" cy="978538"/>
              </a:xfrm>
              <a:prstGeom prst="rect">
                <a:avLst/>
              </a:prstGeom>
              <a:blipFill>
                <a:blip r:embed="rId6"/>
                <a:stretch>
                  <a:fillRect l="-9302" b="-11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87ECB96-5A35-A9B1-11E2-9ADBFB3489C7}"/>
                  </a:ext>
                </a:extLst>
              </p:cNvPr>
              <p:cNvSpPr txBox="1"/>
              <p:nvPr/>
            </p:nvSpPr>
            <p:spPr>
              <a:xfrm>
                <a:off x="4838700" y="2476500"/>
                <a:ext cx="2362200" cy="10202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Fredoka One"/>
                  </a:rPr>
                  <a:t>C</a:t>
                </a:r>
                <a14:m>
                  <m:oMath xmlns:m="http://schemas.openxmlformats.org/officeDocument/2006/math">
                    <m:r>
                      <a:rPr kumimoji="0" lang="en-US" sz="40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. </m:t>
                    </m:r>
                    <m:f>
                      <m:fPr>
                        <m:ctrlP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87ECB96-5A35-A9B1-11E2-9ADBFB3489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8700" y="2476500"/>
                <a:ext cx="2362200" cy="1020279"/>
              </a:xfrm>
              <a:prstGeom prst="rect">
                <a:avLst/>
              </a:prstGeom>
              <a:blipFill>
                <a:blip r:embed="rId7"/>
                <a:stretch>
                  <a:fillRect l="-9302" b="-65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FC0AF3E-852A-EB93-B907-7852A5CFD17E}"/>
                  </a:ext>
                </a:extLst>
              </p:cNvPr>
              <p:cNvSpPr txBox="1"/>
              <p:nvPr/>
            </p:nvSpPr>
            <p:spPr>
              <a:xfrm>
                <a:off x="6619875" y="2466975"/>
                <a:ext cx="2362200" cy="9785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000" b="1" noProof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Fredoka One"/>
                  </a:rPr>
                  <a:t>D</a:t>
                </a:r>
                <a14:m>
                  <m:oMath xmlns:m="http://schemas.openxmlformats.org/officeDocument/2006/math">
                    <m:r>
                      <a:rPr kumimoji="0" lang="en-US" sz="40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. </m:t>
                    </m:r>
                    <m:f>
                      <m:fPr>
                        <m:ctrlP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num>
                      <m:den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FC0AF3E-852A-EB93-B907-7852A5CFD1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9875" y="2466975"/>
                <a:ext cx="2362200" cy="978538"/>
              </a:xfrm>
              <a:prstGeom prst="rect">
                <a:avLst/>
              </a:prstGeom>
              <a:blipFill>
                <a:blip r:embed="rId8"/>
                <a:stretch>
                  <a:fillRect l="-9302" b="-11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D0316DE-CDF7-68F1-D04F-DCEFAD8CA6A6}"/>
                  </a:ext>
                </a:extLst>
              </p:cNvPr>
              <p:cNvSpPr txBox="1"/>
              <p:nvPr/>
            </p:nvSpPr>
            <p:spPr>
              <a:xfrm>
                <a:off x="1962149" y="4171950"/>
                <a:ext cx="4124325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54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54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14:m>
                  <m:oMath xmlns:m="http://schemas.openxmlformats.org/officeDocument/2006/math">
                    <m:r>
                      <a:rPr kumimoji="0" lang="en-US" sz="5400" b="1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:</m:t>
                    </m:r>
                    <m:f>
                      <m:fPr>
                        <m:ctrlP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𝟔</m:t>
                        </m:r>
                        <m: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 :</m:t>
                        </m:r>
                        <m: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num>
                      <m:den>
                        <m: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𝟗</m:t>
                        </m:r>
                        <m: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 :</m:t>
                        </m:r>
                        <m: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  <m:r>
                      <a:rPr kumimoji="0" lang="en-US" sz="5400" b="1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=</m:t>
                    </m:r>
                    <m:f>
                      <m:fPr>
                        <m:ctrlP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endParaRPr lang="en-US" sz="5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D0316DE-CDF7-68F1-D04F-DCEFAD8CA6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2149" y="4171950"/>
                <a:ext cx="4124325" cy="1292662"/>
              </a:xfrm>
              <a:prstGeom prst="rect">
                <a:avLst/>
              </a:prstGeom>
              <a:blipFill>
                <a:blip r:embed="rId9"/>
                <a:stretch>
                  <a:fillRect l="-7988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Oval 12">
            <a:extLst>
              <a:ext uri="{FF2B5EF4-FFF2-40B4-BE49-F238E27FC236}">
                <a16:creationId xmlns:a16="http://schemas.microsoft.com/office/drawing/2014/main" id="{0D41773D-497B-2991-9CE9-B8F998A78FC2}"/>
              </a:ext>
            </a:extLst>
          </p:cNvPr>
          <p:cNvSpPr/>
          <p:nvPr/>
        </p:nvSpPr>
        <p:spPr>
          <a:xfrm>
            <a:off x="4800600" y="2752725"/>
            <a:ext cx="571500" cy="5238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00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/>
      <p:bldP spid="9" grpId="0"/>
      <p:bldP spid="10" grpId="0"/>
      <p:bldP spid="11" grpId="0"/>
      <p:bldP spid="12" grpId="0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5870">
            <a:off x="9500316" y="134049"/>
            <a:ext cx="1421261" cy="15946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3705">
            <a:off x="9307243" y="1642596"/>
            <a:ext cx="2691248" cy="30757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71724">
            <a:off x="10051769" y="4618983"/>
            <a:ext cx="2009754" cy="23167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3333" y1="51705" x2="95167" y2="63258"/>
                        <a14:foregroundMark x1="57167" y1="54167" x2="75833" y2="70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613">
            <a:off x="8034225" y="1045663"/>
            <a:ext cx="1582498" cy="139259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915852" y="5045633"/>
            <a:ext cx="1012344" cy="89086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47515">
            <a:off x="11066732" y="521251"/>
            <a:ext cx="1061322" cy="93396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005" y="4078224"/>
            <a:ext cx="1098475" cy="7073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045BBBD-DB48-460E-FCAD-8A7E5D02440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86725" y="1336677"/>
            <a:ext cx="9132600" cy="580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30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TRO NHANH NHU CHOP">
            <a:hlinkClick r:id="" action="ppaction://media"/>
            <a:extLst>
              <a:ext uri="{FF2B5EF4-FFF2-40B4-BE49-F238E27FC236}">
                <a16:creationId xmlns:a16="http://schemas.microsoft.com/office/drawing/2014/main" id="{DE7E1A8D-C02C-45FB-9D8D-CFDA1A9F7E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98187E-DAD7-4FAE-A5F5-C2A15612E9CB}"/>
              </a:ext>
            </a:extLst>
          </p:cNvPr>
          <p:cNvSpPr txBox="1"/>
          <p:nvPr/>
        </p:nvSpPr>
        <p:spPr>
          <a:xfrm>
            <a:off x="1948542" y="6013660"/>
            <a:ext cx="82949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NguyenHa 01" panose="02040603050506020204" pitchFamily="18" charset="0"/>
                <a:ea typeface="+mn-ea"/>
                <a:cs typeface="+mn-cs"/>
              </a:rPr>
              <a:t>Phiên bản Lớp học</a:t>
            </a:r>
          </a:p>
        </p:txBody>
      </p:sp>
    </p:spTree>
    <p:extLst>
      <p:ext uri="{BB962C8B-B14F-4D97-AF65-F5344CB8AC3E}">
        <p14:creationId xmlns:p14="http://schemas.microsoft.com/office/powerpoint/2010/main" val="13556177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809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A3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0B4BFBD-CA22-4300-99D5-59E0ED2E96F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03" y="-1962638"/>
            <a:ext cx="9428155" cy="9648564"/>
          </a:xfrm>
          <a:prstGeom prst="rect">
            <a:avLst/>
          </a:prstGeom>
        </p:spPr>
      </p:pic>
      <p:pic>
        <p:nvPicPr>
          <p:cNvPr id="45" name="图片 7">
            <a:extLst>
              <a:ext uri="{FF2B5EF4-FFF2-40B4-BE49-F238E27FC236}">
                <a16:creationId xmlns:a16="http://schemas.microsoft.com/office/drawing/2014/main" id="{6D3C1C9C-0AEB-4C2E-990F-B9C9AD4CF9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1593" y="-1"/>
            <a:ext cx="5619093" cy="68249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 rot="21399920">
                <a:off x="3045995" y="2045711"/>
                <a:ext cx="6049667" cy="803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nl-NL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Tìm phân số bằng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200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nl-NL" sz="3200" i="1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7 Pattaya" panose="00000500000000000000" pitchFamily="2" charset="-34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399920">
                <a:off x="3045995" y="2045711"/>
                <a:ext cx="6049667" cy="803682"/>
              </a:xfrm>
              <a:prstGeom prst="rect">
                <a:avLst/>
              </a:prstGeom>
              <a:blipFill>
                <a:blip r:embed="rId7"/>
                <a:stretch>
                  <a:fillRect b="-4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6" name="图片 18">
            <a:extLst>
              <a:ext uri="{FF2B5EF4-FFF2-40B4-BE49-F238E27FC236}">
                <a16:creationId xmlns:a16="http://schemas.microsoft.com/office/drawing/2014/main" id="{725CCC26-9C74-4095-AD0B-3E789B19EB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887" y="866823"/>
            <a:ext cx="3715164" cy="3715164"/>
          </a:xfrm>
          <a:prstGeom prst="rect">
            <a:avLst/>
          </a:prstGeom>
        </p:spPr>
      </p:pic>
      <p:pic>
        <p:nvPicPr>
          <p:cNvPr id="56" name="DONG HO CAT">
            <a:extLst>
              <a:ext uri="{FF2B5EF4-FFF2-40B4-BE49-F238E27FC236}">
                <a16:creationId xmlns:a16="http://schemas.microsoft.com/office/drawing/2014/main" id="{5F823108-B3DE-43B4-8172-6CB57BBEC19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D17C7E6C-6F0B-473A-A994-D0C2CC65077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54354D89-380C-4151-8D3A-4954B597885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0" y="148224"/>
            <a:ext cx="1588750" cy="108735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618038B4-F6CA-4400-8D07-F8E25246C00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233272"/>
            <a:ext cx="1588750" cy="108735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5901BCA2-F5BF-4339-8E8B-19992404936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43054"/>
            <a:ext cx="1588750" cy="1087357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2F38D119-E066-4421-AE22-C318AC5C3BE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24948"/>
            <a:ext cx="1588750" cy="1087357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DEE80163-5AC9-49A5-A0D3-41B4456FE5E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252182"/>
            <a:ext cx="1588750" cy="1087357"/>
          </a:xfrm>
          <a:prstGeom prst="rect">
            <a:avLst/>
          </a:prstGeom>
        </p:spPr>
      </p:pic>
      <p:sp>
        <p:nvSpPr>
          <p:cNvPr id="63" name="Ribbon: Curved and Tilted Down 62">
            <a:extLst>
              <a:ext uri="{FF2B5EF4-FFF2-40B4-BE49-F238E27FC236}">
                <a16:creationId xmlns:a16="http://schemas.microsoft.com/office/drawing/2014/main" id="{68FA8598-2808-4F9F-BECB-6B08FC75456B}"/>
              </a:ext>
            </a:extLst>
          </p:cNvPr>
          <p:cNvSpPr/>
          <p:nvPr/>
        </p:nvSpPr>
        <p:spPr>
          <a:xfrm>
            <a:off x="2687664" y="76196"/>
            <a:ext cx="2622335" cy="1087357"/>
          </a:xfrm>
          <a:prstGeom prst="ellipseRibbon">
            <a:avLst>
              <a:gd name="adj1" fmla="val 25000"/>
              <a:gd name="adj2" fmla="val 59963"/>
              <a:gd name="adj3" fmla="val 12500"/>
            </a:avLst>
          </a:prstGeom>
          <a:solidFill>
            <a:srgbClr val="FFC7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Câu 1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D560EDED-6A49-4039-998D-7AF84E40E0D0}"/>
              </a:ext>
            </a:extLst>
          </p:cNvPr>
          <p:cNvGrpSpPr/>
          <p:nvPr/>
        </p:nvGrpSpPr>
        <p:grpSpPr>
          <a:xfrm>
            <a:off x="2752725" y="4447836"/>
            <a:ext cx="6257925" cy="2410164"/>
            <a:chOff x="3810858" y="4447836"/>
            <a:chExt cx="4461074" cy="2410164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FB7CA528-6BD8-4B7F-83C7-47E446E33D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71" b="53360"/>
            <a:stretch/>
          </p:blipFill>
          <p:spPr>
            <a:xfrm>
              <a:off x="3810858" y="4447836"/>
              <a:ext cx="4461074" cy="241016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1A2A9EA7-1FA0-46CB-8F71-380A0AAADFF9}"/>
                    </a:ext>
                  </a:extLst>
                </p:cNvPr>
                <p:cNvSpPr txBox="1"/>
                <p:nvPr/>
              </p:nvSpPr>
              <p:spPr>
                <a:xfrm>
                  <a:off x="5382484" y="5081845"/>
                  <a:ext cx="1710895" cy="115922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lvl="0" algn="ctr"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4800" b="1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nl-NL" sz="4800" b="1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</m:oMath>
                  </a14:m>
                  <a:r>
                    <a:rPr kumimoji="0" 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;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;…</m:t>
                      </m:r>
                    </m:oMath>
                  </a14:m>
                  <a:endPara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1A2A9EA7-1FA0-46CB-8F71-380A0AAADF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82484" y="5081845"/>
                  <a:ext cx="1710895" cy="1159228"/>
                </a:xfrm>
                <a:prstGeom prst="rect">
                  <a:avLst/>
                </a:prstGeom>
                <a:blipFill>
                  <a:blip r:embed="rId17"/>
                  <a:stretch>
                    <a:fillRect b="-121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9400397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A3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0B4BFBD-CA22-4300-99D5-59E0ED2E96F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03" y="-1962638"/>
            <a:ext cx="9638372" cy="9648564"/>
          </a:xfrm>
          <a:prstGeom prst="rect">
            <a:avLst/>
          </a:prstGeom>
        </p:spPr>
      </p:pic>
      <p:pic>
        <p:nvPicPr>
          <p:cNvPr id="45" name="图片 7">
            <a:extLst>
              <a:ext uri="{FF2B5EF4-FFF2-40B4-BE49-F238E27FC236}">
                <a16:creationId xmlns:a16="http://schemas.microsoft.com/office/drawing/2014/main" id="{6D3C1C9C-0AEB-4C2E-990F-B9C9AD4CF9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1593" y="-1"/>
            <a:ext cx="5619093" cy="68249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 rot="21399920">
                <a:off x="2907805" y="1535391"/>
                <a:ext cx="6163878" cy="12845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Tìm các cặp phân số bằng nhau trong các phân số sau: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nl-NL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nl-NL" sz="3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, </m:t>
                    </m:r>
                    <m:f>
                      <m:fPr>
                        <m:ctrlPr>
                          <a:rPr lang="en-US" sz="3200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nl-NL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  <m:r>
                      <a:rPr lang="nl-NL" sz="3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, </m:t>
                    </m:r>
                    <m:f>
                      <m:fPr>
                        <m:ctrlPr>
                          <a:rPr lang="en-US" sz="3200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num>
                      <m:den>
                        <m:r>
                          <a:rPr lang="nl-NL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  <m:r>
                      <a:rPr lang="nl-NL" sz="3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, </m:t>
                    </m:r>
                    <m:f>
                      <m:fPr>
                        <m:ctrlPr>
                          <a:rPr lang="en-US" sz="3200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num>
                      <m:den>
                        <m:r>
                          <a:rPr lang="nl-NL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12</m:t>
                        </m:r>
                      </m:den>
                    </m:f>
                    <m:r>
                      <a:rPr lang="nl-NL" sz="3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, </m:t>
                    </m:r>
                    <m:f>
                      <m:fPr>
                        <m:ctrlPr>
                          <a:rPr lang="en-US" sz="3200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num>
                      <m:den>
                        <m:r>
                          <a:rPr lang="nl-NL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nl-NL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endParaRPr lang="en-US" sz="44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399920">
                <a:off x="2907805" y="1535391"/>
                <a:ext cx="6163878" cy="1284582"/>
              </a:xfrm>
              <a:prstGeom prst="rect">
                <a:avLst/>
              </a:prstGeom>
              <a:blipFill>
                <a:blip r:embed="rId7"/>
                <a:stretch>
                  <a:fillRect l="-1955" t="-4444" b="-51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6" name="图片 18">
            <a:extLst>
              <a:ext uri="{FF2B5EF4-FFF2-40B4-BE49-F238E27FC236}">
                <a16:creationId xmlns:a16="http://schemas.microsoft.com/office/drawing/2014/main" id="{725CCC26-9C74-4095-AD0B-3E789B19EB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887" y="866823"/>
            <a:ext cx="3715164" cy="3715164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E99B3C86-5F78-4F9A-8170-763617BBE323}"/>
              </a:ext>
            </a:extLst>
          </p:cNvPr>
          <p:cNvGrpSpPr/>
          <p:nvPr/>
        </p:nvGrpSpPr>
        <p:grpSpPr>
          <a:xfrm>
            <a:off x="4345510" y="4447836"/>
            <a:ext cx="5941490" cy="2410164"/>
            <a:chOff x="-312215" y="4447836"/>
            <a:chExt cx="4461074" cy="241016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7415D06-AEE3-47E5-920D-7798D2D3B4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71" b="53360"/>
            <a:stretch/>
          </p:blipFill>
          <p:spPr>
            <a:xfrm>
              <a:off x="-312215" y="4447836"/>
              <a:ext cx="4461074" cy="241016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769926" y="5227020"/>
                  <a:ext cx="2405013" cy="8925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36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nl-NL" sz="36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den>
                      </m:f>
                      <m:r>
                        <a:rPr lang="nl-NL" sz="3600" b="1" i="1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36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nl-NL" sz="36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den>
                      </m:f>
                      <m:r>
                        <a:rPr lang="nl-NL" sz="3600" b="1" i="1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, </m:t>
                      </m:r>
                    </m:oMath>
                  </a14:m>
                  <a:r>
                    <a:rPr lang="nl-NL" sz="3600" b="1" dirty="0">
                      <a:solidFill>
                        <a:srgbClr val="002060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36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nl-NL" sz="36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den>
                      </m:f>
                      <m:r>
                        <a:rPr lang="nl-NL" sz="3600" b="1" i="1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36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nl-NL" sz="36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𝟏𝟐</m:t>
                          </m:r>
                        </m:den>
                      </m:f>
                    </m:oMath>
                  </a14:m>
                  <a:r>
                    <a:rPr lang="nl-NL" sz="3600" b="1" dirty="0">
                      <a:solidFill>
                        <a:srgbClr val="002060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 </a:t>
                  </a:r>
                  <a:endPara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9926" y="5227020"/>
                  <a:ext cx="2405013" cy="89255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6" name="DONG HO CAT">
            <a:extLst>
              <a:ext uri="{FF2B5EF4-FFF2-40B4-BE49-F238E27FC236}">
                <a16:creationId xmlns:a16="http://schemas.microsoft.com/office/drawing/2014/main" id="{5F823108-B3DE-43B4-8172-6CB57BBEC19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D17C7E6C-6F0B-473A-A994-D0C2CC65077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54354D89-380C-4151-8D3A-4954B597885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0" y="148224"/>
            <a:ext cx="1588750" cy="108735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618038B4-F6CA-4400-8D07-F8E25246C00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233272"/>
            <a:ext cx="1588750" cy="108735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5901BCA2-F5BF-4339-8E8B-19992404936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43054"/>
            <a:ext cx="1588750" cy="1087357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2F38D119-E066-4421-AE22-C318AC5C3BE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24948"/>
            <a:ext cx="1588750" cy="1087357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DEE80163-5AC9-49A5-A0D3-41B4456FE5E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252182"/>
            <a:ext cx="1588750" cy="1087357"/>
          </a:xfrm>
          <a:prstGeom prst="rect">
            <a:avLst/>
          </a:prstGeom>
        </p:spPr>
      </p:pic>
      <p:sp>
        <p:nvSpPr>
          <p:cNvPr id="63" name="Ribbon: Curved and Tilted Down 62">
            <a:extLst>
              <a:ext uri="{FF2B5EF4-FFF2-40B4-BE49-F238E27FC236}">
                <a16:creationId xmlns:a16="http://schemas.microsoft.com/office/drawing/2014/main" id="{68FA8598-2808-4F9F-BECB-6B08FC75456B}"/>
              </a:ext>
            </a:extLst>
          </p:cNvPr>
          <p:cNvSpPr/>
          <p:nvPr/>
        </p:nvSpPr>
        <p:spPr>
          <a:xfrm>
            <a:off x="2687664" y="76196"/>
            <a:ext cx="2622335" cy="1087357"/>
          </a:xfrm>
          <a:prstGeom prst="ellipseRibbon">
            <a:avLst>
              <a:gd name="adj1" fmla="val 25000"/>
              <a:gd name="adj2" fmla="val 59963"/>
              <a:gd name="adj3" fmla="val 12500"/>
            </a:avLst>
          </a:prstGeom>
          <a:solidFill>
            <a:srgbClr val="FFC7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Câu 2</a:t>
            </a:r>
          </a:p>
        </p:txBody>
      </p:sp>
    </p:spTree>
    <p:extLst>
      <p:ext uri="{BB962C8B-B14F-4D97-AF65-F5344CB8AC3E}">
        <p14:creationId xmlns:p14="http://schemas.microsoft.com/office/powerpoint/2010/main" val="2523971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A3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0B4BFBD-CA22-4300-99D5-59E0ED2E96F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03" y="-1962638"/>
            <a:ext cx="9428155" cy="9648564"/>
          </a:xfrm>
          <a:prstGeom prst="rect">
            <a:avLst/>
          </a:prstGeom>
        </p:spPr>
      </p:pic>
      <p:pic>
        <p:nvPicPr>
          <p:cNvPr id="45" name="图片 7">
            <a:extLst>
              <a:ext uri="{FF2B5EF4-FFF2-40B4-BE49-F238E27FC236}">
                <a16:creationId xmlns:a16="http://schemas.microsoft.com/office/drawing/2014/main" id="{6D3C1C9C-0AEB-4C2E-990F-B9C9AD4CF9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1593" y="-1"/>
            <a:ext cx="5619093" cy="68249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21399920">
            <a:off x="3016563" y="1167946"/>
            <a:ext cx="6049667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Nêu cặp phân số bằng nhau dựa vào hình vẽ sau: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7 Pattaya" panose="00000500000000000000" pitchFamily="2" charset="-34"/>
            </a:endParaRPr>
          </a:p>
        </p:txBody>
      </p:sp>
      <p:pic>
        <p:nvPicPr>
          <p:cNvPr id="46" name="图片 18">
            <a:extLst>
              <a:ext uri="{FF2B5EF4-FFF2-40B4-BE49-F238E27FC236}">
                <a16:creationId xmlns:a16="http://schemas.microsoft.com/office/drawing/2014/main" id="{725CCC26-9C74-4095-AD0B-3E789B19EB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887" y="866823"/>
            <a:ext cx="3715164" cy="3715164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E99B3C86-5F78-4F9A-8170-763617BBE323}"/>
              </a:ext>
            </a:extLst>
          </p:cNvPr>
          <p:cNvGrpSpPr/>
          <p:nvPr/>
        </p:nvGrpSpPr>
        <p:grpSpPr>
          <a:xfrm>
            <a:off x="4469335" y="4324011"/>
            <a:ext cx="4461074" cy="2410164"/>
            <a:chOff x="-312215" y="4447836"/>
            <a:chExt cx="4461074" cy="241016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7415D06-AEE3-47E5-920D-7798D2D3B4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71" b="53360"/>
            <a:stretch/>
          </p:blipFill>
          <p:spPr>
            <a:xfrm>
              <a:off x="-312215" y="4447836"/>
              <a:ext cx="4461074" cy="241016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1172970" y="5026995"/>
                  <a:ext cx="1689501" cy="12488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lvl="0"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nl-NL" sz="4000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nl-NL" sz="4000" b="1" i="1"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  <m:r>
                          <a:rPr lang="nl-NL" sz="4000" b="1" i="1">
                            <a:latin typeface="Cambria Math" panose="02040503050406030204" pitchFamily="18" charset="0"/>
                          </a:rPr>
                          <m:t>= </m:t>
                        </m:r>
                        <m:f>
                          <m:fPr>
                            <m:ctrlPr>
                              <a:rPr lang="en-US" sz="4000"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nl-NL" sz="4000" b="1" i="1">
                                <a:latin typeface="Cambria Math" panose="020405030504060302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nl-NL" sz="4000" b="1" i="1">
                                <a:latin typeface="Cambria Math" panose="02040503050406030204" pitchFamily="18" charset="0"/>
                              </a:rPr>
                              <m:t>𝟔</m:t>
                            </m:r>
                          </m:den>
                        </m:f>
                      </m:oMath>
                    </m:oMathPara>
                  </a14:m>
                  <a:endParaRPr kumimoji="0" lang="en-US" sz="7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72970" y="5026995"/>
                  <a:ext cx="1689501" cy="1248803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6" name="DONG HO CAT">
            <a:extLst>
              <a:ext uri="{FF2B5EF4-FFF2-40B4-BE49-F238E27FC236}">
                <a16:creationId xmlns:a16="http://schemas.microsoft.com/office/drawing/2014/main" id="{5F823108-B3DE-43B4-8172-6CB57BBEC19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D17C7E6C-6F0B-473A-A994-D0C2CC65077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54354D89-380C-4151-8D3A-4954B597885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0" y="148224"/>
            <a:ext cx="1588750" cy="108735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618038B4-F6CA-4400-8D07-F8E25246C00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233272"/>
            <a:ext cx="1588750" cy="108735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5901BCA2-F5BF-4339-8E8B-19992404936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43054"/>
            <a:ext cx="1588750" cy="1087357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2F38D119-E066-4421-AE22-C318AC5C3BE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24948"/>
            <a:ext cx="1588750" cy="1087357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DEE80163-5AC9-49A5-A0D3-41B4456FE5E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252182"/>
            <a:ext cx="1588750" cy="1087357"/>
          </a:xfrm>
          <a:prstGeom prst="rect">
            <a:avLst/>
          </a:prstGeom>
        </p:spPr>
      </p:pic>
      <p:sp>
        <p:nvSpPr>
          <p:cNvPr id="63" name="Ribbon: Curved and Tilted Down 62">
            <a:extLst>
              <a:ext uri="{FF2B5EF4-FFF2-40B4-BE49-F238E27FC236}">
                <a16:creationId xmlns:a16="http://schemas.microsoft.com/office/drawing/2014/main" id="{68FA8598-2808-4F9F-BECB-6B08FC75456B}"/>
              </a:ext>
            </a:extLst>
          </p:cNvPr>
          <p:cNvSpPr/>
          <p:nvPr/>
        </p:nvSpPr>
        <p:spPr>
          <a:xfrm>
            <a:off x="2687664" y="76196"/>
            <a:ext cx="2622335" cy="1087357"/>
          </a:xfrm>
          <a:prstGeom prst="ellipseRibbon">
            <a:avLst>
              <a:gd name="adj1" fmla="val 25000"/>
              <a:gd name="adj2" fmla="val 59963"/>
              <a:gd name="adj3" fmla="val 12500"/>
            </a:avLst>
          </a:prstGeom>
          <a:solidFill>
            <a:srgbClr val="FFC7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Câu 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BA76A00-AA61-3DC1-1EA1-36E8835C776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5" y="2412682"/>
            <a:ext cx="3581400" cy="6322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044C8A-5DEE-5F74-6EBA-329A163E564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450" y="-980122"/>
            <a:ext cx="1943100" cy="447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3D1F8C-EA2D-6D8B-6D94-84CCB8992E3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5" y="3090862"/>
            <a:ext cx="3619500" cy="83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5967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5870">
            <a:off x="9500316" y="134049"/>
            <a:ext cx="1421261" cy="15946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3705">
            <a:off x="9307243" y="1642596"/>
            <a:ext cx="2691248" cy="30757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71724">
            <a:off x="10051769" y="4618983"/>
            <a:ext cx="2009754" cy="23167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3333" y1="51705" x2="95167" y2="63258"/>
                        <a14:foregroundMark x1="57167" y1="54167" x2="75833" y2="70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613">
            <a:off x="8034225" y="1045663"/>
            <a:ext cx="1582498" cy="139259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915852" y="5045633"/>
            <a:ext cx="1012344" cy="89086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47515">
            <a:off x="11066732" y="521251"/>
            <a:ext cx="1061322" cy="93396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005" y="4078224"/>
            <a:ext cx="1098475" cy="7073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1ADC1A-1399-1794-64EA-BBF648694D7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9214" y="1486994"/>
            <a:ext cx="2859272" cy="11217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11F2E5-BD5E-2206-9932-C367819BEB0E}"/>
              </a:ext>
            </a:extLst>
          </p:cNvPr>
          <p:cNvSpPr txBox="1"/>
          <p:nvPr/>
        </p:nvSpPr>
        <p:spPr>
          <a:xfrm>
            <a:off x="1381125" y="2771775"/>
            <a:ext cx="73056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0" i="0" u="none" strike="noStrike" dirty="0">
                <a:solidFill>
                  <a:srgbClr val="DF7100"/>
                </a:solidFill>
                <a:effectLst/>
                <a:latin typeface="#9Slide03 AmpleSoft Bold" panose="02000000000000000000" pitchFamily="2" charset="0"/>
                <a:ea typeface="Cambria" panose="02040503050406030204" pitchFamily="18" charset="0"/>
              </a:rPr>
              <a:t>Bài 58: Tính chất</a:t>
            </a:r>
            <a:endParaRPr lang="en-US" sz="6000" b="0" i="0" u="none" strike="noStrike" dirty="0">
              <a:solidFill>
                <a:srgbClr val="DF7100"/>
              </a:solidFill>
              <a:effectLst/>
              <a:latin typeface="#9Slide03 AmpleSoft Bold" panose="02000000000000000000" pitchFamily="2" charset="0"/>
              <a:ea typeface="Cambria" panose="02040503050406030204" pitchFamily="18" charset="0"/>
            </a:endParaRPr>
          </a:p>
          <a:p>
            <a:pPr algn="ctr"/>
            <a:r>
              <a:rPr lang="vi-VN" sz="6000" b="0" i="0" u="none" strike="noStrike" dirty="0">
                <a:solidFill>
                  <a:srgbClr val="DF7100"/>
                </a:solidFill>
                <a:effectLst/>
                <a:latin typeface="#9Slide03 AmpleSoft Bold" panose="02000000000000000000" pitchFamily="2" charset="0"/>
                <a:ea typeface="Cambria" panose="02040503050406030204" pitchFamily="18" charset="0"/>
              </a:rPr>
              <a:t>cơ bản của phân số</a:t>
            </a:r>
            <a:endParaRPr lang="en-US" sz="6000" dirty="0">
              <a:latin typeface="#9Slide03 AmpleSoft Bold" panose="02000000000000000000" pitchFamily="2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38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FC0114-7D6C-896E-EBC0-63A64BAC5EE0}"/>
              </a:ext>
            </a:extLst>
          </p:cNvPr>
          <p:cNvSpPr txBox="1"/>
          <p:nvPr/>
        </p:nvSpPr>
        <p:spPr>
          <a:xfrm>
            <a:off x="822503" y="2262107"/>
            <a:ext cx="10350322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3600" dirty="0">
                <a:solidFill>
                  <a:srgbClr val="251C00"/>
                </a:solidFill>
                <a:latin typeface="Calibri" panose="020F0502020204030204"/>
              </a:rPr>
              <a:t>Nắm được tính chất cơ bản của phân số.</a:t>
            </a:r>
          </a:p>
          <a:p>
            <a:pPr marL="457200" lvl="0" indent="-4572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3600" dirty="0">
                <a:solidFill>
                  <a:srgbClr val="251C00"/>
                </a:solidFill>
                <a:latin typeface="Calibri" panose="020F0502020204030204"/>
              </a:rPr>
              <a:t>Vận dụng được các dạng toán đã học về phân số vào giải quyết một số tình huống gắn với thực tế.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1FDF41-B41B-5A10-DCA9-6DA7A0765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4695" y="652603"/>
            <a:ext cx="7620660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01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258824" y="4364736"/>
            <a:ext cx="1167384" cy="11673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9424" y="2398339"/>
            <a:ext cx="11133916" cy="45198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8CEB50-99CA-D8C7-7518-9CDD8AA31D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9367" y="926348"/>
            <a:ext cx="9016765" cy="561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18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ABBA9CB-1013-D7AB-BD22-0585311C06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8450" y="890587"/>
            <a:ext cx="5982626" cy="252888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5D729DF-6C5F-93C3-D8C0-FF6AA6D59D4A}"/>
              </a:ext>
            </a:extLst>
          </p:cNvPr>
          <p:cNvSpPr/>
          <p:nvPr/>
        </p:nvSpPr>
        <p:spPr>
          <a:xfrm>
            <a:off x="2581275" y="3895725"/>
            <a:ext cx="6848475" cy="13335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Quan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băng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băng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72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172</TotalTime>
  <Words>285</Words>
  <Application>Microsoft Office PowerPoint</Application>
  <PresentationFormat>Widescreen</PresentationFormat>
  <Paragraphs>56</Paragraphs>
  <Slides>17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等线</vt:lpstr>
      <vt:lpstr>等线 Light</vt:lpstr>
      <vt:lpstr>#9Slide03 AmpleSoft Bold</vt:lpstr>
      <vt:lpstr>#9Slide03 NguyenHa 01</vt:lpstr>
      <vt:lpstr>Arial</vt:lpstr>
      <vt:lpstr>Calibri</vt:lpstr>
      <vt:lpstr>Cambria</vt:lpstr>
      <vt:lpstr>Cambria Math</vt:lpstr>
      <vt:lpstr>Times New Roman</vt:lpstr>
      <vt:lpstr>Wingdings</vt:lpstr>
      <vt:lpstr>字魂59号-创粗黑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56</cp:revision>
  <dcterms:created xsi:type="dcterms:W3CDTF">2023-12-06T14:58:26Z</dcterms:created>
  <dcterms:modified xsi:type="dcterms:W3CDTF">2023-12-26T12:46:09Z</dcterms:modified>
  <cp:category>9Slide.vn</cp:category>
</cp:coreProperties>
</file>