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23"/>
  </p:notesMasterIdLst>
  <p:sldIdLst>
    <p:sldId id="8695" r:id="rId3"/>
    <p:sldId id="8705" r:id="rId4"/>
    <p:sldId id="8692" r:id="rId5"/>
    <p:sldId id="8701" r:id="rId6"/>
    <p:sldId id="8703" r:id="rId7"/>
    <p:sldId id="8702" r:id="rId8"/>
    <p:sldId id="8704" r:id="rId9"/>
    <p:sldId id="925" r:id="rId10"/>
    <p:sldId id="8713" r:id="rId11"/>
    <p:sldId id="8714" r:id="rId12"/>
    <p:sldId id="8716" r:id="rId13"/>
    <p:sldId id="8715" r:id="rId14"/>
    <p:sldId id="8718" r:id="rId15"/>
    <p:sldId id="8719" r:id="rId16"/>
    <p:sldId id="8720" r:id="rId17"/>
    <p:sldId id="8721" r:id="rId18"/>
    <p:sldId id="8722" r:id="rId19"/>
    <p:sldId id="8723" r:id="rId20"/>
    <p:sldId id="8710" r:id="rId21"/>
    <p:sldId id="2630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4172"/>
    <a:srgbClr val="FF66FF"/>
    <a:srgbClr val="F8601E"/>
    <a:srgbClr val="2A303C"/>
    <a:srgbClr val="00A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87897" autoAdjust="0"/>
  </p:normalViewPr>
  <p:slideViewPr>
    <p:cSldViewPr snapToGrid="0">
      <p:cViewPr>
        <p:scale>
          <a:sx n="33" d="100"/>
          <a:sy n="33" d="100"/>
        </p:scale>
        <p:origin x="208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E29FD-5CB0-43B2-8DE4-7A81EECF5A0B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2CAD8-F91A-409A-B778-AA7411176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03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2CAD8-F91A-409A-B778-AA7411176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348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2CAD8-F91A-409A-B778-AA7411176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94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2CAD8-F91A-409A-B778-AA74111763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931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2CAD8-F91A-409A-B778-AA74111763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790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2CAD8-F91A-409A-B778-AA74111763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747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2CAD8-F91A-409A-B778-AA74111763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528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2CAD8-F91A-409A-B778-AA74111763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25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687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812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811795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725191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388813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88119F5A-AD65-4B0E-9FC3-A3BA1274E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592397F-5CF4-41CA-BFBF-162359753C44}"/>
              </a:ext>
            </a:extLst>
          </p:cNvPr>
          <p:cNvSpPr/>
          <p:nvPr userDrawn="1"/>
        </p:nvSpPr>
        <p:spPr>
          <a:xfrm>
            <a:off x="335279" y="411479"/>
            <a:ext cx="11521442" cy="6035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740696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824064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2023/12/3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79624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969494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092005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70298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48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2193"/>
            </a:lvl1pPr>
            <a:lvl2pPr marL="417775" indent="0" algn="ctr">
              <a:buNone/>
              <a:defRPr sz="1827"/>
            </a:lvl2pPr>
            <a:lvl3pPr marL="835548" indent="0" algn="ctr">
              <a:buNone/>
              <a:defRPr sz="1644"/>
            </a:lvl3pPr>
            <a:lvl4pPr marL="1253322" indent="0" algn="ctr">
              <a:buNone/>
              <a:defRPr sz="1463"/>
            </a:lvl4pPr>
            <a:lvl5pPr marL="1671096" indent="0" algn="ctr">
              <a:buNone/>
              <a:defRPr sz="1463"/>
            </a:lvl5pPr>
            <a:lvl6pPr marL="2088868" indent="0" algn="ctr">
              <a:buNone/>
              <a:defRPr sz="1463"/>
            </a:lvl6pPr>
            <a:lvl7pPr marL="2506641" indent="0" algn="ctr">
              <a:buNone/>
              <a:defRPr sz="1463"/>
            </a:lvl7pPr>
            <a:lvl8pPr marL="2924416" indent="0" algn="ctr">
              <a:buNone/>
              <a:defRPr sz="1463"/>
            </a:lvl8pPr>
            <a:lvl9pPr marL="3342187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96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7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546391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548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8"/>
            <a:ext cx="10515600" cy="1500187"/>
          </a:xfr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775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548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332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09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86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6641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441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218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16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29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4" y="1681164"/>
            <a:ext cx="5157787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75" indent="0">
              <a:buNone/>
              <a:defRPr sz="1827" b="1"/>
            </a:lvl2pPr>
            <a:lvl3pPr marL="835548" indent="0">
              <a:buNone/>
              <a:defRPr sz="1644" b="1"/>
            </a:lvl3pPr>
            <a:lvl4pPr marL="1253322" indent="0">
              <a:buNone/>
              <a:defRPr sz="1463" b="1"/>
            </a:lvl4pPr>
            <a:lvl5pPr marL="1671096" indent="0">
              <a:buNone/>
              <a:defRPr sz="1463" b="1"/>
            </a:lvl5pPr>
            <a:lvl6pPr marL="2088868" indent="0">
              <a:buNone/>
              <a:defRPr sz="1463" b="1"/>
            </a:lvl6pPr>
            <a:lvl7pPr marL="2506641" indent="0">
              <a:buNone/>
              <a:defRPr sz="1463" b="1"/>
            </a:lvl7pPr>
            <a:lvl8pPr marL="2924416" indent="0">
              <a:buNone/>
              <a:defRPr sz="1463" b="1"/>
            </a:lvl8pPr>
            <a:lvl9pPr marL="3342187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4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75" indent="0">
              <a:buNone/>
              <a:defRPr sz="1827" b="1"/>
            </a:lvl2pPr>
            <a:lvl3pPr marL="835548" indent="0">
              <a:buNone/>
              <a:defRPr sz="1644" b="1"/>
            </a:lvl3pPr>
            <a:lvl4pPr marL="1253322" indent="0">
              <a:buNone/>
              <a:defRPr sz="1463" b="1"/>
            </a:lvl4pPr>
            <a:lvl5pPr marL="1671096" indent="0">
              <a:buNone/>
              <a:defRPr sz="1463" b="1"/>
            </a:lvl5pPr>
            <a:lvl6pPr marL="2088868" indent="0">
              <a:buNone/>
              <a:defRPr sz="1463" b="1"/>
            </a:lvl6pPr>
            <a:lvl7pPr marL="2506641" indent="0">
              <a:buNone/>
              <a:defRPr sz="1463" b="1"/>
            </a:lvl7pPr>
            <a:lvl8pPr marL="2924416" indent="0">
              <a:buNone/>
              <a:defRPr sz="1463" b="1"/>
            </a:lvl8pPr>
            <a:lvl9pPr marL="3342187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8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31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33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2924"/>
            </a:lvl1pPr>
            <a:lvl2pPr>
              <a:defRPr sz="2557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75" indent="0">
              <a:buNone/>
              <a:defRPr sz="1280"/>
            </a:lvl2pPr>
            <a:lvl3pPr marL="835548" indent="0">
              <a:buNone/>
              <a:defRPr sz="1097"/>
            </a:lvl3pPr>
            <a:lvl4pPr marL="1253322" indent="0">
              <a:buNone/>
              <a:defRPr sz="915"/>
            </a:lvl4pPr>
            <a:lvl5pPr marL="1671096" indent="0">
              <a:buNone/>
              <a:defRPr sz="915"/>
            </a:lvl5pPr>
            <a:lvl6pPr marL="2088868" indent="0">
              <a:buNone/>
              <a:defRPr sz="915"/>
            </a:lvl6pPr>
            <a:lvl7pPr marL="2506641" indent="0">
              <a:buNone/>
              <a:defRPr sz="915"/>
            </a:lvl7pPr>
            <a:lvl8pPr marL="2924416" indent="0">
              <a:buNone/>
              <a:defRPr sz="915"/>
            </a:lvl8pPr>
            <a:lvl9pPr marL="3342187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08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2924"/>
            </a:lvl1pPr>
            <a:lvl2pPr marL="417775" indent="0">
              <a:buNone/>
              <a:defRPr sz="2557"/>
            </a:lvl2pPr>
            <a:lvl3pPr marL="835548" indent="0">
              <a:buNone/>
              <a:defRPr sz="2193"/>
            </a:lvl3pPr>
            <a:lvl4pPr marL="1253322" indent="0">
              <a:buNone/>
              <a:defRPr sz="1827"/>
            </a:lvl4pPr>
            <a:lvl5pPr marL="1671096" indent="0">
              <a:buNone/>
              <a:defRPr sz="1827"/>
            </a:lvl5pPr>
            <a:lvl6pPr marL="2088868" indent="0">
              <a:buNone/>
              <a:defRPr sz="1827"/>
            </a:lvl6pPr>
            <a:lvl7pPr marL="2506641" indent="0">
              <a:buNone/>
              <a:defRPr sz="1827"/>
            </a:lvl7pPr>
            <a:lvl8pPr marL="2924416" indent="0">
              <a:buNone/>
              <a:defRPr sz="1827"/>
            </a:lvl8pPr>
            <a:lvl9pPr marL="3342187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75" indent="0">
              <a:buNone/>
              <a:defRPr sz="1280"/>
            </a:lvl2pPr>
            <a:lvl3pPr marL="835548" indent="0">
              <a:buNone/>
              <a:defRPr sz="1097"/>
            </a:lvl3pPr>
            <a:lvl4pPr marL="1253322" indent="0">
              <a:buNone/>
              <a:defRPr sz="915"/>
            </a:lvl4pPr>
            <a:lvl5pPr marL="1671096" indent="0">
              <a:buNone/>
              <a:defRPr sz="915"/>
            </a:lvl5pPr>
            <a:lvl6pPr marL="2088868" indent="0">
              <a:buNone/>
              <a:defRPr sz="915"/>
            </a:lvl6pPr>
            <a:lvl7pPr marL="2506641" indent="0">
              <a:buNone/>
              <a:defRPr sz="915"/>
            </a:lvl7pPr>
            <a:lvl8pPr marL="2924416" indent="0">
              <a:buNone/>
              <a:defRPr sz="915"/>
            </a:lvl8pPr>
            <a:lvl9pPr marL="3342187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5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86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5" y="365130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30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763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92767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497365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564633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271409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718734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777911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532971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E2197BE-66D0-344E-9609-F9BBF51016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87C75C0D-621D-402B-8D71-31DCFBB46F2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1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764112CD-5121-F20B-47E9-FB50E39B38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78531-6879-459B-A89B-D6E9418076A9}"/>
              </a:ext>
            </a:extLst>
          </p:cNvPr>
          <p:cNvGrpSpPr/>
          <p:nvPr userDrawn="1"/>
        </p:nvGrpSpPr>
        <p:grpSpPr>
          <a:xfrm>
            <a:off x="3614697" y="2256101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F769D1-A7A1-430C-9404-D96294F54DB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92A706-8604-424B-AF4D-4A13993F5B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01604B-7FB1-4197-92E1-28E77FE40CFC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A15185-7EB3-4018-87C2-C7D80A526DA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8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78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5A11856-B672-472F-8EA4-3028D2A268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2253AF-6FB3-4639-9267-DD63F53E4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10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835548" rtl="0" eaLnBrk="1" latinLnBrk="0" hangingPunct="1">
        <a:lnSpc>
          <a:spcPct val="90000"/>
        </a:lnSpc>
        <a:spcBef>
          <a:spcPct val="0"/>
        </a:spcBef>
        <a:buNone/>
        <a:defRPr sz="40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86" indent="-208886" algn="l" defTabSz="835548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1pPr>
      <a:lvl2pPr marL="626659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436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2207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982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756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5527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3303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1076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775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548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3322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1096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868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6641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4416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2187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C87B4F19-8E90-404F-BDF3-0A53CF75F962}"/>
              </a:ext>
            </a:extLst>
          </p:cNvPr>
          <p:cNvSpPr/>
          <p:nvPr/>
        </p:nvSpPr>
        <p:spPr>
          <a:xfrm>
            <a:off x="1032358" y="1402351"/>
            <a:ext cx="9783358" cy="382500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0CF277F-1A09-4D98-BA95-93E9FC8D168F}"/>
              </a:ext>
            </a:extLst>
          </p:cNvPr>
          <p:cNvSpPr/>
          <p:nvPr/>
        </p:nvSpPr>
        <p:spPr>
          <a:xfrm>
            <a:off x="2271081" y="983526"/>
            <a:ext cx="7649836" cy="489609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4940" y="1402351"/>
            <a:ext cx="4059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ia" panose="02040603050506020204" pitchFamily="18" charset="0"/>
              </a:rPr>
              <a:t>Bài 7 -tiết 4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brosia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2358" y="2426586"/>
            <a:ext cx="97833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 Nang" panose="02090907080705020403" pitchFamily="18" charset="0"/>
              </a:rPr>
              <a:t>Viết bài văn miêu tả cây cối</a:t>
            </a:r>
            <a:endParaRPr lang="en-US" sz="8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ch Tuyet Nang" panose="020909070807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397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-148580" y="341303"/>
            <a:ext cx="2496585" cy="1222817"/>
            <a:chOff x="422723" y="2810762"/>
            <a:chExt cx="2496585" cy="1222817"/>
          </a:xfrm>
        </p:grpSpPr>
        <p:sp>
          <p:nvSpPr>
            <p:cNvPr id="52" name="TextBox 51"/>
            <p:cNvSpPr txBox="1"/>
            <p:nvPr/>
          </p:nvSpPr>
          <p:spPr>
            <a:xfrm rot="20481018">
              <a:off x="422723" y="2833250"/>
              <a:ext cx="24582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 French Vanilla" panose="02040603050506020204" pitchFamily="18" charset="0"/>
                  <a:cs typeface="+mn-cs"/>
                </a:rPr>
                <a:t>Gợi ý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rot="20481018">
              <a:off x="461055" y="2810762"/>
              <a:ext cx="24582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rench Vanilla" panose="02040603050506020204" pitchFamily="18" charset="0"/>
                  <a:cs typeface="+mn-cs"/>
                </a:rPr>
                <a:t>Gợi ý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DE6E0C0-0C3A-4A00-9372-093D69BBC6BA}"/>
              </a:ext>
            </a:extLst>
          </p:cNvPr>
          <p:cNvGrpSpPr/>
          <p:nvPr/>
        </p:nvGrpSpPr>
        <p:grpSpPr>
          <a:xfrm>
            <a:off x="996463" y="3153070"/>
            <a:ext cx="9519631" cy="2372820"/>
            <a:chOff x="1138756" y="3168038"/>
            <a:chExt cx="8636983" cy="17167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85D38A-DB2B-4EB3-BF73-08F0AFDF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756" y="3168038"/>
              <a:ext cx="8636983" cy="171675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D2B576-3243-4BEB-A194-3010CA4B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193" y="3763130"/>
              <a:ext cx="2479332" cy="6911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ADA689-CF2F-4EE3-9419-AE72A198F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401" y="3789488"/>
              <a:ext cx="3461991" cy="638421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7CCF329-3A2B-4BB1-A87C-65ACF56DB4C9}"/>
                </a:ext>
              </a:extLst>
            </p:cNvPr>
            <p:cNvGrpSpPr/>
            <p:nvPr/>
          </p:nvGrpSpPr>
          <p:grpSpPr>
            <a:xfrm>
              <a:off x="7372725" y="3681263"/>
              <a:ext cx="2178131" cy="804582"/>
              <a:chOff x="6315849" y="543905"/>
              <a:chExt cx="2178131" cy="8045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A96EF6D-C158-4766-AEBB-425AD2CC23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5849" y="662407"/>
                <a:ext cx="2178131" cy="68608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C85DE97-019A-4B56-8A81-7EB013F6D07C}"/>
                  </a:ext>
                </a:extLst>
              </p:cNvPr>
              <p:cNvSpPr txBox="1"/>
              <p:nvPr/>
            </p:nvSpPr>
            <p:spPr>
              <a:xfrm>
                <a:off x="6897122" y="543905"/>
                <a:ext cx="962527" cy="690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800"/>
              </a:p>
              <a:p>
                <a:r>
                  <a:rPr lang="en-US" sz="2800"/>
                  <a:t>?</a:t>
                </a: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D4B98E0-239A-434F-8BE2-D3065285F5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8"/>
          <a:stretch/>
        </p:blipFill>
        <p:spPr>
          <a:xfrm>
            <a:off x="4488277" y="311744"/>
            <a:ext cx="3379229" cy="29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3760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436A1A5-DCD6-4F25-A62E-BE195D309DE6}"/>
              </a:ext>
            </a:extLst>
          </p:cNvPr>
          <p:cNvSpPr txBox="1"/>
          <p:nvPr/>
        </p:nvSpPr>
        <p:spPr>
          <a:xfrm>
            <a:off x="4256690" y="293792"/>
            <a:ext cx="5797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srgbClr val="0070C0"/>
                </a:solidFill>
                <a:latin typeface="UTM Azuki" panose="02040603050506020204" pitchFamily="18" charset="0"/>
                <a:ea typeface="微软雅黑"/>
              </a:rPr>
              <a:t>Lưu ý thêm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zuki" panose="02040603050506020204" pitchFamily="18" charset="0"/>
              <a:ea typeface="微软雅黑"/>
            </a:endParaRPr>
          </a:p>
        </p:txBody>
      </p:sp>
      <p:pic>
        <p:nvPicPr>
          <p:cNvPr id="1026" name="Picture 2" descr="Chữ gi - Olm">
            <a:extLst>
              <a:ext uri="{FF2B5EF4-FFF2-40B4-BE49-F238E27FC236}">
                <a16:creationId xmlns:a16="http://schemas.microsoft.com/office/drawing/2014/main" id="{F3BCBC70-0A72-4A7B-A91C-0801C5A78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04" y="293792"/>
            <a:ext cx="3039676" cy="656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8F22D-4207-4744-A38B-6BE04741EA25}"/>
              </a:ext>
            </a:extLst>
          </p:cNvPr>
          <p:cNvSpPr txBox="1"/>
          <p:nvPr/>
        </p:nvSpPr>
        <p:spPr>
          <a:xfrm>
            <a:off x="3062175" y="1395190"/>
            <a:ext cx="85202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3600" b="1" i="0" u="none" strike="noStrike" baseline="0">
                <a:solidFill>
                  <a:srgbClr val="F8601E"/>
                </a:solidFill>
                <a:latin typeface="TimesNewRomanPSMT"/>
              </a:rPr>
              <a:t>Dựa vào dàn ý, đoạn mở bài, đoạn kết bài đã thực hiện ở các tiết trước để viết bài</a:t>
            </a:r>
            <a:r>
              <a:rPr lang="en-US" sz="3600" b="1" i="0" u="none" strike="noStrike" baseline="0">
                <a:solidFill>
                  <a:srgbClr val="F8601E"/>
                </a:solidFill>
                <a:latin typeface="TimesNewRomanPSMT"/>
              </a:rPr>
              <a:t> hoàn chỉnh.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3600" b="1" i="0" u="none" strike="noStrike" baseline="0">
                <a:solidFill>
                  <a:srgbClr val="002060"/>
                </a:solidFill>
                <a:latin typeface="TimesNewRomanPSMT"/>
              </a:rPr>
              <a:t>Khi tả, có thể chọn tả cây theo cách 1 hoặc cách 2.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3600" b="1" i="0" u="none" strike="noStrike" baseline="0">
                <a:solidFill>
                  <a:srgbClr val="FF0000"/>
                </a:solidFill>
                <a:latin typeface="TimesNewRomanPSMT"/>
              </a:rPr>
              <a:t>Có thể khuyến khích viết đoạn kết bài theo kiểu mở rộng.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3600" b="1" i="0" u="none" strike="noStrike" baseline="0">
                <a:solidFill>
                  <a:srgbClr val="7030A0"/>
                </a:solidFill>
                <a:latin typeface="TimesNewRomanPSMT"/>
              </a:rPr>
              <a:t>Sử dụng biện pháp so sánh, nhân hoá</a:t>
            </a:r>
            <a:endParaRPr lang="en-US" sz="3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692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5B348E-9A06-4F3A-BABF-8199D0AE0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69135"/>
            <a:ext cx="5919729" cy="59197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36A1A5-DCD6-4F25-A62E-BE195D309DE6}"/>
              </a:ext>
            </a:extLst>
          </p:cNvPr>
          <p:cNvSpPr txBox="1"/>
          <p:nvPr/>
        </p:nvSpPr>
        <p:spPr>
          <a:xfrm>
            <a:off x="505081" y="389940"/>
            <a:ext cx="57972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600">
                <a:solidFill>
                  <a:srgbClr val="008000"/>
                </a:solidFill>
                <a:latin typeface="UTM Azuki" panose="02040603050506020204" pitchFamily="18" charset="0"/>
                <a:ea typeface="微软雅黑"/>
              </a:rPr>
              <a:t>Cá nhân làm bài vào VBT</a:t>
            </a:r>
            <a:endParaRPr lang="en-US" sz="9600" i="1" dirty="0">
              <a:solidFill>
                <a:srgbClr val="008000"/>
              </a:solidFill>
              <a:latin typeface="UTM Azuki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8592838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29EE29-1607-4689-8D01-507889FFA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40" b="17042"/>
          <a:stretch/>
        </p:blipFill>
        <p:spPr>
          <a:xfrm>
            <a:off x="1865989" y="1528891"/>
            <a:ext cx="8650706" cy="48249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36A1A5-DCD6-4F25-A62E-BE195D309DE6}"/>
              </a:ext>
            </a:extLst>
          </p:cNvPr>
          <p:cNvSpPr txBox="1"/>
          <p:nvPr/>
        </p:nvSpPr>
        <p:spPr>
          <a:xfrm>
            <a:off x="1272335" y="357063"/>
            <a:ext cx="10032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UTM Azuki" panose="02040603050506020204" pitchFamily="18" charset="0"/>
                <a:ea typeface="微软雅黑"/>
                <a:cs typeface="+mn-cs"/>
              </a:rPr>
              <a:t>Đ</a:t>
            </a: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UTM Azuki" panose="02040603050506020204" pitchFamily="18" charset="0"/>
                <a:ea typeface="微软雅黑"/>
                <a:cs typeface="+mn-cs"/>
              </a:rPr>
              <a:t>ọc bài viết trước lớp.</a:t>
            </a:r>
            <a:endParaRPr kumimoji="0" lang="en-US" sz="8000" b="0" i="1" u="none" strike="noStrike" kern="1200" cap="none" spc="0" normalizeH="0" baseline="0" noProof="0" dirty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UTM Azuki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77927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C87B4F19-8E90-404F-BDF3-0A53CF75F962}"/>
              </a:ext>
            </a:extLst>
          </p:cNvPr>
          <p:cNvSpPr/>
          <p:nvPr/>
        </p:nvSpPr>
        <p:spPr>
          <a:xfrm>
            <a:off x="1099735" y="1402351"/>
            <a:ext cx="9573962" cy="382500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0CF277F-1A09-4D98-BA95-93E9FC8D168F}"/>
              </a:ext>
            </a:extLst>
          </p:cNvPr>
          <p:cNvSpPr/>
          <p:nvPr/>
        </p:nvSpPr>
        <p:spPr>
          <a:xfrm>
            <a:off x="2271081" y="983526"/>
            <a:ext cx="7649836" cy="489609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976" y="1498970"/>
            <a:ext cx="764983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Dung Dan" panose="03060902040502020204" pitchFamily="66" charset="0"/>
                <a:cs typeface="+mn-cs"/>
              </a:rPr>
              <a:t>VẬN</a:t>
            </a:r>
            <a:r>
              <a:rPr kumimoji="0" lang="en-US" sz="115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Dung Dan" panose="03060902040502020204" pitchFamily="66" charset="0"/>
                <a:cs typeface="+mn-cs"/>
              </a:rPr>
              <a:t> DỤNG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Dung Dan" panose="03060902040502020204" pitchFamily="66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8"/>
          <a:stretch/>
        </p:blipFill>
        <p:spPr>
          <a:xfrm>
            <a:off x="7076922" y="1498970"/>
            <a:ext cx="5985494" cy="522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3169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C334B3-BCBC-408A-BF60-314C29F20731}"/>
              </a:ext>
            </a:extLst>
          </p:cNvPr>
          <p:cNvSpPr txBox="1"/>
          <p:nvPr/>
        </p:nvSpPr>
        <p:spPr>
          <a:xfrm>
            <a:off x="683173" y="399395"/>
            <a:ext cx="1128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 u="none" strike="noStrike" baseline="0">
                <a:solidFill>
                  <a:srgbClr val="FF4D33"/>
                </a:solidFill>
                <a:latin typeface="Arial-Rounded-Bold"/>
              </a:rPr>
              <a:t>1. </a:t>
            </a:r>
            <a:r>
              <a:rPr lang="vi-VN" sz="3200" b="1" i="0" u="none" strike="noStrike" baseline="0">
                <a:solidFill>
                  <a:srgbClr val="000000"/>
                </a:solidFill>
                <a:latin typeface="Arial-BoldMT"/>
              </a:rPr>
              <a:t>Thi tìm từ ngữ tả vẻ đẹp của nước biển, sông, hồ,...</a:t>
            </a:r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1378C-7BFF-4249-8895-8A95760671FD}"/>
              </a:ext>
            </a:extLst>
          </p:cNvPr>
          <p:cNvSpPr txBox="1"/>
          <p:nvPr/>
        </p:nvSpPr>
        <p:spPr>
          <a:xfrm>
            <a:off x="2716924" y="1334812"/>
            <a:ext cx="675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u="none" strike="noStrike" baseline="0">
                <a:solidFill>
                  <a:srgbClr val="00FFFF"/>
                </a:solidFill>
                <a:latin typeface="ArialMT"/>
              </a:rPr>
              <a:t>M: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MT"/>
              </a:rPr>
              <a:t>trong veo, long lanh</a:t>
            </a:r>
            <a:endParaRPr lang="en-US" sz="4000"/>
          </a:p>
        </p:txBody>
      </p:sp>
      <p:pic>
        <p:nvPicPr>
          <p:cNvPr id="9" name="Picture 8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3B069732-E80E-4E3D-94DA-76E696EEC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5807" y="1886306"/>
            <a:ext cx="4100924" cy="42662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0F22B8-DAA1-4D19-A307-A02F33B56A8B}"/>
              </a:ext>
            </a:extLst>
          </p:cNvPr>
          <p:cNvSpPr txBox="1"/>
          <p:nvPr/>
        </p:nvSpPr>
        <p:spPr>
          <a:xfrm>
            <a:off x="410488" y="2331784"/>
            <a:ext cx="65053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>
                <a:solidFill>
                  <a:srgbClr val="00B0F0"/>
                </a:solidFill>
                <a:latin typeface="UTM Azuki" panose="02040603050506020204" pitchFamily="18" charset="0"/>
                <a:ea typeface="微软雅黑"/>
              </a:rPr>
              <a:t>Thảo luận và thực hiện trong nhóm nhỏ</a:t>
            </a:r>
            <a:endParaRPr lang="en-US" sz="7200" i="1" dirty="0">
              <a:solidFill>
                <a:srgbClr val="00B0F0"/>
              </a:solidFill>
              <a:latin typeface="UTM Azuki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54011814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436A1A5-DCD6-4F25-A62E-BE195D309DE6}"/>
              </a:ext>
            </a:extLst>
          </p:cNvPr>
          <p:cNvSpPr txBox="1"/>
          <p:nvPr/>
        </p:nvSpPr>
        <p:spPr>
          <a:xfrm>
            <a:off x="4256690" y="293792"/>
            <a:ext cx="5797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srgbClr val="0070C0"/>
                </a:solidFill>
                <a:latin typeface="UTM Azuki" panose="02040603050506020204" pitchFamily="18" charset="0"/>
                <a:ea typeface="微软雅黑"/>
              </a:rPr>
              <a:t>Chữa bài 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zuki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1026" name="Picture 2" descr="Chữ gi - Olm">
            <a:extLst>
              <a:ext uri="{FF2B5EF4-FFF2-40B4-BE49-F238E27FC236}">
                <a16:creationId xmlns:a16="http://schemas.microsoft.com/office/drawing/2014/main" id="{F3BCBC70-0A72-4A7B-A91C-0801C5A78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04" y="293792"/>
            <a:ext cx="3039676" cy="656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4832F5-73E1-42F5-B835-77DB09AF3CD5}"/>
              </a:ext>
            </a:extLst>
          </p:cNvPr>
          <p:cNvSpPr txBox="1"/>
          <p:nvPr/>
        </p:nvSpPr>
        <p:spPr>
          <a:xfrm>
            <a:off x="2957072" y="2049518"/>
            <a:ext cx="89301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n-NO" sz="4800" b="1" u="none" strike="noStrike" baseline="0">
                <a:solidFill>
                  <a:srgbClr val="7030A0"/>
                </a:solidFill>
                <a:latin typeface="TimesNewRomanPS-ItalicMT"/>
              </a:rPr>
              <a:t>+  trong xanh    + trong vắt</a:t>
            </a:r>
          </a:p>
          <a:p>
            <a:pPr algn="l"/>
            <a:r>
              <a:rPr lang="nn-NO" sz="4800" b="1" u="none" strike="noStrike" baseline="0">
                <a:solidFill>
                  <a:srgbClr val="7030A0"/>
                </a:solidFill>
                <a:latin typeface="TimesNewRomanPS-ItalicMT"/>
              </a:rPr>
              <a:t>+  </a:t>
            </a:r>
            <a:r>
              <a:rPr lang="vi-VN" sz="4800" b="1" u="none" strike="noStrike" baseline="0">
                <a:solidFill>
                  <a:srgbClr val="7030A0"/>
                </a:solidFill>
                <a:latin typeface="TimesNewRomanPS-ItalicMT"/>
              </a:rPr>
              <a:t>trong như màu mảnh chai</a:t>
            </a:r>
            <a:endParaRPr lang="en-US" sz="4800" b="1" u="none" strike="noStrike" baseline="0">
              <a:solidFill>
                <a:srgbClr val="7030A0"/>
              </a:solidFill>
              <a:latin typeface="TimesNewRomanPS-ItalicMT"/>
            </a:endParaRPr>
          </a:p>
          <a:p>
            <a:pPr algn="l"/>
            <a:r>
              <a:rPr lang="en-US" sz="4800" b="1" u="none" strike="noStrike" baseline="0">
                <a:solidFill>
                  <a:srgbClr val="7030A0"/>
                </a:solidFill>
                <a:latin typeface="TimesNewRomanPS-ItalicMT"/>
              </a:rPr>
              <a:t>+  </a:t>
            </a:r>
            <a:r>
              <a:rPr lang="vi-VN" sz="4800" b="1" u="none" strike="noStrike" baseline="0">
                <a:solidFill>
                  <a:srgbClr val="7030A0"/>
                </a:solidFill>
                <a:latin typeface="TimesNewRomanPS-ItalicMT"/>
              </a:rPr>
              <a:t>phơn phớt hồng</a:t>
            </a:r>
            <a:endParaRPr lang="en-US" sz="4800" b="1" u="none" strike="noStrike" baseline="0">
              <a:solidFill>
                <a:srgbClr val="7030A0"/>
              </a:solidFill>
              <a:latin typeface="TimesNewRomanPS-ItalicMT"/>
            </a:endParaRPr>
          </a:p>
          <a:p>
            <a:pPr algn="l"/>
            <a:r>
              <a:rPr lang="en-US" sz="4800" b="1">
                <a:solidFill>
                  <a:srgbClr val="7030A0"/>
                </a:solidFill>
                <a:latin typeface="TimesNewRomanPS-ItalicMT"/>
              </a:rPr>
              <a:t>+ </a:t>
            </a:r>
            <a:r>
              <a:rPr lang="vi-VN" sz="4800" b="1" u="none" strike="noStrike" baseline="0">
                <a:solidFill>
                  <a:srgbClr val="7030A0"/>
                </a:solidFill>
                <a:latin typeface="TimesNewRomanPS-ItalicMT"/>
              </a:rPr>
              <a:t> lung linh mây trời</a:t>
            </a:r>
            <a:endParaRPr lang="en-US" sz="4800" b="1" u="none" strike="noStrike" baseline="0">
              <a:solidFill>
                <a:srgbClr val="7030A0"/>
              </a:solidFill>
              <a:latin typeface="TimesNewRomanPS-ItalicMT"/>
            </a:endParaRPr>
          </a:p>
          <a:p>
            <a:pPr algn="l"/>
            <a:r>
              <a:rPr lang="en-US" sz="4800" b="1">
                <a:solidFill>
                  <a:srgbClr val="7030A0"/>
                </a:solidFill>
                <a:latin typeface="TimesNewRomanPS-ItalicMT"/>
              </a:rPr>
              <a:t>+</a:t>
            </a:r>
            <a:r>
              <a:rPr lang="vi-VN" sz="4800" b="1" u="none" strike="noStrike" baseline="0">
                <a:solidFill>
                  <a:srgbClr val="7030A0"/>
                </a:solidFill>
                <a:latin typeface="TimesNewRomanPS-ItalicMT"/>
              </a:rPr>
              <a:t> </a:t>
            </a:r>
            <a:r>
              <a:rPr lang="en-US" sz="4800" b="1" u="none" strike="noStrike" baseline="0">
                <a:solidFill>
                  <a:srgbClr val="7030A0"/>
                </a:solidFill>
                <a:latin typeface="TimesNewRomanPS-ItalicMT"/>
              </a:rPr>
              <a:t> </a:t>
            </a:r>
            <a:r>
              <a:rPr lang="vi-VN" sz="4800" b="1" u="none" strike="noStrike" baseline="0">
                <a:solidFill>
                  <a:srgbClr val="7030A0"/>
                </a:solidFill>
                <a:latin typeface="TimesNewRomanPS-ItalicMT"/>
              </a:rPr>
              <a:t>như một chiếc gương</a:t>
            </a:r>
            <a:r>
              <a:rPr lang="en-US" sz="4800" b="1" u="none" strike="noStrike" baseline="0">
                <a:solidFill>
                  <a:srgbClr val="7030A0"/>
                </a:solidFill>
                <a:latin typeface="TimesNewRomanPS-ItalicMT"/>
              </a:rPr>
              <a:t> khổng lồ</a:t>
            </a:r>
            <a:endParaRPr lang="en-US" sz="48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9513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C334B3-BCBC-408A-BF60-314C29F20731}"/>
              </a:ext>
            </a:extLst>
          </p:cNvPr>
          <p:cNvSpPr txBox="1"/>
          <p:nvPr/>
        </p:nvSpPr>
        <p:spPr>
          <a:xfrm>
            <a:off x="683173" y="399395"/>
            <a:ext cx="1128810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>
                <a:solidFill>
                  <a:srgbClr val="FF4D33"/>
                </a:solidFill>
                <a:latin typeface="Arial-Rounded-Bold"/>
              </a:rPr>
              <a:t>2. </a:t>
            </a:r>
            <a:r>
              <a:rPr lang="vi-VN" sz="3600" b="1">
                <a:solidFill>
                  <a:srgbClr val="000000"/>
                </a:solidFill>
                <a:latin typeface="Arial-BoldMT"/>
              </a:rPr>
              <a:t>Nói 1 – 2 câu tả vẻ đẹp của một cảnh sông nước mà em biết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Picture 8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3B069732-E80E-4E3D-94DA-76E696EEC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8566" y="1180956"/>
            <a:ext cx="4698124" cy="488747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0F22B8-DAA1-4D19-A307-A02F33B56A8B}"/>
              </a:ext>
            </a:extLst>
          </p:cNvPr>
          <p:cNvSpPr txBox="1"/>
          <p:nvPr/>
        </p:nvSpPr>
        <p:spPr>
          <a:xfrm>
            <a:off x="420415" y="1828800"/>
            <a:ext cx="6758151" cy="384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>
                <a:solidFill>
                  <a:srgbClr val="F94172"/>
                </a:solidFill>
                <a:latin typeface="UTM Azuki" panose="02040603050506020204" pitchFamily="18" charset="0"/>
                <a:ea typeface="微软雅黑"/>
              </a:rPr>
              <a:t>Đ</a:t>
            </a:r>
            <a:r>
              <a:rPr lang="vi-VN" sz="6000">
                <a:solidFill>
                  <a:srgbClr val="F94172"/>
                </a:solidFill>
                <a:latin typeface="UTM Azuki" panose="02040603050506020204" pitchFamily="18" charset="0"/>
                <a:ea typeface="微软雅黑"/>
              </a:rPr>
              <a:t>ọc lại các từ ngữ tìm được, nói câu tả vẻ đẹp của cảnh sông nước trong</a:t>
            </a:r>
            <a:r>
              <a:rPr lang="en-US" sz="6000">
                <a:solidFill>
                  <a:srgbClr val="F94172"/>
                </a:solidFill>
                <a:latin typeface="UTM Azuki" panose="02040603050506020204" pitchFamily="18" charset="0"/>
                <a:ea typeface="微软雅黑"/>
              </a:rPr>
              <a:t> </a:t>
            </a:r>
            <a:r>
              <a:rPr lang="vi-VN" sz="6000">
                <a:solidFill>
                  <a:srgbClr val="F94172"/>
                </a:solidFill>
                <a:latin typeface="UTM Azuki" panose="02040603050506020204" pitchFamily="18" charset="0"/>
                <a:ea typeface="微软雅黑"/>
              </a:rPr>
              <a:t>nhóm nhỏ.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srgbClr val="F94172"/>
              </a:solidFill>
              <a:effectLst/>
              <a:uLnTx/>
              <a:uFillTx/>
              <a:latin typeface="UTM Azuki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24285464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29EE29-1607-4689-8D01-507889FFA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40" b="17042"/>
          <a:stretch/>
        </p:blipFill>
        <p:spPr>
          <a:xfrm>
            <a:off x="1865989" y="1528891"/>
            <a:ext cx="8650706" cy="48249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36A1A5-DCD6-4F25-A62E-BE195D309DE6}"/>
              </a:ext>
            </a:extLst>
          </p:cNvPr>
          <p:cNvSpPr txBox="1"/>
          <p:nvPr/>
        </p:nvSpPr>
        <p:spPr>
          <a:xfrm>
            <a:off x="924911" y="328562"/>
            <a:ext cx="10747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zuki" panose="02040603050506020204" pitchFamily="18" charset="0"/>
                <a:ea typeface="微软雅黑"/>
                <a:cs typeface="+mn-cs"/>
              </a:rPr>
              <a:t>Trình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zuki" panose="02040603050506020204" pitchFamily="18" charset="0"/>
                <a:ea typeface="微软雅黑"/>
                <a:cs typeface="+mn-cs"/>
              </a:rPr>
              <a:t> bày kết quả</a:t>
            </a:r>
            <a:r>
              <a:rPr kumimoji="0" lang="vi-VN" sz="7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zuki" panose="02040603050506020204" pitchFamily="18" charset="0"/>
                <a:ea typeface="微软雅黑"/>
                <a:cs typeface="+mn-cs"/>
              </a:rPr>
              <a:t> trước lớp.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zuki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62760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1">
            <a:extLst>
              <a:ext uri="{FF2B5EF4-FFF2-40B4-BE49-F238E27FC236}">
                <a16:creationId xmlns:a16="http://schemas.microsoft.com/office/drawing/2014/main" id="{C87B4F19-8E90-404F-BDF3-0A53CF75F962}"/>
              </a:ext>
            </a:extLst>
          </p:cNvPr>
          <p:cNvSpPr/>
          <p:nvPr/>
        </p:nvSpPr>
        <p:spPr>
          <a:xfrm>
            <a:off x="1697014" y="1520732"/>
            <a:ext cx="8801224" cy="382500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1">
            <a:extLst>
              <a:ext uri="{FF2B5EF4-FFF2-40B4-BE49-F238E27FC236}">
                <a16:creationId xmlns:a16="http://schemas.microsoft.com/office/drawing/2014/main" id="{20CF277F-1A09-4D98-BA95-93E9FC8D168F}"/>
              </a:ext>
            </a:extLst>
          </p:cNvPr>
          <p:cNvSpPr/>
          <p:nvPr/>
        </p:nvSpPr>
        <p:spPr>
          <a:xfrm>
            <a:off x="2271081" y="983848"/>
            <a:ext cx="7649836" cy="489609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180" y="1520732"/>
            <a:ext cx="102946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BAF70"/>
                </a:solidFill>
                <a:latin typeface="UTM Neutra" panose="02040603050506020204" pitchFamily="18" charset="0"/>
              </a:rPr>
              <a:t>CHÚC CÁC EM HỌC TỐT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381" y="3017520"/>
            <a:ext cx="6397012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108">
        <p:random/>
      </p:transition>
    </mc:Choice>
    <mc:Fallback xmlns="">
      <p:transition spd="slow" advTm="12108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-1146360"/>
            <a:ext cx="12520051" cy="9322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21" y="2818395"/>
            <a:ext cx="3316511" cy="42492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37718" y="1271662"/>
            <a:ext cx="647858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ung Dan" panose="03060902040502020204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2749556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39160" y="715424"/>
            <a:ext cx="11952840" cy="58949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 – 035.447.3852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KÍNH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MONG QUÝ THẦY/ CÔ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KHÔNG CHIA SẺ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 CÁC 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HỘI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NHÓM ZALO HAY FB, CÁC WEB.....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EM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CHỈ GIAO DỊCH BẰNG DUY NHẤT 1 NICK FB :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ƠNG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LINK FB: https://www.facebook.com/GADTLANHUONG0354473852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ZALO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ƠNG SĐT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0354473852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MỌI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GIAO DỊCH BẰNG NICK KHÁC ĐỀU LÀ MẠO DANH EM VÀ LỪA ĐẢO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Ạ!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THẦY CÔ QUAN TÂM GIÁO ÁN ĐIỆN TỬ CHƯƠNG TRÌNH LỚP 5 MỚI VUI LÒNG KẾT BẠN NHẮN TIN QUA SỐ ZALO 0354473852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1" y="207174"/>
            <a:ext cx="1108543" cy="10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8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10058400" cy="5056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21" y="2818395"/>
            <a:ext cx="3316511" cy="42492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792992">
            <a:off x="2627277" y="1656752"/>
            <a:ext cx="2255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 Nang" panose="02090907080705020403" pitchFamily="18" charset="0"/>
              </a:rPr>
              <a:t>Ai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8936" y="2721980"/>
            <a:ext cx="2579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 Nang" panose="02090907080705020403" pitchFamily="18" charset="0"/>
              </a:rPr>
              <a:t>tinh</a:t>
            </a:r>
            <a:endParaRPr lang="en-US" sz="8000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ch Tuyet Nang" panose="020909070807050204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1258067">
            <a:off x="9263326" y="2406041"/>
            <a:ext cx="2476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 Nang" panose="02090907080705020403" pitchFamily="18" charset="0"/>
              </a:rPr>
              <a:t>mắt</a:t>
            </a:r>
            <a:endParaRPr lang="en-US" sz="8000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ch Tuyet Nang" panose="020909070807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67971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54101" y="133904"/>
            <a:ext cx="8219769" cy="6307054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chemeClr val="accent1">
                <a:shade val="50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282" y="2801578"/>
            <a:ext cx="3270655" cy="41905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412F1F-A702-45E5-9915-ECB0CF3FA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385" y="529884"/>
            <a:ext cx="7315200" cy="5486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3252" y="274606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75632" y="3344387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09811" y="5434429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74971" y="1317942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70051" y="266058"/>
            <a:ext cx="1267454" cy="1026160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538142" y="5426566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9688" y="1307848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287037" y="4381524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376487" y="269578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273713" y="1297245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276720" y="5438470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372072" y="3332556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8560303" y="2342350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662209" y="2325894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556005" y="291698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962156" y="2323262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986906" y="5407826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969273" y="275433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262837" y="281032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693251" y="5415223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961928" y="3350480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681692" y="4365413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391757" y="5414744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93563" y="3354917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252985" y="2320282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088232" y="1303648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394755" y="1291221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077265" y="274275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978744" y="1302651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071433" y="2335157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778669" y="2342351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082321" y="4389296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5993171" y="4381524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387826" y="4362927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3353671" y="2312864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2077265" y="3363463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8575583" y="1311298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8563688" y="4375422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787834" y="4390643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2107175" y="5442709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8554700" y="3358886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7257622" y="3358887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87184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600"/>
                            </p:stCondLst>
                            <p:childTnLst>
                              <p:par>
                                <p:cTn id="13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100"/>
                            </p:stCondLst>
                            <p:childTnLst>
                              <p:par>
                                <p:cTn id="14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000"/>
                            </p:stCondLst>
                            <p:childTnLst>
                              <p:par>
                                <p:cTn id="16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500"/>
                            </p:stCondLst>
                            <p:childTnLst>
                              <p:par>
                                <p:cTn id="1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4821" y="164508"/>
            <a:ext cx="9488128" cy="6577872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chemeClr val="accent1">
                <a:shade val="50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462946-09C5-4C8F-9E2D-FFF2E3874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910" y="422630"/>
            <a:ext cx="8016985" cy="6012739"/>
          </a:xfrm>
          <a:prstGeom prst="rect">
            <a:avLst/>
          </a:prstGeom>
        </p:spPr>
      </p:pic>
      <p:sp>
        <p:nvSpPr>
          <p:cNvPr id="203" name="Rectangle 202"/>
          <p:cNvSpPr/>
          <p:nvPr/>
        </p:nvSpPr>
        <p:spPr>
          <a:xfrm>
            <a:off x="794071" y="410369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Rectangle 203"/>
          <p:cNvSpPr/>
          <p:nvPr/>
        </p:nvSpPr>
        <p:spPr>
          <a:xfrm>
            <a:off x="4671557" y="3480150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Rectangle 204"/>
          <p:cNvSpPr/>
          <p:nvPr/>
        </p:nvSpPr>
        <p:spPr>
          <a:xfrm>
            <a:off x="793070" y="5546561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Rectangle 205"/>
          <p:cNvSpPr/>
          <p:nvPr/>
        </p:nvSpPr>
        <p:spPr>
          <a:xfrm>
            <a:off x="4685790" y="1453705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" name="Rectangle 206"/>
          <p:cNvSpPr/>
          <p:nvPr/>
        </p:nvSpPr>
        <p:spPr>
          <a:xfrm>
            <a:off x="4680870" y="401821"/>
            <a:ext cx="1267454" cy="1026160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" name="Rectangle 207"/>
          <p:cNvSpPr/>
          <p:nvPr/>
        </p:nvSpPr>
        <p:spPr>
          <a:xfrm>
            <a:off x="8566824" y="5526876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9" name="Rectangle 208"/>
          <p:cNvSpPr/>
          <p:nvPr/>
        </p:nvSpPr>
        <p:spPr>
          <a:xfrm>
            <a:off x="800507" y="1443611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0" name="Rectangle 209"/>
          <p:cNvSpPr/>
          <p:nvPr/>
        </p:nvSpPr>
        <p:spPr>
          <a:xfrm>
            <a:off x="7282962" y="4517287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1" name="Rectangle 210"/>
          <p:cNvSpPr/>
          <p:nvPr/>
        </p:nvSpPr>
        <p:spPr>
          <a:xfrm>
            <a:off x="3387306" y="405341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" name="Rectangle 211"/>
          <p:cNvSpPr/>
          <p:nvPr/>
        </p:nvSpPr>
        <p:spPr>
          <a:xfrm>
            <a:off x="7284532" y="1433008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" name="Rectangle 212"/>
          <p:cNvSpPr/>
          <p:nvPr/>
        </p:nvSpPr>
        <p:spPr>
          <a:xfrm>
            <a:off x="7305402" y="5538780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4" name="Rectangle 213"/>
          <p:cNvSpPr/>
          <p:nvPr/>
        </p:nvSpPr>
        <p:spPr>
          <a:xfrm>
            <a:off x="3367997" y="3468319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" name="Rectangle 214"/>
          <p:cNvSpPr/>
          <p:nvPr/>
        </p:nvSpPr>
        <p:spPr>
          <a:xfrm>
            <a:off x="8571122" y="2478113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6" name="Rectangle 215"/>
          <p:cNvSpPr/>
          <p:nvPr/>
        </p:nvSpPr>
        <p:spPr>
          <a:xfrm>
            <a:off x="4673028" y="2461657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7" name="Rectangle 216"/>
          <p:cNvSpPr/>
          <p:nvPr/>
        </p:nvSpPr>
        <p:spPr>
          <a:xfrm>
            <a:off x="8566824" y="427461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8" name="Rectangle 217"/>
          <p:cNvSpPr/>
          <p:nvPr/>
        </p:nvSpPr>
        <p:spPr>
          <a:xfrm>
            <a:off x="5972975" y="2459025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9" name="Rectangle 218"/>
          <p:cNvSpPr/>
          <p:nvPr/>
        </p:nvSpPr>
        <p:spPr>
          <a:xfrm>
            <a:off x="5993295" y="5542479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0" name="Rectangle 219"/>
          <p:cNvSpPr/>
          <p:nvPr/>
        </p:nvSpPr>
        <p:spPr>
          <a:xfrm>
            <a:off x="5980092" y="411196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1" name="Rectangle 220"/>
          <p:cNvSpPr/>
          <p:nvPr/>
        </p:nvSpPr>
        <p:spPr>
          <a:xfrm>
            <a:off x="7273656" y="416795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2" name="Rectangle 221"/>
          <p:cNvSpPr/>
          <p:nvPr/>
        </p:nvSpPr>
        <p:spPr>
          <a:xfrm>
            <a:off x="4689480" y="5538779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3" name="Rectangle 222"/>
          <p:cNvSpPr/>
          <p:nvPr/>
        </p:nvSpPr>
        <p:spPr>
          <a:xfrm>
            <a:off x="5957853" y="3486243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4" name="Rectangle 223"/>
          <p:cNvSpPr/>
          <p:nvPr/>
        </p:nvSpPr>
        <p:spPr>
          <a:xfrm>
            <a:off x="4677617" y="4501176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" name="Rectangle 224"/>
          <p:cNvSpPr/>
          <p:nvPr/>
        </p:nvSpPr>
        <p:spPr>
          <a:xfrm>
            <a:off x="3375016" y="5526876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6" name="Rectangle 225"/>
          <p:cNvSpPr/>
          <p:nvPr/>
        </p:nvSpPr>
        <p:spPr>
          <a:xfrm>
            <a:off x="789488" y="3490680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7" name="Rectangle 226"/>
          <p:cNvSpPr/>
          <p:nvPr/>
        </p:nvSpPr>
        <p:spPr>
          <a:xfrm>
            <a:off x="7263804" y="2456045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8" name="Rectangle 227"/>
          <p:cNvSpPr/>
          <p:nvPr/>
        </p:nvSpPr>
        <p:spPr>
          <a:xfrm>
            <a:off x="2099051" y="1439411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9" name="Rectangle 228"/>
          <p:cNvSpPr/>
          <p:nvPr/>
        </p:nvSpPr>
        <p:spPr>
          <a:xfrm>
            <a:off x="3405574" y="1426984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0" name="Rectangle 229"/>
          <p:cNvSpPr/>
          <p:nvPr/>
        </p:nvSpPr>
        <p:spPr>
          <a:xfrm>
            <a:off x="2088084" y="410038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1" name="Rectangle 230"/>
          <p:cNvSpPr/>
          <p:nvPr/>
        </p:nvSpPr>
        <p:spPr>
          <a:xfrm>
            <a:off x="5989563" y="1438414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2" name="Rectangle 231"/>
          <p:cNvSpPr/>
          <p:nvPr/>
        </p:nvSpPr>
        <p:spPr>
          <a:xfrm>
            <a:off x="2082252" y="2470920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3" name="Rectangle 232"/>
          <p:cNvSpPr/>
          <p:nvPr/>
        </p:nvSpPr>
        <p:spPr>
          <a:xfrm>
            <a:off x="789488" y="2478114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Rectangle 233"/>
          <p:cNvSpPr/>
          <p:nvPr/>
        </p:nvSpPr>
        <p:spPr>
          <a:xfrm>
            <a:off x="2078246" y="4525059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5" name="Rectangle 234"/>
          <p:cNvSpPr/>
          <p:nvPr/>
        </p:nvSpPr>
        <p:spPr>
          <a:xfrm>
            <a:off x="5989096" y="4517287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6" name="Rectangle 235"/>
          <p:cNvSpPr/>
          <p:nvPr/>
        </p:nvSpPr>
        <p:spPr>
          <a:xfrm>
            <a:off x="3383751" y="4498690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7" name="Rectangle 236"/>
          <p:cNvSpPr/>
          <p:nvPr/>
        </p:nvSpPr>
        <p:spPr>
          <a:xfrm>
            <a:off x="3364490" y="2448627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8" name="Rectangle 237"/>
          <p:cNvSpPr/>
          <p:nvPr/>
        </p:nvSpPr>
        <p:spPr>
          <a:xfrm>
            <a:off x="2073190" y="3499226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9" name="Rectangle 238"/>
          <p:cNvSpPr/>
          <p:nvPr/>
        </p:nvSpPr>
        <p:spPr>
          <a:xfrm>
            <a:off x="8586402" y="1447061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0" name="Rectangle 239"/>
          <p:cNvSpPr/>
          <p:nvPr/>
        </p:nvSpPr>
        <p:spPr>
          <a:xfrm>
            <a:off x="8559613" y="4511185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1" name="Rectangle 240"/>
          <p:cNvSpPr/>
          <p:nvPr/>
        </p:nvSpPr>
        <p:spPr>
          <a:xfrm>
            <a:off x="783759" y="4526406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2" name="Rectangle 241"/>
          <p:cNvSpPr/>
          <p:nvPr/>
        </p:nvSpPr>
        <p:spPr>
          <a:xfrm>
            <a:off x="2090434" y="5554841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3" name="Rectangle 242"/>
          <p:cNvSpPr/>
          <p:nvPr/>
        </p:nvSpPr>
        <p:spPr>
          <a:xfrm>
            <a:off x="8550625" y="3494649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4" name="Rectangle 243"/>
          <p:cNvSpPr/>
          <p:nvPr/>
        </p:nvSpPr>
        <p:spPr>
          <a:xfrm>
            <a:off x="7253547" y="3494650"/>
            <a:ext cx="1267454" cy="997399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5" name="Picture 2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06" y="2903576"/>
            <a:ext cx="3270655" cy="41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4911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600"/>
                            </p:stCondLst>
                            <p:childTnLst>
                              <p:par>
                                <p:cTn id="13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100"/>
                            </p:stCondLst>
                            <p:childTnLst>
                              <p:par>
                                <p:cTn id="14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000"/>
                            </p:stCondLst>
                            <p:childTnLst>
                              <p:par>
                                <p:cTn id="16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500"/>
                            </p:stCondLst>
                            <p:childTnLst>
                              <p:par>
                                <p:cTn id="1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70387" y="179860"/>
            <a:ext cx="8445910" cy="644012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chemeClr val="accent1">
                <a:shade val="50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5B3F83-A622-4DEF-A45D-6EACA2A19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897" y="763695"/>
            <a:ext cx="7736390" cy="5157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0204" y="324122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54373" y="3410120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32869" y="5478133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03170" y="1365435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488120" y="303774"/>
            <a:ext cx="1222132" cy="1049442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210138" y="5461059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1469" y="1385257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004570" y="4448006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251543" y="319094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014175" y="1364980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966645" y="5469418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327535" y="3397912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144745" y="2418975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412008" y="2394600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8248077" y="340061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635333" y="2400460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723152" y="5458075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740221" y="318926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992322" y="340888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452682" y="5458075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802955" y="3418038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522008" y="4431523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227119" y="5458075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07655" y="3425749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877962" y="2377884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011135" y="1371016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3259286" y="1338954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009594" y="324122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746030" y="1349970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1994336" y="2402525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41020" y="2430419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037637" y="4465533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773732" y="4458192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295835" y="4430295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207406" y="2400460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071754" y="3441841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8240771" y="1377728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8280793" y="4451038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792094" y="4446213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1971364" y="5485561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8318470" y="3425564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7069586" y="3425749"/>
            <a:ext cx="1222132" cy="1020028"/>
          </a:xfrm>
          <a:prstGeom prst="rect">
            <a:avLst/>
          </a:prstGeom>
          <a:solidFill>
            <a:srgbClr val="00B0F0"/>
          </a:solidFill>
          <a:ln w="381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287" y="2783601"/>
            <a:ext cx="3270655" cy="41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147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600"/>
                            </p:stCondLst>
                            <p:childTnLst>
                              <p:par>
                                <p:cTn id="13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100"/>
                            </p:stCondLst>
                            <p:childTnLst>
                              <p:par>
                                <p:cTn id="14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000"/>
                            </p:stCondLst>
                            <p:childTnLst>
                              <p:par>
                                <p:cTn id="16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500"/>
                            </p:stCondLst>
                            <p:childTnLst>
                              <p:par>
                                <p:cTn id="1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C87B4F19-8E90-404F-BDF3-0A53CF75F962}"/>
              </a:ext>
            </a:extLst>
          </p:cNvPr>
          <p:cNvSpPr/>
          <p:nvPr/>
        </p:nvSpPr>
        <p:spPr>
          <a:xfrm>
            <a:off x="1058779" y="1344713"/>
            <a:ext cx="9614918" cy="41685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0CF277F-1A09-4D98-BA95-93E9FC8D168F}"/>
              </a:ext>
            </a:extLst>
          </p:cNvPr>
          <p:cNvSpPr/>
          <p:nvPr/>
        </p:nvSpPr>
        <p:spPr>
          <a:xfrm>
            <a:off x="2271081" y="983526"/>
            <a:ext cx="7649836" cy="489609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6082" y="1185066"/>
            <a:ext cx="365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ia" panose="02040603050506020204" pitchFamily="18" charset="0"/>
              </a:rPr>
              <a:t>Đề bài 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brosia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91C03-F7C1-421B-987C-C27720E29A3E}"/>
              </a:ext>
            </a:extLst>
          </p:cNvPr>
          <p:cNvSpPr txBox="1"/>
          <p:nvPr/>
        </p:nvSpPr>
        <p:spPr>
          <a:xfrm>
            <a:off x="865555" y="1785230"/>
            <a:ext cx="9808142" cy="3842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>
                <a:latin typeface="UTM French Vanilla" panose="02040603050506020204" pitchFamily="18" charset="0"/>
              </a:rPr>
              <a:t>Viết bài văn tả một cây bóng mát được trồng ở trường hoặc</a:t>
            </a:r>
            <a:r>
              <a:rPr lang="en-US" sz="8000" b="1">
                <a:latin typeface="UTM French Vanilla" panose="02040603050506020204" pitchFamily="18" charset="0"/>
              </a:rPr>
              <a:t> </a:t>
            </a:r>
            <a:r>
              <a:rPr lang="vi-VN" sz="8000" b="1">
                <a:latin typeface="UTM French Vanilla" panose="02040603050506020204" pitchFamily="18" charset="0"/>
              </a:rPr>
              <a:t>nơi em ở</a:t>
            </a:r>
            <a:endParaRPr lang="en-US" sz="8000" b="1" dirty="0">
              <a:latin typeface="UTM French Vani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048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-148580" y="341303"/>
            <a:ext cx="2496585" cy="1222817"/>
            <a:chOff x="422723" y="2810762"/>
            <a:chExt cx="2496585" cy="1222817"/>
          </a:xfrm>
        </p:grpSpPr>
        <p:sp>
          <p:nvSpPr>
            <p:cNvPr id="52" name="TextBox 51"/>
            <p:cNvSpPr txBox="1"/>
            <p:nvPr/>
          </p:nvSpPr>
          <p:spPr>
            <a:xfrm rot="20481018">
              <a:off x="422723" y="2833250"/>
              <a:ext cx="24582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rgbClr val="FFC000"/>
                  </a:solidFill>
                  <a:latin typeface="UTM French Vanilla" panose="02040603050506020204" pitchFamily="18" charset="0"/>
                </a:rPr>
                <a:t>Gợi ý</a:t>
              </a:r>
              <a:endParaRPr lang="en-US" sz="7200" b="1" dirty="0">
                <a:solidFill>
                  <a:srgbClr val="FFC000"/>
                </a:solidFill>
                <a:latin typeface="UTM French Vanilla" panose="02040603050506020204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rot="20481018">
              <a:off x="461055" y="2810762"/>
              <a:ext cx="24582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rgbClr val="FF0000"/>
                  </a:solidFill>
                  <a:latin typeface="UTM French Vanilla" panose="02040603050506020204" pitchFamily="18" charset="0"/>
                </a:rPr>
                <a:t>Gợi ý</a:t>
              </a:r>
              <a:endParaRPr lang="en-US" sz="7200" b="1" dirty="0">
                <a:solidFill>
                  <a:srgbClr val="FF0000"/>
                </a:solidFill>
                <a:latin typeface="UTM French Vanilla" panose="02040603050506020204" pitchFamily="18" charset="0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3AB87226-4EB4-445C-828C-AC5CA698A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994146"/>
            <a:ext cx="10012649" cy="423502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5413211-F56C-4AEB-81C9-64953B737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307" y="-88724"/>
            <a:ext cx="4381423" cy="385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3162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-350711" y="0"/>
            <a:ext cx="2496585" cy="1222817"/>
            <a:chOff x="422723" y="2810762"/>
            <a:chExt cx="2496585" cy="1222817"/>
          </a:xfrm>
        </p:grpSpPr>
        <p:sp>
          <p:nvSpPr>
            <p:cNvPr id="52" name="TextBox 51"/>
            <p:cNvSpPr txBox="1"/>
            <p:nvPr/>
          </p:nvSpPr>
          <p:spPr>
            <a:xfrm rot="20481018">
              <a:off x="422723" y="2833250"/>
              <a:ext cx="24582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 French Vanilla" panose="02040603050506020204" pitchFamily="18" charset="0"/>
                  <a:cs typeface="+mn-cs"/>
                </a:rPr>
                <a:t>Gợi ý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rot="20481018">
              <a:off x="461055" y="2810762"/>
              <a:ext cx="24582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rench Vanilla" panose="02040603050506020204" pitchFamily="18" charset="0"/>
                  <a:cs typeface="+mn-cs"/>
                </a:rPr>
                <a:t>Gợi ý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BD85695-07B3-4A70-B284-EC1F81552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9" y="716870"/>
            <a:ext cx="10261056" cy="567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9740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48"/>
</p:tagLst>
</file>

<file path=ppt/theme/theme1.xml><?xml version="1.0" encoding="utf-8"?>
<a:theme xmlns:a="http://schemas.openxmlformats.org/drawingml/2006/main" name="千图网海量PPT模板www.58pic.com​​">
  <a:themeElements>
    <a:clrScheme name="自定义 103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09C45"/>
      </a:accent1>
      <a:accent2>
        <a:srgbClr val="109C45"/>
      </a:accent2>
      <a:accent3>
        <a:srgbClr val="109C45"/>
      </a:accent3>
      <a:accent4>
        <a:srgbClr val="109C45"/>
      </a:accent4>
      <a:accent5>
        <a:srgbClr val="109C45"/>
      </a:accent5>
      <a:accent6>
        <a:srgbClr val="109C45"/>
      </a:accent6>
      <a:hlink>
        <a:srgbClr val="0563C1"/>
      </a:hlink>
      <a:folHlink>
        <a:srgbClr val="954F72"/>
      </a:folHlink>
    </a:clrScheme>
    <a:fontScheme name="ljgrvcid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1497</TotalTime>
  <Words>375</Words>
  <Application>Microsoft Office PowerPoint</Application>
  <PresentationFormat>Widescreen</PresentationFormat>
  <Paragraphs>57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等线</vt:lpstr>
      <vt:lpstr>Arial</vt:lpstr>
      <vt:lpstr>Arial-BoldMT</vt:lpstr>
      <vt:lpstr>ArialMT</vt:lpstr>
      <vt:lpstr>Arial-Rounded-Bold</vt:lpstr>
      <vt:lpstr>Calibri</vt:lpstr>
      <vt:lpstr>Calibri Light</vt:lpstr>
      <vt:lpstr>Times New Roman</vt:lpstr>
      <vt:lpstr>TimesNewRomanPS-ItalicMT</vt:lpstr>
      <vt:lpstr>TimesNewRomanPSMT</vt:lpstr>
      <vt:lpstr>UTM Ambrosia</vt:lpstr>
      <vt:lpstr>UTM Azuki</vt:lpstr>
      <vt:lpstr>UTM French Vanilla</vt:lpstr>
      <vt:lpstr>UTM Neutra</vt:lpstr>
      <vt:lpstr>UVN Bach Tuyet Nang</vt:lpstr>
      <vt:lpstr>UVN Dung Dan</vt:lpstr>
      <vt:lpstr>Wingdings</vt:lpstr>
      <vt:lpstr>庞门正道标题体</vt:lpstr>
      <vt:lpstr>千图网海量PPT模板www.58pic.com​​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</dc:title>
  <dc:subject>9Slide.vn</dc:subject>
  <dc:creator>huong</dc:creator>
  <dc:description>9Slide.vn</dc:description>
  <cp:lastModifiedBy>Hương</cp:lastModifiedBy>
  <cp:revision>6</cp:revision>
  <dcterms:created xsi:type="dcterms:W3CDTF">2018-04-10T08:10:31Z</dcterms:created>
  <dcterms:modified xsi:type="dcterms:W3CDTF">2023-12-03T13:39:27Z</dcterms:modified>
  <cp:category>9Slide.vn</cp:category>
  <cp:version>G22</cp:version>
</cp:coreProperties>
</file>