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9"/>
  </p:notesMasterIdLst>
  <p:sldIdLst>
    <p:sldId id="256" r:id="rId3"/>
    <p:sldId id="333" r:id="rId4"/>
    <p:sldId id="357" r:id="rId5"/>
    <p:sldId id="336" r:id="rId6"/>
    <p:sldId id="334" r:id="rId7"/>
    <p:sldId id="335" r:id="rId8"/>
    <p:sldId id="337" r:id="rId9"/>
    <p:sldId id="338" r:id="rId10"/>
    <p:sldId id="339" r:id="rId11"/>
    <p:sldId id="340" r:id="rId12"/>
    <p:sldId id="341" r:id="rId13"/>
    <p:sldId id="342" r:id="rId14"/>
    <p:sldId id="343" r:id="rId15"/>
    <p:sldId id="349" r:id="rId16"/>
    <p:sldId id="345" r:id="rId17"/>
    <p:sldId id="346" r:id="rId18"/>
    <p:sldId id="347" r:id="rId19"/>
    <p:sldId id="350" r:id="rId20"/>
    <p:sldId id="351" r:id="rId21"/>
    <p:sldId id="352" r:id="rId22"/>
    <p:sldId id="353" r:id="rId23"/>
    <p:sldId id="354" r:id="rId24"/>
    <p:sldId id="355" r:id="rId25"/>
    <p:sldId id="358" r:id="rId26"/>
    <p:sldId id="296" r:id="rId27"/>
    <p:sldId id="356"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7875"/>
    <a:srgbClr val="FF5D10"/>
    <a:srgbClr val="CD2D66"/>
    <a:srgbClr val="742F26"/>
    <a:srgbClr val="ED1696"/>
    <a:srgbClr val="2AAC42"/>
    <a:srgbClr val="17A54F"/>
    <a:srgbClr val="FFDF04"/>
    <a:srgbClr val="FAAEB0"/>
    <a:srgbClr val="FFA1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9" autoAdjust="0"/>
    <p:restoredTop sz="88294" autoAdjust="0"/>
  </p:normalViewPr>
  <p:slideViewPr>
    <p:cSldViewPr snapToGrid="0">
      <p:cViewPr varScale="1">
        <p:scale>
          <a:sx n="56" d="100"/>
          <a:sy n="56" d="100"/>
        </p:scale>
        <p:origin x="1164" y="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49DB9-01B8-44D6-B48A-F47B5BB5565C}"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69753-3801-4901-A418-E098EEFE3543}" type="slidenum">
              <a:rPr lang="en-US" smtClean="0"/>
              <a:t>‹#›</a:t>
            </a:fld>
            <a:endParaRPr lang="en-US"/>
          </a:p>
        </p:txBody>
      </p:sp>
    </p:spTree>
    <p:extLst>
      <p:ext uri="{BB962C8B-B14F-4D97-AF65-F5344CB8AC3E}">
        <p14:creationId xmlns:p14="http://schemas.microsoft.com/office/powerpoint/2010/main" val="24017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93435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a:prstGeom prst="rect">
            <a:avLst/>
          </a:prstGeo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a:prstGeom prst="rect">
            <a:avLst/>
          </a:prstGeo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0208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a:prstGeom prst="rect">
            <a:avLst/>
          </a:prstGeo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618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a:xfrm>
            <a:off x="838200" y="365125"/>
            <a:ext cx="10515600" cy="1325563"/>
          </a:xfrm>
          <a:prstGeom prst="rect">
            <a:avLst/>
          </a:prstGeo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21555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07332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229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67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2023/8/13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2023/8/13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Tree>
    <p:extLst>
      <p:ext uri="{BB962C8B-B14F-4D97-AF65-F5344CB8AC3E}">
        <p14:creationId xmlns:p14="http://schemas.microsoft.com/office/powerpoint/2010/main" val="372477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a:xfrm>
            <a:off x="838200" y="365125"/>
            <a:ext cx="10515600" cy="1325563"/>
          </a:xfrm>
          <a:prstGeom prst="rect">
            <a:avLst/>
          </a:prstGeo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a:xfrm>
            <a:off x="838200" y="1825625"/>
            <a:ext cx="10515600" cy="435133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9675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a:prstGeom prst="rect">
            <a:avLst/>
          </a:prstGeo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a:prstGeom prst="rect">
            <a:avLst/>
          </a:prstGeo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4960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a:xfrm>
            <a:off x="838200" y="365125"/>
            <a:ext cx="10515600" cy="1325563"/>
          </a:xfrm>
          <a:prstGeom prst="rect">
            <a:avLst/>
          </a:prstGeo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3785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a:prstGeom prst="rect">
            <a:avLst/>
          </a:prstGeo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20214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a:prstGeom prst="rect">
            <a:avLst/>
          </a:prstGeo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a:prstGeom prst="rect">
            <a:avLst/>
          </a:prstGeo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44295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a:xfrm>
            <a:off x="838200" y="365125"/>
            <a:ext cx="10515600" cy="1325563"/>
          </a:xfrm>
          <a:prstGeom prst="rect">
            <a:avLst/>
          </a:prstGeo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36684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a:xfrm>
            <a:off x="838200" y="6356350"/>
            <a:ext cx="2743200" cy="365125"/>
          </a:xfrm>
          <a:prstGeom prst="rect">
            <a:avLst/>
          </a:prstGeom>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2023/8/13</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a:xfrm>
            <a:off x="4038600" y="6356350"/>
            <a:ext cx="4114800" cy="365125"/>
          </a:xfrm>
          <a:prstGeom prst="rect">
            <a:avLst/>
          </a:prstGeom>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a:xfrm>
            <a:off x="8610600" y="6356350"/>
            <a:ext cx="2743200" cy="365125"/>
          </a:xfrm>
          <a:prstGeom prst="rect">
            <a:avLst/>
          </a:prstGeom>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97483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49A09F6-5352-4606-8ECF-499BA0909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111612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 id="2147483668" r:id="rId14"/>
    <p:sldLayoutId id="2147483669" r:id="rId15"/>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FD36254-2BB7-4046-8323-978D69BA86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cs typeface="+mn-ea"/>
                <a:sym typeface="+mn-lt"/>
              </a:rPr>
              <a:t>LOGO</a:t>
            </a:r>
            <a:endParaRPr kumimoji="1" lang="zh-CN" altLang="en-US" sz="2400" dirty="0">
              <a:solidFill>
                <a:schemeClr val="bg1"/>
              </a:solidFill>
              <a:cs typeface="+mn-ea"/>
              <a:sym typeface="+mn-lt"/>
            </a:endParaRPr>
          </a:p>
        </p:txBody>
      </p:sp>
      <p:pic>
        <p:nvPicPr>
          <p:cNvPr id="15" name="图片 41">
            <a:extLst>
              <a:ext uri="{FF2B5EF4-FFF2-40B4-BE49-F238E27FC236}">
                <a16:creationId xmlns:a16="http://schemas.microsoft.com/office/drawing/2014/main" id="{755989F6-FBC3-3F40-9899-65B101C553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30" r="-1652"/>
          <a:stretch/>
        </p:blipFill>
        <p:spPr>
          <a:xfrm>
            <a:off x="236921" y="4089870"/>
            <a:ext cx="4809324" cy="3454088"/>
          </a:xfrm>
          <a:prstGeom prst="rect">
            <a:avLst/>
          </a:prstGeom>
        </p:spPr>
      </p:pic>
      <p:pic>
        <p:nvPicPr>
          <p:cNvPr id="4" name="Picture 3">
            <a:extLst>
              <a:ext uri="{FF2B5EF4-FFF2-40B4-BE49-F238E27FC236}">
                <a16:creationId xmlns:a16="http://schemas.microsoft.com/office/drawing/2014/main" id="{DAD9C02F-91DF-41A5-9E30-78C6696EA781}"/>
              </a:ext>
            </a:extLst>
          </p:cNvPr>
          <p:cNvPicPr>
            <a:picLocks noChangeAspect="1"/>
          </p:cNvPicPr>
          <p:nvPr/>
        </p:nvPicPr>
        <p:blipFill>
          <a:blip r:embed="rId3"/>
          <a:stretch>
            <a:fillRect/>
          </a:stretch>
        </p:blipFill>
        <p:spPr>
          <a:xfrm>
            <a:off x="1954073" y="622672"/>
            <a:ext cx="8870449" cy="5194242"/>
          </a:xfrm>
          <a:prstGeom prst="rect">
            <a:avLst/>
          </a:prstGeom>
        </p:spPr>
      </p:pic>
    </p:spTree>
    <p:extLst>
      <p:ext uri="{BB962C8B-B14F-4D97-AF65-F5344CB8AC3E}">
        <p14:creationId xmlns:p14="http://schemas.microsoft.com/office/powerpoint/2010/main" val="85517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3D01AB-26B7-47A6-B52D-D6B8A63FA5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65924" y="2199975"/>
            <a:ext cx="4037559" cy="4285835"/>
          </a:xfrm>
          <a:prstGeom prst="rect">
            <a:avLst/>
          </a:prstGeom>
        </p:spPr>
      </p:pic>
      <p:sp>
        <p:nvSpPr>
          <p:cNvPr id="17" name="TextBox 16"/>
          <p:cNvSpPr txBox="1"/>
          <p:nvPr/>
        </p:nvSpPr>
        <p:spPr>
          <a:xfrm>
            <a:off x="1188919" y="762930"/>
            <a:ext cx="10188056" cy="1323439"/>
          </a:xfrm>
          <a:prstGeom prst="rect">
            <a:avLst/>
          </a:prstGeom>
          <a:noFill/>
        </p:spPr>
        <p:txBody>
          <a:bodyPr wrap="square" rtlCol="0">
            <a:spAutoFit/>
          </a:bodyPr>
          <a:lstStyle/>
          <a:p>
            <a:pPr marL="457200" lvl="0" indent="-457200" algn="just">
              <a:buFont typeface="Courier New" panose="02070309020205020404" pitchFamily="49" charset="0"/>
              <a:buChar char="o"/>
            </a:pPr>
            <a:r>
              <a:rPr lang="en-US" sz="4000">
                <a:solidFill>
                  <a:srgbClr val="742F26"/>
                </a:solidFill>
                <a:latin typeface="#9Slide03 Arima Madurai Black" panose="00000A00000000000000" pitchFamily="2" charset="0"/>
                <a:cs typeface="#9Slide03 Arima Madurai Black" panose="00000A00000000000000" pitchFamily="2" charset="0"/>
              </a:rPr>
              <a:t>Cá nhân đọc lại, rà soát và chữa các lỗi trong đoạn văn đã viết </a:t>
            </a:r>
            <a:r>
              <a:rPr kumimoji="0" lang="en-US" sz="4000" b="0" i="0" u="none" strike="noStrike" kern="1200" cap="none" spc="0" normalizeH="0" baseline="0" noProof="0">
                <a:ln>
                  <a:noFill/>
                </a:ln>
                <a:solidFill>
                  <a:srgbClr val="742F26"/>
                </a:solidFill>
                <a:effectLst/>
                <a:uLnTx/>
                <a:uFillTx/>
                <a:latin typeface="#9Slide03 Arima Madurai Black" panose="00000A00000000000000" pitchFamily="2" charset="0"/>
                <a:cs typeface="#9Slide03 Arima Madurai Black" panose="00000A00000000000000" pitchFamily="2" charset="0"/>
              </a:rPr>
              <a:t>vào VBT.</a:t>
            </a:r>
            <a:endParaRPr kumimoji="0" lang="en-US" sz="4000" b="0" i="0" u="none" strike="noStrike" kern="1200" cap="none" spc="0" normalizeH="0" baseline="0" noProof="0" dirty="0">
              <a:ln>
                <a:noFill/>
              </a:ln>
              <a:solidFill>
                <a:srgbClr val="742F26"/>
              </a:solidFill>
              <a:effectLst/>
              <a:uLnTx/>
              <a:uFillTx/>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08427A9B-2751-4B35-A535-5BBE46A5E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833" y1="42396" x2="30208" y2="46042"/>
                        <a14:foregroundMark x1="28854" y1="42813" x2="27083" y2="46875"/>
                        <a14:foregroundMark x1="38125" y1="42708" x2="39688" y2="52083"/>
                        <a14:foregroundMark x1="42396" y1="40833" x2="38438" y2="47604"/>
                        <a14:foregroundMark x1="38542" y1="43125" x2="38854" y2="52500"/>
                        <a14:foregroundMark x1="21146" y1="74063" x2="29792" y2="83854"/>
                        <a14:foregroundMark x1="29792" y1="83854" x2="32708" y2="84896"/>
                        <a14:foregroundMark x1="14063" y1="77604" x2="14896" y2="85625"/>
                        <a14:foregroundMark x1="15313" y1="79896" x2="28958" y2="85521"/>
                        <a14:foregroundMark x1="28958" y1="85521" x2="29167" y2="85521"/>
                        <a14:foregroundMark x1="22292" y1="83125" x2="32813" y2="83125"/>
                        <a14:foregroundMark x1="32813" y1="83125" x2="38021" y2="82917"/>
                        <a14:foregroundMark x1="20313" y1="83229" x2="41771" y2="85104"/>
                        <a14:foregroundMark x1="28854" y1="81354" x2="41563" y2="81667"/>
                        <a14:foregroundMark x1="15000" y1="82708" x2="25521" y2="83750"/>
                        <a14:foregroundMark x1="25521" y1="83750" x2="25833" y2="83542"/>
                        <a14:foregroundMark x1="20313" y1="81563" x2="53542" y2="81354"/>
                        <a14:foregroundMark x1="53542" y1="81354" x2="63125" y2="81563"/>
                        <a14:foregroundMark x1="63125" y1="81563" x2="69792" y2="84167"/>
                        <a14:foregroundMark x1="64375" y1="82292" x2="78021" y2="83646"/>
                        <a14:foregroundMark x1="61146" y1="82500" x2="72500" y2="82083"/>
                        <a14:foregroundMark x1="72500" y1="82083" x2="79896" y2="84063"/>
                        <a14:foregroundMark x1="79896" y1="84063" x2="73229" y2="87500"/>
                        <a14:foregroundMark x1="73229" y1="87500" x2="69583" y2="87604"/>
                        <a14:foregroundMark x1="84375" y1="82083" x2="61979" y2="85625"/>
                        <a14:foregroundMark x1="61979" y1="85625" x2="63542" y2="85521"/>
                        <a14:foregroundMark x1="74792" y1="82500" x2="57813" y2="85104"/>
                        <a14:foregroundMark x1="71458" y1="82813" x2="58125" y2="84167"/>
                        <a14:foregroundMark x1="67917" y1="81146" x2="77708" y2="83125"/>
                        <a14:foregroundMark x1="63125" y1="79896" x2="83125" y2="80313"/>
                        <a14:foregroundMark x1="78438" y1="81354" x2="78438" y2="84792"/>
                        <a14:foregroundMark x1="81563" y1="82500" x2="82083" y2="85938"/>
                        <a14:foregroundMark x1="84167" y1="83958" x2="48854" y2="86563"/>
                        <a14:foregroundMark x1="27083" y1="85938" x2="16563" y2="86042"/>
                        <a14:foregroundMark x1="28854" y1="83646" x2="16979" y2="83646"/>
                        <a14:foregroundMark x1="71667" y1="44375" x2="71042" y2="46354"/>
                        <a14:foregroundMark x1="71042" y1="41667" x2="70000" y2="49583"/>
                        <a14:foregroundMark x1="70625" y1="42396" x2="73021" y2="47813"/>
                        <a14:foregroundMark x1="61563" y1="43125" x2="61771" y2="47292"/>
                        <a14:foregroundMark x1="61771" y1="43646" x2="61771" y2="48125"/>
                        <a14:foregroundMark x1="61458" y1="43229" x2="61146" y2="47188"/>
                        <a14:foregroundMark x1="60729" y1="42813" x2="59688" y2="48438"/>
                        <a14:foregroundMark x1="63750" y1="41563" x2="70208" y2="50104"/>
                        <a14:foregroundMark x1="75313" y1="42292" x2="81563" y2="57396"/>
                      </a14:backgroundRemoval>
                    </a14:imgEffect>
                  </a14:imgLayer>
                </a14:imgProps>
              </a:ext>
            </a:extLst>
          </a:blip>
          <a:stretch>
            <a:fillRect/>
          </a:stretch>
        </p:blipFill>
        <p:spPr>
          <a:xfrm>
            <a:off x="3643273" y="1326902"/>
            <a:ext cx="5377093" cy="5377093"/>
          </a:xfrm>
          <a:prstGeom prst="rect">
            <a:avLst/>
          </a:prstGeom>
        </p:spPr>
      </p:pic>
    </p:spTree>
    <p:extLst>
      <p:ext uri="{BB962C8B-B14F-4D97-AF65-F5344CB8AC3E}">
        <p14:creationId xmlns:p14="http://schemas.microsoft.com/office/powerpoint/2010/main" val="217658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89B98-D450-4462-8F28-B16A19B173B7}"/>
              </a:ext>
            </a:extLst>
          </p:cNvPr>
          <p:cNvPicPr>
            <a:picLocks noChangeAspect="1"/>
          </p:cNvPicPr>
          <p:nvPr/>
        </p:nvPicPr>
        <p:blipFill>
          <a:blip r:embed="rId2"/>
          <a:stretch>
            <a:fillRect/>
          </a:stretch>
        </p:blipFill>
        <p:spPr>
          <a:xfrm>
            <a:off x="1657727" y="810851"/>
            <a:ext cx="8876545" cy="4718713"/>
          </a:xfrm>
          <a:prstGeom prst="rect">
            <a:avLst/>
          </a:prstGeom>
        </p:spPr>
      </p:pic>
    </p:spTree>
    <p:extLst>
      <p:ext uri="{BB962C8B-B14F-4D97-AF65-F5344CB8AC3E}">
        <p14:creationId xmlns:p14="http://schemas.microsoft.com/office/powerpoint/2010/main" val="588936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331" y="612806"/>
            <a:ext cx="9845337" cy="1200329"/>
          </a:xfrm>
          <a:prstGeom prst="rect">
            <a:avLst/>
          </a:prstGeom>
        </p:spPr>
        <p:txBody>
          <a:bodyPr wrap="square">
            <a:spAutoFit/>
          </a:bodyPr>
          <a:lstStyle/>
          <a:p>
            <a:pPr lvl="0" algn="ctr"/>
            <a:r>
              <a:rPr kumimoji="0" lang="en-US" altLang="en-US" sz="3600" b="1" i="0" u="none" strike="noStrike" kern="1200" cap="none" spc="0" normalizeH="0" baseline="0" noProof="0">
                <a:ln>
                  <a:noFill/>
                </a:ln>
                <a:solidFill>
                  <a:srgbClr val="CD2D66"/>
                </a:solidFill>
                <a:effectLst/>
                <a:uLnTx/>
                <a:uFillTx/>
                <a:latin typeface="Times New Roman" pitchFamily="18" charset="0"/>
                <a:cs typeface="Times New Roman" pitchFamily="18" charset="0"/>
              </a:rPr>
              <a:t>3.</a:t>
            </a:r>
            <a:r>
              <a:rPr lang="en-US" altLang="en-US" sz="3600" b="1">
                <a:solidFill>
                  <a:srgbClr val="002060"/>
                </a:solidFill>
                <a:latin typeface="Times New Roman" pitchFamily="18" charset="0"/>
                <a:cs typeface="Times New Roman" pitchFamily="18" charset="0"/>
              </a:rPr>
              <a:t> Chia sẻ trong nhóm, nghe bạn nhận xét để hoàn chỉnh đoạn văn.</a:t>
            </a:r>
            <a:endParaRPr kumimoji="0" lang="en-US" sz="3600" b="1" i="0" u="none" strike="noStrike" kern="1200" cap="none" spc="0" normalizeH="0" baseline="0" noProof="0" dirty="0">
              <a:ln>
                <a:noFill/>
              </a:ln>
              <a:solidFill>
                <a:srgbClr val="002060"/>
              </a:solidFill>
              <a:effectLst/>
              <a:uLnTx/>
              <a:uFillTx/>
              <a:latin typeface="微软雅黑" panose="020F0502020204030204"/>
              <a:cs typeface="+mn-cs"/>
            </a:endParaRPr>
          </a:p>
        </p:txBody>
      </p:sp>
      <p:pic>
        <p:nvPicPr>
          <p:cNvPr id="3" name="Picture 2">
            <a:extLst>
              <a:ext uri="{FF2B5EF4-FFF2-40B4-BE49-F238E27FC236}">
                <a16:creationId xmlns:a16="http://schemas.microsoft.com/office/drawing/2014/main" id="{D5F35BA0-0B5A-4D17-A5AD-115A899A2A60}"/>
              </a:ext>
            </a:extLst>
          </p:cNvPr>
          <p:cNvPicPr>
            <a:picLocks noChangeAspect="1"/>
          </p:cNvPicPr>
          <p:nvPr/>
        </p:nvPicPr>
        <p:blipFill>
          <a:blip r:embed="rId2"/>
          <a:stretch>
            <a:fillRect/>
          </a:stretch>
        </p:blipFill>
        <p:spPr>
          <a:xfrm>
            <a:off x="1648801" y="1935628"/>
            <a:ext cx="9104317" cy="4309566"/>
          </a:xfrm>
          <a:prstGeom prst="rect">
            <a:avLst/>
          </a:prstGeom>
        </p:spPr>
      </p:pic>
    </p:spTree>
    <p:extLst>
      <p:ext uri="{BB962C8B-B14F-4D97-AF65-F5344CB8AC3E}">
        <p14:creationId xmlns:p14="http://schemas.microsoft.com/office/powerpoint/2010/main" val="2233122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3D01AB-26B7-47A6-B52D-D6B8A63FA5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8783" y="2199975"/>
            <a:ext cx="4037559" cy="4285835"/>
          </a:xfrm>
          <a:prstGeom prst="rect">
            <a:avLst/>
          </a:prstGeom>
        </p:spPr>
      </p:pic>
      <p:sp>
        <p:nvSpPr>
          <p:cNvPr id="17" name="TextBox 16"/>
          <p:cNvSpPr txBox="1"/>
          <p:nvPr/>
        </p:nvSpPr>
        <p:spPr>
          <a:xfrm>
            <a:off x="1152855" y="685927"/>
            <a:ext cx="10188056" cy="1938992"/>
          </a:xfrm>
          <a:prstGeom prst="rect">
            <a:avLst/>
          </a:prstGeom>
          <a:noFill/>
        </p:spPr>
        <p:txBody>
          <a:bodyPr wrap="square" rtlCol="0">
            <a:spAutoFit/>
          </a:bodyPr>
          <a:lstStyle/>
          <a:p>
            <a:pPr marL="457200" lvl="0" indent="-457200" algn="just">
              <a:buFont typeface="Courier New" panose="02070309020205020404" pitchFamily="49" charset="0"/>
              <a:buChar char="o"/>
            </a:pPr>
            <a:r>
              <a:rPr kumimoji="0" lang="en-US" sz="4000" b="0" i="0" u="none" strike="noStrike" kern="1200" cap="none" spc="0" normalizeH="0" baseline="0" noProof="0">
                <a:ln>
                  <a:noFill/>
                </a:ln>
                <a:solidFill>
                  <a:srgbClr val="CD2D66"/>
                </a:solidFill>
                <a:effectLst/>
                <a:uLnTx/>
                <a:uFillTx/>
                <a:latin typeface="#9Slide03 Arima Madurai Black" panose="00000A00000000000000" pitchFamily="2" charset="0"/>
                <a:cs typeface="#9Slide03 Arima Madurai Black" panose="00000A00000000000000" pitchFamily="2" charset="0"/>
              </a:rPr>
              <a:t>Cá nhân </a:t>
            </a:r>
            <a:r>
              <a:rPr lang="en-US" sz="4000">
                <a:solidFill>
                  <a:srgbClr val="CD2D66"/>
                </a:solidFill>
                <a:latin typeface="#9Slide03 Arima Madurai Black" panose="00000A00000000000000" pitchFamily="2" charset="0"/>
                <a:cs typeface="#9Slide03 Arima Madurai Black" panose="00000A00000000000000" pitchFamily="2" charset="0"/>
              </a:rPr>
              <a:t>tự đọc và rà soát bài viết của mình, trao đổi theo nhóm đôi về những vấn đề cần sửa chữa (nếu có)</a:t>
            </a:r>
            <a:endParaRPr kumimoji="0" lang="en-US" sz="4000" b="0" i="0" u="none" strike="noStrike" kern="1200" cap="none" spc="0" normalizeH="0" baseline="0" noProof="0" dirty="0">
              <a:ln>
                <a:noFill/>
              </a:ln>
              <a:solidFill>
                <a:srgbClr val="CD2D66"/>
              </a:solidFill>
              <a:effectLst/>
              <a:uLnTx/>
              <a:uFillTx/>
              <a:latin typeface="#9Slide03 Arima Madurai Black" panose="00000A00000000000000" pitchFamily="2" charset="0"/>
              <a:cs typeface="#9Slide03 Arima Madurai Black" panose="00000A00000000000000" pitchFamily="2" charset="0"/>
            </a:endParaRPr>
          </a:p>
        </p:txBody>
      </p:sp>
      <p:pic>
        <p:nvPicPr>
          <p:cNvPr id="3" name="Picture 2">
            <a:extLst>
              <a:ext uri="{FF2B5EF4-FFF2-40B4-BE49-F238E27FC236}">
                <a16:creationId xmlns:a16="http://schemas.microsoft.com/office/drawing/2014/main" id="{E36EC19D-B74B-4C77-80AF-3890FE8F2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398" y="2381722"/>
            <a:ext cx="4104088" cy="4104088"/>
          </a:xfrm>
          <a:prstGeom prst="rect">
            <a:avLst/>
          </a:prstGeom>
        </p:spPr>
      </p:pic>
    </p:spTree>
    <p:extLst>
      <p:ext uri="{BB962C8B-B14F-4D97-AF65-F5344CB8AC3E}">
        <p14:creationId xmlns:p14="http://schemas.microsoft.com/office/powerpoint/2010/main" val="21559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3D01AB-26B7-47A6-B52D-D6B8A63FA5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25007" y="1315661"/>
            <a:ext cx="5221274" cy="5542339"/>
          </a:xfrm>
          <a:prstGeom prst="rect">
            <a:avLst/>
          </a:prstGeom>
        </p:spPr>
      </p:pic>
      <p:sp>
        <p:nvSpPr>
          <p:cNvPr id="17" name="TextBox 16"/>
          <p:cNvSpPr txBox="1"/>
          <p:nvPr/>
        </p:nvSpPr>
        <p:spPr>
          <a:xfrm>
            <a:off x="1188919" y="762930"/>
            <a:ext cx="10188056" cy="132343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4000" b="0" i="0" u="none" strike="noStrike" kern="1200" cap="none" spc="0" normalizeH="0" baseline="0" noProof="0">
                <a:ln>
                  <a:noFill/>
                </a:ln>
                <a:solidFill>
                  <a:srgbClr val="742F26"/>
                </a:solidFill>
                <a:effectLst/>
                <a:uLnTx/>
                <a:uFillTx/>
                <a:latin typeface="#9Slide03 Arima Madurai Black" panose="00000A00000000000000" pitchFamily="2" charset="0"/>
                <a:cs typeface="#9Slide03 Arima Madurai Black" panose="00000A00000000000000" pitchFamily="2" charset="0"/>
              </a:rPr>
              <a:t>Cá nhân viết lại đoạn cần chữa của bài viết vào VBT (nếu có).</a:t>
            </a:r>
            <a:endParaRPr kumimoji="0" lang="en-US" sz="4000" b="0" i="0" u="none" strike="noStrike" kern="1200" cap="none" spc="0" normalizeH="0" baseline="0" noProof="0" dirty="0">
              <a:ln>
                <a:noFill/>
              </a:ln>
              <a:solidFill>
                <a:srgbClr val="742F26"/>
              </a:solidFill>
              <a:effectLst/>
              <a:uLnTx/>
              <a:uFillTx/>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08427A9B-2751-4B35-A535-5BBE46A5E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833" y1="42396" x2="30208" y2="46042"/>
                        <a14:foregroundMark x1="28854" y1="42813" x2="27083" y2="46875"/>
                        <a14:foregroundMark x1="38125" y1="42708" x2="39688" y2="52083"/>
                        <a14:foregroundMark x1="42396" y1="40833" x2="38438" y2="47604"/>
                        <a14:foregroundMark x1="38542" y1="43125" x2="38854" y2="52500"/>
                        <a14:foregroundMark x1="21146" y1="74063" x2="29792" y2="83854"/>
                        <a14:foregroundMark x1="29792" y1="83854" x2="32708" y2="84896"/>
                        <a14:foregroundMark x1="14063" y1="77604" x2="14896" y2="85625"/>
                        <a14:foregroundMark x1="15313" y1="79896" x2="28958" y2="85521"/>
                        <a14:foregroundMark x1="28958" y1="85521" x2="29167" y2="85521"/>
                        <a14:foregroundMark x1="22292" y1="83125" x2="32813" y2="83125"/>
                        <a14:foregroundMark x1="32813" y1="83125" x2="38021" y2="82917"/>
                        <a14:foregroundMark x1="20313" y1="83229" x2="41771" y2="85104"/>
                        <a14:foregroundMark x1="28854" y1="81354" x2="41563" y2="81667"/>
                        <a14:foregroundMark x1="15000" y1="82708" x2="25521" y2="83750"/>
                        <a14:foregroundMark x1="25521" y1="83750" x2="25833" y2="83542"/>
                        <a14:foregroundMark x1="20313" y1="81563" x2="53542" y2="81354"/>
                        <a14:foregroundMark x1="53542" y1="81354" x2="63125" y2="81563"/>
                        <a14:foregroundMark x1="63125" y1="81563" x2="69792" y2="84167"/>
                        <a14:foregroundMark x1="64375" y1="82292" x2="78021" y2="83646"/>
                        <a14:foregroundMark x1="61146" y1="82500" x2="72500" y2="82083"/>
                        <a14:foregroundMark x1="72500" y1="82083" x2="79896" y2="84063"/>
                        <a14:foregroundMark x1="79896" y1="84063" x2="73229" y2="87500"/>
                        <a14:foregroundMark x1="73229" y1="87500" x2="69583" y2="87604"/>
                        <a14:foregroundMark x1="84375" y1="82083" x2="61979" y2="85625"/>
                        <a14:foregroundMark x1="61979" y1="85625" x2="63542" y2="85521"/>
                        <a14:foregroundMark x1="74792" y1="82500" x2="57813" y2="85104"/>
                        <a14:foregroundMark x1="71458" y1="82813" x2="58125" y2="84167"/>
                        <a14:foregroundMark x1="67917" y1="81146" x2="77708" y2="83125"/>
                        <a14:foregroundMark x1="63125" y1="79896" x2="83125" y2="80313"/>
                        <a14:foregroundMark x1="78438" y1="81354" x2="78438" y2="84792"/>
                        <a14:foregroundMark x1="81563" y1="82500" x2="82083" y2="85938"/>
                        <a14:foregroundMark x1="84167" y1="83958" x2="48854" y2="86563"/>
                        <a14:foregroundMark x1="27083" y1="85938" x2="16563" y2="86042"/>
                        <a14:foregroundMark x1="28854" y1="83646" x2="16979" y2="83646"/>
                        <a14:foregroundMark x1="71667" y1="44375" x2="71042" y2="46354"/>
                        <a14:foregroundMark x1="71042" y1="41667" x2="70000" y2="49583"/>
                        <a14:foregroundMark x1="70625" y1="42396" x2="73021" y2="47813"/>
                        <a14:foregroundMark x1="61563" y1="43125" x2="61771" y2="47292"/>
                        <a14:foregroundMark x1="61771" y1="43646" x2="61771" y2="48125"/>
                        <a14:foregroundMark x1="61458" y1="43229" x2="61146" y2="47188"/>
                        <a14:foregroundMark x1="60729" y1="42813" x2="59688" y2="48438"/>
                        <a14:foregroundMark x1="63750" y1="41563" x2="70208" y2="50104"/>
                        <a14:foregroundMark x1="75313" y1="42292" x2="81563" y2="57396"/>
                      </a14:backgroundRemoval>
                    </a14:imgEffect>
                  </a14:imgLayer>
                </a14:imgProps>
              </a:ext>
            </a:extLst>
          </a:blip>
          <a:stretch>
            <a:fillRect/>
          </a:stretch>
        </p:blipFill>
        <p:spPr>
          <a:xfrm>
            <a:off x="1447914" y="1193141"/>
            <a:ext cx="5377093" cy="5377093"/>
          </a:xfrm>
          <a:prstGeom prst="rect">
            <a:avLst/>
          </a:prstGeom>
        </p:spPr>
      </p:pic>
    </p:spTree>
    <p:extLst>
      <p:ext uri="{BB962C8B-B14F-4D97-AF65-F5344CB8AC3E}">
        <p14:creationId xmlns:p14="http://schemas.microsoft.com/office/powerpoint/2010/main" val="2297039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66D8F-4E70-4D40-BAA6-EA0BC8E1FECE}"/>
              </a:ext>
            </a:extLst>
          </p:cNvPr>
          <p:cNvPicPr>
            <a:picLocks noChangeAspect="1"/>
          </p:cNvPicPr>
          <p:nvPr/>
        </p:nvPicPr>
        <p:blipFill>
          <a:blip r:embed="rId2"/>
          <a:stretch>
            <a:fillRect/>
          </a:stretch>
        </p:blipFill>
        <p:spPr>
          <a:xfrm>
            <a:off x="1657727" y="552058"/>
            <a:ext cx="8876545" cy="4718713"/>
          </a:xfrm>
          <a:prstGeom prst="rect">
            <a:avLst/>
          </a:prstGeom>
        </p:spPr>
      </p:pic>
    </p:spTree>
    <p:extLst>
      <p:ext uri="{BB962C8B-B14F-4D97-AF65-F5344CB8AC3E}">
        <p14:creationId xmlns:p14="http://schemas.microsoft.com/office/powerpoint/2010/main" val="21886622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331" y="670558"/>
            <a:ext cx="9845337" cy="646331"/>
          </a:xfrm>
          <a:prstGeom prst="rect">
            <a:avLst/>
          </a:prstGeom>
        </p:spPr>
        <p:txBody>
          <a:bodyPr wrap="square">
            <a:spAutoFit/>
          </a:bodyPr>
          <a:lstStyle/>
          <a:p>
            <a:pPr lvl="0" algn="ctr"/>
            <a:r>
              <a:rPr kumimoji="0" lang="en-US" altLang="en-US" sz="3600" b="1" i="0" u="none" strike="noStrike" kern="1200" cap="none" spc="0" normalizeH="0" baseline="0" noProof="0">
                <a:ln>
                  <a:noFill/>
                </a:ln>
                <a:solidFill>
                  <a:srgbClr val="CD2D66"/>
                </a:solidFill>
                <a:effectLst/>
                <a:uLnTx/>
                <a:uFillTx/>
                <a:latin typeface="Times New Roman" pitchFamily="18" charset="0"/>
                <a:cs typeface="Times New Roman" pitchFamily="18" charset="0"/>
              </a:rPr>
              <a:t>4.</a:t>
            </a:r>
            <a:r>
              <a:rPr kumimoji="0" lang="en-US" altLang="en-US" sz="3600" b="1" i="0" u="none" strike="noStrike" kern="1200" cap="none" spc="0" normalizeH="0" baseline="0" noProof="0">
                <a:ln>
                  <a:noFill/>
                </a:ln>
                <a:solidFill>
                  <a:srgbClr val="002060"/>
                </a:solidFill>
                <a:effectLst/>
                <a:uLnTx/>
                <a:uFillTx/>
                <a:latin typeface="Times New Roman" pitchFamily="18" charset="0"/>
                <a:cs typeface="Times New Roman" pitchFamily="18" charset="0"/>
              </a:rPr>
              <a:t> </a:t>
            </a:r>
            <a:r>
              <a:rPr lang="en-US" altLang="en-US" sz="3600" b="1">
                <a:solidFill>
                  <a:srgbClr val="002060"/>
                </a:solidFill>
                <a:latin typeface="Times New Roman" pitchFamily="18" charset="0"/>
                <a:cs typeface="Times New Roman" pitchFamily="18" charset="0"/>
              </a:rPr>
              <a:t>Cùng bạn bình chọn.</a:t>
            </a:r>
            <a:endParaRPr kumimoji="0" lang="en-US" sz="3600" b="1" i="0" u="none" strike="noStrike" kern="1200" cap="none" spc="0" normalizeH="0" baseline="0" noProof="0" dirty="0">
              <a:ln>
                <a:noFill/>
              </a:ln>
              <a:solidFill>
                <a:srgbClr val="002060"/>
              </a:solidFill>
              <a:effectLst/>
              <a:uLnTx/>
              <a:uFillTx/>
              <a:latin typeface="微软雅黑" panose="020F0502020204030204"/>
              <a:cs typeface="+mn-cs"/>
            </a:endParaRPr>
          </a:p>
        </p:txBody>
      </p:sp>
      <p:pic>
        <p:nvPicPr>
          <p:cNvPr id="4" name="Picture 3">
            <a:extLst>
              <a:ext uri="{FF2B5EF4-FFF2-40B4-BE49-F238E27FC236}">
                <a16:creationId xmlns:a16="http://schemas.microsoft.com/office/drawing/2014/main" id="{19CD607E-9A9D-4797-9F69-55E57E408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372" y="3688310"/>
            <a:ext cx="6948062" cy="1581803"/>
          </a:xfrm>
          <a:prstGeom prst="rect">
            <a:avLst/>
          </a:prstGeom>
        </p:spPr>
      </p:pic>
      <p:pic>
        <p:nvPicPr>
          <p:cNvPr id="5" name="Picture 4">
            <a:extLst>
              <a:ext uri="{FF2B5EF4-FFF2-40B4-BE49-F238E27FC236}">
                <a16:creationId xmlns:a16="http://schemas.microsoft.com/office/drawing/2014/main" id="{8CF31342-CA5B-40F6-93D0-A8269C0D6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670" y="1711698"/>
            <a:ext cx="6948062" cy="1581803"/>
          </a:xfrm>
          <a:prstGeom prst="rect">
            <a:avLst/>
          </a:prstGeom>
        </p:spPr>
      </p:pic>
      <p:pic>
        <p:nvPicPr>
          <p:cNvPr id="7" name="Picture 6">
            <a:extLst>
              <a:ext uri="{FF2B5EF4-FFF2-40B4-BE49-F238E27FC236}">
                <a16:creationId xmlns:a16="http://schemas.microsoft.com/office/drawing/2014/main" id="{D6432BD0-3CDE-44D1-B8E6-1FB3F184E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239" y="3455356"/>
            <a:ext cx="2878446" cy="3101773"/>
          </a:xfrm>
          <a:prstGeom prst="rect">
            <a:avLst/>
          </a:prstGeom>
        </p:spPr>
      </p:pic>
      <p:pic>
        <p:nvPicPr>
          <p:cNvPr id="9" name="Picture 8">
            <a:extLst>
              <a:ext uri="{FF2B5EF4-FFF2-40B4-BE49-F238E27FC236}">
                <a16:creationId xmlns:a16="http://schemas.microsoft.com/office/drawing/2014/main" id="{B79E8F13-EB8E-45EE-B900-4DB3EB446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2130" y="609547"/>
            <a:ext cx="2204302" cy="2204302"/>
          </a:xfrm>
          <a:prstGeom prst="rect">
            <a:avLst/>
          </a:prstGeom>
        </p:spPr>
      </p:pic>
    </p:spTree>
    <p:extLst>
      <p:ext uri="{BB962C8B-B14F-4D97-AF65-F5344CB8AC3E}">
        <p14:creationId xmlns:p14="http://schemas.microsoft.com/office/powerpoint/2010/main" val="3457762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hia sẻ bộ phông nền học online (classroom background) cho giáo viên – học  sinh - Thái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36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am học sinh đeo balo đi học -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3333">
                        <a14:foregroundMark x1="58000" y1="90892" x2="58000" y2="90892"/>
                        <a14:foregroundMark x1="60500" y1="84820" x2="61667" y2="93738"/>
                      </a14:backgroundRemoval>
                    </a14:imgEffect>
                  </a14:imgLayer>
                </a14:imgProps>
              </a:ext>
              <a:ext uri="{28A0092B-C50C-407E-A947-70E740481C1C}">
                <a14:useLocalDpi xmlns:a14="http://schemas.microsoft.com/office/drawing/2010/main" val="0"/>
              </a:ext>
            </a:extLst>
          </a:blip>
          <a:srcRect/>
          <a:stretch>
            <a:fillRect/>
          </a:stretch>
        </p:blipFill>
        <p:spPr bwMode="auto">
          <a:xfrm>
            <a:off x="6574015" y="2480491"/>
            <a:ext cx="5715000" cy="5019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Hoạt Hình Minh Họa, Mở Hình Minh Họa, Phim Hoạt Hình Minh  Họa, Học Sinh Sinh Viên Tranh Minh Hoạ miễn phí tải tập tin PNG PSDComment  và"/>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flipH="1">
            <a:off x="-1102365" y="161934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1102" y="313481"/>
            <a:ext cx="10264460" cy="1569660"/>
          </a:xfrm>
          <a:prstGeom prst="rect">
            <a:avLst/>
          </a:prstGeom>
          <a:ln w="19050">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4800">
                <a:solidFill>
                  <a:srgbClr val="70AD47">
                    <a:lumMod val="50000"/>
                  </a:srgbClr>
                </a:solidFill>
                <a:latin typeface="#9Slide03 Arima Madurai Black" panose="00000A00000000000000" pitchFamily="2" charset="0"/>
                <a:cs typeface="#9Slide03 Arima Madurai Black" panose="00000A00000000000000" pitchFamily="2" charset="0"/>
              </a:rPr>
              <a:t>T</a:t>
            </a:r>
            <a:r>
              <a:rPr lang="vi-VN" sz="4800">
                <a:solidFill>
                  <a:srgbClr val="70AD47">
                    <a:lumMod val="50000"/>
                  </a:srgbClr>
                </a:solidFill>
                <a:latin typeface="#9Slide03 Arima Madurai Black" panose="00000A00000000000000" pitchFamily="2" charset="0"/>
                <a:cs typeface="#9Slide03 Arima Madurai Black" panose="00000A00000000000000" pitchFamily="2" charset="0"/>
              </a:rPr>
              <a:t>riển lãm đoạn văn bằng kĩ thuật </a:t>
            </a:r>
            <a:r>
              <a:rPr lang="vi-VN" sz="4800" b="1">
                <a:solidFill>
                  <a:srgbClr val="FF0000"/>
                </a:solidFill>
                <a:latin typeface="#9Slide03 Arima Madurai Black" panose="00000A00000000000000" pitchFamily="2" charset="0"/>
                <a:cs typeface="#9Slide03 Arima Madurai Black" panose="00000A00000000000000" pitchFamily="2" charset="0"/>
              </a:rPr>
              <a:t>Phòng tranh</a:t>
            </a:r>
            <a:r>
              <a:rPr lang="vi-VN" sz="4800">
                <a:solidFill>
                  <a:srgbClr val="70AD47">
                    <a:lumMod val="50000"/>
                  </a:srgbClr>
                </a:solidFill>
                <a:latin typeface="#9Slide03 Arima Madurai Black" panose="00000A00000000000000" pitchFamily="2" charset="0"/>
                <a:cs typeface="#9Slide03 Arima Madurai Black" panose="00000A00000000000000" pitchFamily="2" charset="0"/>
              </a:rPr>
              <a:t> trước lớp</a:t>
            </a:r>
            <a:endParaRPr kumimoji="0" lang="en-US" sz="48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541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right)">
                                      <p:cBhvr>
                                        <p:cTn id="7" dur="500"/>
                                        <p:tgtEl>
                                          <p:spTgt spid="1030"/>
                                        </p:tgtEl>
                                      </p:cBhvr>
                                    </p:animEffect>
                                  </p:childTnLst>
                                </p:cTn>
                              </p:par>
                              <p:par>
                                <p:cTn id="8" presetID="22" presetClass="entr" presetSubtype="2"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right)">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3D01AB-26B7-47A6-B52D-D6B8A63FA5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23544" y="1977999"/>
            <a:ext cx="4444001" cy="4717270"/>
          </a:xfrm>
          <a:prstGeom prst="rect">
            <a:avLst/>
          </a:prstGeom>
        </p:spPr>
      </p:pic>
      <p:sp>
        <p:nvSpPr>
          <p:cNvPr id="17" name="TextBox 16"/>
          <p:cNvSpPr txBox="1"/>
          <p:nvPr/>
        </p:nvSpPr>
        <p:spPr>
          <a:xfrm>
            <a:off x="1188919" y="677869"/>
            <a:ext cx="10188056" cy="1938992"/>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4000" b="0" i="0" u="none" strike="noStrike" kern="1200" cap="none" spc="0" normalizeH="0" baseline="0" noProof="0">
                <a:ln>
                  <a:noFill/>
                </a:ln>
                <a:solidFill>
                  <a:srgbClr val="7030A0"/>
                </a:solidFill>
                <a:effectLst/>
                <a:uLnTx/>
                <a:uFillTx/>
                <a:latin typeface="#9Slide03 Arima Madurai Black" panose="00000A00000000000000" pitchFamily="2" charset="0"/>
                <a:cs typeface="#9Slide03 Arima Madurai Black" panose="00000A00000000000000" pitchFamily="2" charset="0"/>
              </a:rPr>
              <a:t>Cá nhân bình chọn và giải thích lí do cho: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9Slide03 Arima Madurai Black" panose="00000A00000000000000" pitchFamily="2" charset="0"/>
                <a:cs typeface="#9Slide03 Arima Madurai Black" panose="00000A00000000000000" pitchFamily="2" charset="0"/>
              </a:rPr>
              <a:t>	+ Đoạn văn giàu cảm xúc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9Slide03 Arima Madurai Black" panose="00000A00000000000000" pitchFamily="2" charset="0"/>
                <a:cs typeface="#9Slide03 Arima Madurai Black" panose="00000A00000000000000" pitchFamily="2" charset="0"/>
              </a:rPr>
              <a:t>	+ Đoạn văn ý nghĩa</a:t>
            </a:r>
            <a:endParaRPr kumimoji="0" lang="en-US" sz="4000" b="0" i="0" u="none" strike="noStrike" kern="1200" cap="none" spc="0" normalizeH="0" baseline="0" noProof="0" dirty="0">
              <a:ln>
                <a:noFill/>
              </a:ln>
              <a:solidFill>
                <a:srgbClr val="7030A0"/>
              </a:solidFill>
              <a:effectLst/>
              <a:uLnTx/>
              <a:uFillTx/>
              <a:latin typeface="#9Slide03 Arima Madurai Black" panose="00000A00000000000000" pitchFamily="2" charset="0"/>
              <a:cs typeface="#9Slide03 Arima Madurai Black" panose="00000A00000000000000" pitchFamily="2" charset="0"/>
            </a:endParaRPr>
          </a:p>
        </p:txBody>
      </p:sp>
      <p:pic>
        <p:nvPicPr>
          <p:cNvPr id="5" name="图片 41">
            <a:extLst>
              <a:ext uri="{FF2B5EF4-FFF2-40B4-BE49-F238E27FC236}">
                <a16:creationId xmlns:a16="http://schemas.microsoft.com/office/drawing/2014/main" id="{CAD3A198-3642-4683-85A1-8045B65B9B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30" r="-1652"/>
          <a:stretch/>
        </p:blipFill>
        <p:spPr>
          <a:xfrm>
            <a:off x="2025124" y="3041992"/>
            <a:ext cx="5086666" cy="3653277"/>
          </a:xfrm>
          <a:prstGeom prst="rect">
            <a:avLst/>
          </a:prstGeom>
        </p:spPr>
      </p:pic>
    </p:spTree>
    <p:extLst>
      <p:ext uri="{BB962C8B-B14F-4D97-AF65-F5344CB8AC3E}">
        <p14:creationId xmlns:p14="http://schemas.microsoft.com/office/powerpoint/2010/main" val="1032386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6">
            <a:extLst>
              <a:ext uri="{FF2B5EF4-FFF2-40B4-BE49-F238E27FC236}">
                <a16:creationId xmlns:a16="http://schemas.microsoft.com/office/drawing/2014/main" id="{D2F2ACDF-06F0-5F4B-95FE-20BC4159C1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61634" y="170552"/>
            <a:ext cx="7529079" cy="6516895"/>
          </a:xfrm>
          <a:prstGeom prst="rect">
            <a:avLst/>
          </a:prstGeom>
        </p:spPr>
      </p:pic>
      <p:pic>
        <p:nvPicPr>
          <p:cNvPr id="4" name="Picture 3">
            <a:extLst>
              <a:ext uri="{FF2B5EF4-FFF2-40B4-BE49-F238E27FC236}">
                <a16:creationId xmlns:a16="http://schemas.microsoft.com/office/drawing/2014/main" id="{D1BDBF4D-E64F-4928-A4FD-310146931E65}"/>
              </a:ext>
            </a:extLst>
          </p:cNvPr>
          <p:cNvPicPr>
            <a:picLocks noChangeAspect="1"/>
          </p:cNvPicPr>
          <p:nvPr/>
        </p:nvPicPr>
        <p:blipFill>
          <a:blip r:embed="rId3"/>
          <a:stretch>
            <a:fillRect/>
          </a:stretch>
        </p:blipFill>
        <p:spPr>
          <a:xfrm>
            <a:off x="1125166" y="1471535"/>
            <a:ext cx="6767147" cy="3017782"/>
          </a:xfrm>
          <a:prstGeom prst="rect">
            <a:avLst/>
          </a:prstGeom>
        </p:spPr>
      </p:pic>
    </p:spTree>
    <p:extLst>
      <p:ext uri="{BB962C8B-B14F-4D97-AF65-F5344CB8AC3E}">
        <p14:creationId xmlns:p14="http://schemas.microsoft.com/office/powerpoint/2010/main" val="343668399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CCA3D-FFFD-4818-A5C2-914827A9BCDA}"/>
              </a:ext>
            </a:extLst>
          </p:cNvPr>
          <p:cNvPicPr>
            <a:picLocks noChangeAspect="1"/>
          </p:cNvPicPr>
          <p:nvPr/>
        </p:nvPicPr>
        <p:blipFill>
          <a:blip r:embed="rId2"/>
          <a:stretch>
            <a:fillRect/>
          </a:stretch>
        </p:blipFill>
        <p:spPr>
          <a:xfrm>
            <a:off x="2108870" y="1969129"/>
            <a:ext cx="7974259" cy="2505673"/>
          </a:xfrm>
          <a:prstGeom prst="rect">
            <a:avLst/>
          </a:prstGeom>
        </p:spPr>
      </p:pic>
    </p:spTree>
    <p:extLst>
      <p:ext uri="{BB962C8B-B14F-4D97-AF65-F5344CB8AC3E}">
        <p14:creationId xmlns:p14="http://schemas.microsoft.com/office/powerpoint/2010/main" val="229567575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331" y="612806"/>
            <a:ext cx="9845337" cy="1200329"/>
          </a:xfrm>
          <a:prstGeom prst="rect">
            <a:avLst/>
          </a:prstGeom>
        </p:spPr>
        <p:txBody>
          <a:bodyPr wrap="square">
            <a:spAutoFit/>
          </a:bodyPr>
          <a:lstStyle/>
          <a:p>
            <a:pPr lvl="0" algn="ctr"/>
            <a:r>
              <a:rPr lang="vi-VN" altLang="en-US" sz="3600" b="1">
                <a:latin typeface="Times New Roman" pitchFamily="18" charset="0"/>
                <a:cs typeface="Times New Roman" pitchFamily="18" charset="0"/>
              </a:rPr>
              <a:t>Viết 2 – 4 dòng thơ hoặc 2 – 3 câu văn về mơ ước của em trong đêm Trung thu.</a:t>
            </a:r>
            <a:endParaRPr kumimoji="0" lang="en-US" sz="3600" b="1" i="0" u="none" strike="noStrike" kern="1200" cap="none" spc="0" normalizeH="0" baseline="0" noProof="0" dirty="0">
              <a:ln>
                <a:noFill/>
              </a:ln>
              <a:effectLst/>
              <a:uLnTx/>
              <a:uFillTx/>
              <a:latin typeface="微软雅黑" panose="020F0502020204030204"/>
            </a:endParaRPr>
          </a:p>
        </p:txBody>
      </p:sp>
      <p:pic>
        <p:nvPicPr>
          <p:cNvPr id="4" name="Picture 3">
            <a:extLst>
              <a:ext uri="{FF2B5EF4-FFF2-40B4-BE49-F238E27FC236}">
                <a16:creationId xmlns:a16="http://schemas.microsoft.com/office/drawing/2014/main" id="{06445166-1171-4206-8A67-53A398A7D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980" y="2092505"/>
            <a:ext cx="5156629" cy="3594097"/>
          </a:xfrm>
          <a:prstGeom prst="rect">
            <a:avLst/>
          </a:prstGeom>
        </p:spPr>
      </p:pic>
      <p:pic>
        <p:nvPicPr>
          <p:cNvPr id="5" name="Picture 4">
            <a:extLst>
              <a:ext uri="{FF2B5EF4-FFF2-40B4-BE49-F238E27FC236}">
                <a16:creationId xmlns:a16="http://schemas.microsoft.com/office/drawing/2014/main" id="{073297BA-7262-4AAB-9E5D-CC0B7D6E9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609" y="2092504"/>
            <a:ext cx="5156629" cy="3594097"/>
          </a:xfrm>
          <a:prstGeom prst="rect">
            <a:avLst/>
          </a:prstGeom>
        </p:spPr>
      </p:pic>
    </p:spTree>
    <p:extLst>
      <p:ext uri="{BB962C8B-B14F-4D97-AF65-F5344CB8AC3E}">
        <p14:creationId xmlns:p14="http://schemas.microsoft.com/office/powerpoint/2010/main" val="4040373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67654" y="688502"/>
            <a:ext cx="10188056" cy="1446550"/>
          </a:xfrm>
          <a:prstGeom prst="rect">
            <a:avLst/>
          </a:prstGeom>
          <a:noFill/>
        </p:spPr>
        <p:txBody>
          <a:bodyPr wrap="square" rtlCol="0">
            <a:spAutoFit/>
          </a:bodyPr>
          <a:lstStyle/>
          <a:p>
            <a:pPr marL="457200" lvl="0" indent="-457200" algn="just">
              <a:buFont typeface="Courier New" panose="02070309020205020404" pitchFamily="49" charset="0"/>
              <a:buChar char="o"/>
            </a:pPr>
            <a:r>
              <a:rPr kumimoji="0" lang="en-US" sz="4400" b="0" i="0" u="none" strike="noStrike" kern="1200" cap="none" spc="0" normalizeH="0" baseline="0" noProof="0">
                <a:ln>
                  <a:noFill/>
                </a:ln>
                <a:solidFill>
                  <a:srgbClr val="FF5D10"/>
                </a:solidFill>
                <a:effectLst/>
                <a:uLnTx/>
                <a:uFillTx/>
                <a:latin typeface="#9Slide03 Arima Madurai Black" panose="00000A00000000000000" pitchFamily="2" charset="0"/>
                <a:cs typeface="#9Slide03 Arima Madurai Black" panose="00000A00000000000000" pitchFamily="2" charset="0"/>
              </a:rPr>
              <a:t>Cá nhân </a:t>
            </a:r>
            <a:r>
              <a:rPr lang="en-US" sz="4400">
                <a:solidFill>
                  <a:srgbClr val="FF5D10"/>
                </a:solidFill>
                <a:latin typeface="#9Slide03 Arima Madurai Black" panose="00000A00000000000000" pitchFamily="2" charset="0"/>
                <a:cs typeface="#9Slide03 Arima Madurai Black" panose="00000A00000000000000" pitchFamily="2" charset="0"/>
              </a:rPr>
              <a:t>đọc gợi ý và làm bài cá nhân vào VBT.</a:t>
            </a:r>
            <a:endParaRPr kumimoji="0" lang="en-US" sz="4400" b="0" i="0" u="none" strike="noStrike" kern="1200" cap="none" spc="0" normalizeH="0" baseline="0" noProof="0" dirty="0">
              <a:ln>
                <a:noFill/>
              </a:ln>
              <a:solidFill>
                <a:srgbClr val="FF5D10"/>
              </a:solidFill>
              <a:effectLst/>
              <a:uLnTx/>
              <a:uFillTx/>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08427A9B-2751-4B35-A535-5BBE46A5E27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833" y1="42396" x2="30208" y2="46042"/>
                        <a14:foregroundMark x1="28854" y1="42813" x2="27083" y2="46875"/>
                        <a14:foregroundMark x1="38125" y1="42708" x2="39688" y2="52083"/>
                        <a14:foregroundMark x1="42396" y1="40833" x2="38438" y2="47604"/>
                        <a14:foregroundMark x1="38542" y1="43125" x2="38854" y2="52500"/>
                        <a14:foregroundMark x1="21146" y1="74063" x2="29792" y2="83854"/>
                        <a14:foregroundMark x1="29792" y1="83854" x2="32708" y2="84896"/>
                        <a14:foregroundMark x1="14063" y1="77604" x2="14896" y2="85625"/>
                        <a14:foregroundMark x1="15313" y1="79896" x2="28958" y2="85521"/>
                        <a14:foregroundMark x1="28958" y1="85521" x2="29167" y2="85521"/>
                        <a14:foregroundMark x1="22292" y1="83125" x2="32813" y2="83125"/>
                        <a14:foregroundMark x1="32813" y1="83125" x2="38021" y2="82917"/>
                        <a14:foregroundMark x1="20313" y1="83229" x2="41771" y2="85104"/>
                        <a14:foregroundMark x1="28854" y1="81354" x2="41563" y2="81667"/>
                        <a14:foregroundMark x1="15000" y1="82708" x2="25521" y2="83750"/>
                        <a14:foregroundMark x1="25521" y1="83750" x2="25833" y2="83542"/>
                        <a14:foregroundMark x1="20313" y1="81563" x2="53542" y2="81354"/>
                        <a14:foregroundMark x1="53542" y1="81354" x2="63125" y2="81563"/>
                        <a14:foregroundMark x1="63125" y1="81563" x2="69792" y2="84167"/>
                        <a14:foregroundMark x1="64375" y1="82292" x2="78021" y2="83646"/>
                        <a14:foregroundMark x1="61146" y1="82500" x2="72500" y2="82083"/>
                        <a14:foregroundMark x1="72500" y1="82083" x2="79896" y2="84063"/>
                        <a14:foregroundMark x1="79896" y1="84063" x2="73229" y2="87500"/>
                        <a14:foregroundMark x1="73229" y1="87500" x2="69583" y2="87604"/>
                        <a14:foregroundMark x1="84375" y1="82083" x2="61979" y2="85625"/>
                        <a14:foregroundMark x1="61979" y1="85625" x2="63542" y2="85521"/>
                        <a14:foregroundMark x1="74792" y1="82500" x2="57813" y2="85104"/>
                        <a14:foregroundMark x1="71458" y1="82813" x2="58125" y2="84167"/>
                        <a14:foregroundMark x1="67917" y1="81146" x2="77708" y2="83125"/>
                        <a14:foregroundMark x1="63125" y1="79896" x2="83125" y2="80313"/>
                        <a14:foregroundMark x1="78438" y1="81354" x2="78438" y2="84792"/>
                        <a14:foregroundMark x1="81563" y1="82500" x2="82083" y2="85938"/>
                        <a14:foregroundMark x1="84167" y1="83958" x2="48854" y2="86563"/>
                        <a14:foregroundMark x1="27083" y1="85938" x2="16563" y2="86042"/>
                        <a14:foregroundMark x1="28854" y1="83646" x2="16979" y2="83646"/>
                        <a14:foregroundMark x1="71667" y1="44375" x2="71042" y2="46354"/>
                        <a14:foregroundMark x1="71042" y1="41667" x2="70000" y2="49583"/>
                        <a14:foregroundMark x1="70625" y1="42396" x2="73021" y2="47813"/>
                        <a14:foregroundMark x1="61563" y1="43125" x2="61771" y2="47292"/>
                        <a14:foregroundMark x1="61771" y1="43646" x2="61771" y2="48125"/>
                        <a14:foregroundMark x1="61458" y1="43229" x2="61146" y2="47188"/>
                        <a14:foregroundMark x1="60729" y1="42813" x2="59688" y2="48438"/>
                        <a14:foregroundMark x1="63750" y1="41563" x2="70208" y2="50104"/>
                        <a14:foregroundMark x1="75313" y1="42292" x2="81563" y2="57396"/>
                      </a14:backgroundRemoval>
                    </a14:imgEffect>
                  </a14:imgLayer>
                </a14:imgProps>
              </a:ext>
            </a:extLst>
          </a:blip>
          <a:stretch>
            <a:fillRect/>
          </a:stretch>
        </p:blipFill>
        <p:spPr>
          <a:xfrm>
            <a:off x="5301952" y="1275730"/>
            <a:ext cx="5377093" cy="5377093"/>
          </a:xfrm>
          <a:prstGeom prst="rect">
            <a:avLst/>
          </a:prstGeom>
        </p:spPr>
      </p:pic>
      <p:pic>
        <p:nvPicPr>
          <p:cNvPr id="5" name="Picture 4">
            <a:extLst>
              <a:ext uri="{FF2B5EF4-FFF2-40B4-BE49-F238E27FC236}">
                <a16:creationId xmlns:a16="http://schemas.microsoft.com/office/drawing/2014/main" id="{F3BA157E-F6C2-4173-B856-A3B2A8D86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65" y="2328051"/>
            <a:ext cx="4013389" cy="4324772"/>
          </a:xfrm>
          <a:prstGeom prst="rect">
            <a:avLst/>
          </a:prstGeom>
        </p:spPr>
      </p:pic>
    </p:spTree>
    <p:extLst>
      <p:ext uri="{BB962C8B-B14F-4D97-AF65-F5344CB8AC3E}">
        <p14:creationId xmlns:p14="http://schemas.microsoft.com/office/powerpoint/2010/main" val="361273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3D01AB-26B7-47A6-B52D-D6B8A63FA5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23544" y="1977999"/>
            <a:ext cx="4444001" cy="4717270"/>
          </a:xfrm>
          <a:prstGeom prst="rect">
            <a:avLst/>
          </a:prstGeom>
        </p:spPr>
      </p:pic>
      <p:sp>
        <p:nvSpPr>
          <p:cNvPr id="17" name="TextBox 16"/>
          <p:cNvSpPr txBox="1"/>
          <p:nvPr/>
        </p:nvSpPr>
        <p:spPr>
          <a:xfrm>
            <a:off x="1188919" y="701748"/>
            <a:ext cx="10878626" cy="923330"/>
          </a:xfrm>
          <a:prstGeom prst="rect">
            <a:avLst/>
          </a:prstGeom>
          <a:noFill/>
        </p:spPr>
        <p:txBody>
          <a:bodyPr wrap="square" rtlCol="0">
            <a:spAutoFit/>
          </a:bodyPr>
          <a:lstStyle/>
          <a:p>
            <a:pPr marL="457200" lvl="0" indent="-457200" algn="just">
              <a:buFont typeface="Courier New" panose="02070309020205020404" pitchFamily="49" charset="0"/>
              <a:buChar char="o"/>
            </a:pPr>
            <a:r>
              <a:rPr lang="en-US" sz="5200">
                <a:solidFill>
                  <a:srgbClr val="217875"/>
                </a:solidFill>
                <a:latin typeface="#9Slide03 Arima Madurai Black" panose="00000A00000000000000" pitchFamily="2" charset="0"/>
                <a:cs typeface="#9Slide03 Arima Madurai Black" panose="00000A00000000000000" pitchFamily="2" charset="0"/>
              </a:rPr>
              <a:t>Chia sẻ bài làm trong nhóm nhỏ.</a:t>
            </a:r>
            <a:endParaRPr kumimoji="0" lang="en-US" sz="5200" b="0" i="0" u="none" strike="noStrike" kern="1200" cap="none" spc="0" normalizeH="0" baseline="0" noProof="0" dirty="0">
              <a:ln>
                <a:noFill/>
              </a:ln>
              <a:solidFill>
                <a:srgbClr val="217875"/>
              </a:solidFill>
              <a:effectLst/>
              <a:uLnTx/>
              <a:uFillTx/>
              <a:latin typeface="#9Slide03 Arima Madurai Black" panose="00000A00000000000000" pitchFamily="2" charset="0"/>
              <a:cs typeface="#9Slide03 Arima Madurai Black" panose="00000A00000000000000" pitchFamily="2" charset="0"/>
            </a:endParaRPr>
          </a:p>
        </p:txBody>
      </p:sp>
      <p:pic>
        <p:nvPicPr>
          <p:cNvPr id="5" name="图片 41">
            <a:extLst>
              <a:ext uri="{FF2B5EF4-FFF2-40B4-BE49-F238E27FC236}">
                <a16:creationId xmlns:a16="http://schemas.microsoft.com/office/drawing/2014/main" id="{CAD3A198-3642-4683-85A1-8045B65B9B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30" r="-1652"/>
          <a:stretch/>
        </p:blipFill>
        <p:spPr>
          <a:xfrm>
            <a:off x="2025124" y="1822968"/>
            <a:ext cx="5821704" cy="4181186"/>
          </a:xfrm>
          <a:prstGeom prst="rect">
            <a:avLst/>
          </a:prstGeom>
        </p:spPr>
      </p:pic>
    </p:spTree>
    <p:extLst>
      <p:ext uri="{BB962C8B-B14F-4D97-AF65-F5344CB8AC3E}">
        <p14:creationId xmlns:p14="http://schemas.microsoft.com/office/powerpoint/2010/main" val="2672358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hia sẻ bộ phông nền học online (classroom background) cho giáo viên – học  sinh - Thái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01"/>
            <a:ext cx="12192000" cy="7336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am học sinh đeo balo đi học -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3333">
                        <a14:foregroundMark x1="58000" y1="90892" x2="58000" y2="90892"/>
                        <a14:foregroundMark x1="60500" y1="84820" x2="61667" y2="93738"/>
                      </a14:backgroundRemoval>
                    </a14:imgEffect>
                  </a14:imgLayer>
                </a14:imgProps>
              </a:ext>
              <a:ext uri="{28A0092B-C50C-407E-A947-70E740481C1C}">
                <a14:useLocalDpi xmlns:a14="http://schemas.microsoft.com/office/drawing/2010/main" val="0"/>
              </a:ext>
            </a:extLst>
          </a:blip>
          <a:srcRect/>
          <a:stretch>
            <a:fillRect/>
          </a:stretch>
        </p:blipFill>
        <p:spPr bwMode="auto">
          <a:xfrm>
            <a:off x="6574015" y="2480491"/>
            <a:ext cx="5715000" cy="5019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Hoạt Hình Minh Họa, Mở Hình Minh Họa, Phim Hoạt Hình Minh  Họa, Học Sinh Sinh Viên Tranh Minh Hoạ miễn phí tải tập tin PNG PSDComment  và"/>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flipH="1">
            <a:off x="-1102365" y="161934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4466" y="511351"/>
            <a:ext cx="7155711" cy="1107996"/>
          </a:xfrm>
          <a:prstGeom prst="rect">
            <a:avLst/>
          </a:prstGeom>
          <a:ln w="19050">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6600">
                <a:solidFill>
                  <a:srgbClr val="00B0F0"/>
                </a:solidFill>
                <a:latin typeface="#9Slide03 Arima Madurai Black" panose="00000A00000000000000" pitchFamily="2" charset="0"/>
                <a:cs typeface="#9Slide03 Arima Madurai Black" panose="00000A00000000000000" pitchFamily="2" charset="0"/>
              </a:rPr>
              <a:t>Chia sẻ</a:t>
            </a:r>
            <a:r>
              <a:rPr lang="vi-VN" sz="6600">
                <a:solidFill>
                  <a:srgbClr val="00B0F0"/>
                </a:solidFill>
                <a:latin typeface="#9Slide03 Arima Madurai Black" panose="00000A00000000000000" pitchFamily="2" charset="0"/>
                <a:cs typeface="#9Slide03 Arima Madurai Black" panose="00000A00000000000000" pitchFamily="2" charset="0"/>
              </a:rPr>
              <a:t> trước lớp.</a:t>
            </a:r>
            <a:endParaRPr kumimoji="0" lang="en-US" sz="6600" b="0" i="0" u="none" strike="noStrike" kern="1200" cap="none" spc="0" normalizeH="0" baseline="0" noProof="0" dirty="0">
              <a:ln>
                <a:noFill/>
              </a:ln>
              <a:solidFill>
                <a:srgbClr val="00B0F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4627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right)">
                                      <p:cBhvr>
                                        <p:cTn id="7" dur="500"/>
                                        <p:tgtEl>
                                          <p:spTgt spid="1030"/>
                                        </p:tgtEl>
                                      </p:cBhvr>
                                    </p:animEffect>
                                  </p:childTnLst>
                                </p:cTn>
                              </p:par>
                              <p:par>
                                <p:cTn id="8" presetID="22" presetClass="entr" presetSubtype="2"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right)">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56687" y="1288344"/>
            <a:ext cx="10878626" cy="5016758"/>
          </a:xfrm>
          <a:prstGeom prst="rect">
            <a:avLst/>
          </a:prstGeom>
          <a:noFill/>
        </p:spPr>
        <p:txBody>
          <a:bodyPr wrap="square" rtlCol="0">
            <a:spAutoFit/>
          </a:bodyPr>
          <a:lstStyle/>
          <a:p>
            <a:pPr lvl="0" algn="just"/>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Đêm trung thu em mơ về vầng trăng cổ tích và một thế giới thần tiên, nơi ánh sáng lung linh trải dài khắp bầu trời. Em cũng mơ về chiếc đèn lồng xinh xắn, có thể tặng tặng cho những bạn nhỏ vùng cao, mong rằng họ sẽ có một đêm trung thu vui vẻ và đầy ý nghĩa.</a:t>
            </a:r>
          </a:p>
          <a:p>
            <a:pPr marL="457200" lvl="0" indent="-457200" algn="just">
              <a:buFont typeface="Courier New" panose="02070309020205020404" pitchFamily="49" charset="0"/>
              <a:buChar char="o"/>
            </a:pPr>
            <a:endParaRPr lang="vi-VN" sz="4000">
              <a:latin typeface="Arial" panose="020B0604020202020204" pitchFamily="34" charset="0"/>
              <a:cs typeface="Arial" panose="020B0604020202020204" pitchFamily="34" charset="0"/>
            </a:endParaRPr>
          </a:p>
          <a:p>
            <a:pPr lvl="0" algn="just"/>
            <a:endParaRPr kumimoji="0" lang="en-US" sz="4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228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F710F2A4-2ED1-4040-A7E7-5625558332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69515" y="1453697"/>
            <a:ext cx="5766743" cy="5011909"/>
          </a:xfrm>
          <a:prstGeom prst="rect">
            <a:avLst/>
          </a:prstGeom>
        </p:spPr>
      </p:pic>
      <p:sp>
        <p:nvSpPr>
          <p:cNvPr id="2" name="Rectangle 1"/>
          <p:cNvSpPr/>
          <p:nvPr/>
        </p:nvSpPr>
        <p:spPr>
          <a:xfrm>
            <a:off x="1336666" y="2768552"/>
            <a:ext cx="4615367"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latin typeface="UTM Flavour" panose="02040603050506020204" pitchFamily="18" charset="0"/>
              </a:rPr>
              <a:t>DẶN DÒ</a:t>
            </a:r>
          </a:p>
        </p:txBody>
      </p:sp>
    </p:spTree>
    <p:extLst>
      <p:ext uri="{BB962C8B-B14F-4D97-AF65-F5344CB8AC3E}">
        <p14:creationId xmlns:p14="http://schemas.microsoft.com/office/powerpoint/2010/main" val="676412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1+#ppt_w/2"/>
                                          </p:val>
                                        </p:tav>
                                        <p:tav tm="100000">
                                          <p:val>
                                            <p:strVal val="#ppt_x"/>
                                          </p:val>
                                        </p:tav>
                                      </p:tavLst>
                                    </p:anim>
                                    <p:anim calcmode="lin" valueType="num">
                                      <p:cBhvr additive="base">
                                        <p:cTn id="8" dur="1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a:extLst>
              <a:ext uri="{FF2B5EF4-FFF2-40B4-BE49-F238E27FC236}">
                <a16:creationId xmlns:a16="http://schemas.microsoft.com/office/drawing/2014/main" id="{E6A22261-E326-4089-9BE3-DA504928A4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1547" y="341105"/>
            <a:ext cx="7529079" cy="6516895"/>
          </a:xfrm>
          <a:prstGeom prst="rect">
            <a:avLst/>
          </a:prstGeom>
        </p:spPr>
      </p:pic>
      <p:pic>
        <p:nvPicPr>
          <p:cNvPr id="2" name="Picture 1">
            <a:extLst>
              <a:ext uri="{FF2B5EF4-FFF2-40B4-BE49-F238E27FC236}">
                <a16:creationId xmlns:a16="http://schemas.microsoft.com/office/drawing/2014/main" id="{C99A917C-61A3-4C57-9736-B5C5ADEBF7C1}"/>
              </a:ext>
            </a:extLst>
          </p:cNvPr>
          <p:cNvPicPr>
            <a:picLocks noChangeAspect="1"/>
          </p:cNvPicPr>
          <p:nvPr/>
        </p:nvPicPr>
        <p:blipFill>
          <a:blip r:embed="rId3"/>
          <a:stretch>
            <a:fillRect/>
          </a:stretch>
        </p:blipFill>
        <p:spPr>
          <a:xfrm>
            <a:off x="5597255" y="923327"/>
            <a:ext cx="5828281" cy="5011346"/>
          </a:xfrm>
          <a:prstGeom prst="rect">
            <a:avLst/>
          </a:prstGeom>
        </p:spPr>
      </p:pic>
    </p:spTree>
    <p:extLst>
      <p:ext uri="{BB962C8B-B14F-4D97-AF65-F5344CB8AC3E}">
        <p14:creationId xmlns:p14="http://schemas.microsoft.com/office/powerpoint/2010/main" val="34654032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45000884">
            <a:hlinkClick r:id="" action="ppaction://media"/>
            <a:extLst>
              <a:ext uri="{FF2B5EF4-FFF2-40B4-BE49-F238E27FC236}">
                <a16:creationId xmlns:a16="http://schemas.microsoft.com/office/drawing/2014/main" id="{EF4D2FD6-D912-4E8E-A5D5-363FB3E1E8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056" y="0"/>
            <a:ext cx="12417056" cy="6984594"/>
          </a:xfrm>
          <a:prstGeom prst="rect">
            <a:avLst/>
          </a:prstGeom>
        </p:spPr>
      </p:pic>
    </p:spTree>
    <p:extLst>
      <p:ext uri="{BB962C8B-B14F-4D97-AF65-F5344CB8AC3E}">
        <p14:creationId xmlns:p14="http://schemas.microsoft.com/office/powerpoint/2010/main" val="938969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E5C0D5-334A-4826-9C36-E6F6A572AD5B}"/>
              </a:ext>
            </a:extLst>
          </p:cNvPr>
          <p:cNvPicPr>
            <a:picLocks noChangeAspect="1"/>
          </p:cNvPicPr>
          <p:nvPr/>
        </p:nvPicPr>
        <p:blipFill>
          <a:blip r:embed="rId3"/>
          <a:stretch>
            <a:fillRect/>
          </a:stretch>
        </p:blipFill>
        <p:spPr>
          <a:xfrm>
            <a:off x="599979" y="844072"/>
            <a:ext cx="10992041" cy="5169856"/>
          </a:xfrm>
          <a:prstGeom prst="rect">
            <a:avLst/>
          </a:prstGeom>
        </p:spPr>
      </p:pic>
    </p:spTree>
    <p:extLst>
      <p:ext uri="{BB962C8B-B14F-4D97-AF65-F5344CB8AC3E}">
        <p14:creationId xmlns:p14="http://schemas.microsoft.com/office/powerpoint/2010/main" val="24585576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EA326-7A3C-436C-919C-54EE7646D27B}"/>
              </a:ext>
            </a:extLst>
          </p:cNvPr>
          <p:cNvPicPr>
            <a:picLocks noChangeAspect="1"/>
          </p:cNvPicPr>
          <p:nvPr/>
        </p:nvPicPr>
        <p:blipFill>
          <a:blip r:embed="rId2"/>
          <a:stretch>
            <a:fillRect/>
          </a:stretch>
        </p:blipFill>
        <p:spPr>
          <a:xfrm>
            <a:off x="1358997" y="1077087"/>
            <a:ext cx="9474005" cy="4151736"/>
          </a:xfrm>
          <a:prstGeom prst="rect">
            <a:avLst/>
          </a:prstGeom>
        </p:spPr>
      </p:pic>
    </p:spTree>
    <p:extLst>
      <p:ext uri="{BB962C8B-B14F-4D97-AF65-F5344CB8AC3E}">
        <p14:creationId xmlns:p14="http://schemas.microsoft.com/office/powerpoint/2010/main" val="328368931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4659" y="682645"/>
            <a:ext cx="6282682" cy="646331"/>
          </a:xfrm>
          <a:prstGeom prst="rect">
            <a:avLst/>
          </a:prstGeom>
        </p:spPr>
        <p:txBody>
          <a:bodyPr wrap="none">
            <a:spAutoFit/>
          </a:bodyPr>
          <a:lstStyle/>
          <a:p>
            <a:pPr lvl="0"/>
            <a:r>
              <a:rPr lang="en-US" altLang="en-US" sz="3600" b="1">
                <a:solidFill>
                  <a:srgbClr val="CD2D66"/>
                </a:solidFill>
                <a:latin typeface="Times New Roman" pitchFamily="18" charset="0"/>
                <a:cs typeface="Times New Roman" pitchFamily="18" charset="0"/>
              </a:rPr>
              <a:t>1.</a:t>
            </a:r>
            <a:r>
              <a:rPr lang="en-US" altLang="en-US" sz="3600" b="1">
                <a:solidFill>
                  <a:srgbClr val="002060"/>
                </a:solidFill>
                <a:latin typeface="Times New Roman" pitchFamily="18" charset="0"/>
                <a:cs typeface="Times New Roman" pitchFamily="18" charset="0"/>
              </a:rPr>
              <a:t> Viết đoạn văn dựa vào gợi ý:</a:t>
            </a:r>
            <a:endParaRPr kumimoji="0" lang="en-US" sz="3600" b="1" i="0" u="none" strike="noStrike" kern="1200" cap="none" spc="0" normalizeH="0" baseline="0" noProof="0" dirty="0">
              <a:ln>
                <a:noFill/>
              </a:ln>
              <a:solidFill>
                <a:srgbClr val="002060"/>
              </a:solidFill>
              <a:effectLst/>
              <a:uLnTx/>
              <a:uFillTx/>
              <a:latin typeface="微软雅黑" panose="020F0502020204030204"/>
            </a:endParaRPr>
          </a:p>
        </p:txBody>
      </p:sp>
      <p:sp>
        <p:nvSpPr>
          <p:cNvPr id="13" name="Rectangle 12">
            <a:extLst>
              <a:ext uri="{FF2B5EF4-FFF2-40B4-BE49-F238E27FC236}">
                <a16:creationId xmlns:a16="http://schemas.microsoft.com/office/drawing/2014/main" id="{67D4D519-E90B-450A-B041-949BDFA8AE6E}"/>
              </a:ext>
            </a:extLst>
          </p:cNvPr>
          <p:cNvSpPr/>
          <p:nvPr/>
        </p:nvSpPr>
        <p:spPr>
          <a:xfrm>
            <a:off x="875473" y="1442302"/>
            <a:ext cx="10719495" cy="4555093"/>
          </a:xfrm>
          <a:prstGeom prst="rect">
            <a:avLst/>
          </a:prstGeom>
        </p:spPr>
        <p:txBody>
          <a:bodyPr wrap="square">
            <a:spAutoFit/>
          </a:bodyPr>
          <a:lstStyle/>
          <a:p>
            <a:pPr lvl="0" algn="just"/>
            <a:r>
              <a:rPr lang="vi-VN" altLang="en-US" sz="2900" b="1">
                <a:latin typeface="Arial" panose="020B0604020202020204" pitchFamily="34" charset="0"/>
                <a:cs typeface="Arial" panose="020B0604020202020204" pitchFamily="34" charset="0"/>
              </a:rPr>
              <a:t>– Câu đầu tiên:</a:t>
            </a:r>
            <a:r>
              <a:rPr lang="vi-VN" altLang="en-US" sz="2900">
                <a:latin typeface="Arial" panose="020B0604020202020204" pitchFamily="34" charset="0"/>
                <a:cs typeface="Arial" panose="020B0604020202020204" pitchFamily="34" charset="0"/>
              </a:rPr>
              <a:t> Giới thiệu người gần gũi, thân thiết với em.</a:t>
            </a:r>
          </a:p>
          <a:p>
            <a:pPr lvl="0" algn="just"/>
            <a:r>
              <a:rPr lang="vi-VN" altLang="en-US" sz="2900" b="1">
                <a:latin typeface="Arial" panose="020B0604020202020204" pitchFamily="34" charset="0"/>
                <a:cs typeface="Arial" panose="020B0604020202020204" pitchFamily="34" charset="0"/>
              </a:rPr>
              <a:t>– Các câu tiếp theo:</a:t>
            </a:r>
          </a:p>
          <a:p>
            <a:pPr lvl="0" algn="just"/>
            <a:r>
              <a:rPr lang="en-US" altLang="en-US" sz="2900">
                <a:latin typeface="Arial" panose="020B0604020202020204" pitchFamily="34" charset="0"/>
                <a:cs typeface="Arial" panose="020B0604020202020204" pitchFamily="34" charset="0"/>
              </a:rPr>
              <a:t>	</a:t>
            </a:r>
            <a:r>
              <a:rPr lang="vi-VN" altLang="en-US" sz="2900" b="1">
                <a:solidFill>
                  <a:srgbClr val="ED1696"/>
                </a:solidFill>
                <a:latin typeface="Arial" panose="020B0604020202020204" pitchFamily="34" charset="0"/>
                <a:cs typeface="Arial" panose="020B0604020202020204" pitchFamily="34" charset="0"/>
              </a:rPr>
              <a:t>•</a:t>
            </a:r>
            <a:r>
              <a:rPr lang="vi-VN" altLang="en-US" sz="2900">
                <a:latin typeface="Arial" panose="020B0604020202020204" pitchFamily="34" charset="0"/>
                <a:cs typeface="Arial" panose="020B0604020202020204" pitchFamily="34" charset="0"/>
              </a:rPr>
              <a:t> Kể những việc làm thể hiện sự quan tâm, chăm sóc của người đó với em.</a:t>
            </a:r>
          </a:p>
          <a:p>
            <a:pPr lvl="0" algn="just"/>
            <a:r>
              <a:rPr lang="en-US" altLang="en-US" sz="2900">
                <a:latin typeface="Arial" panose="020B0604020202020204" pitchFamily="34" charset="0"/>
                <a:cs typeface="Arial" panose="020B0604020202020204" pitchFamily="34" charset="0"/>
              </a:rPr>
              <a:t>	</a:t>
            </a:r>
            <a:r>
              <a:rPr lang="vi-VN" altLang="en-US" sz="2900" b="1">
                <a:solidFill>
                  <a:srgbClr val="ED1696"/>
                </a:solidFill>
                <a:latin typeface="Arial" panose="020B0604020202020204" pitchFamily="34" charset="0"/>
                <a:cs typeface="Arial" panose="020B0604020202020204" pitchFamily="34" charset="0"/>
              </a:rPr>
              <a:t>•</a:t>
            </a:r>
            <a:r>
              <a:rPr lang="vi-VN" altLang="en-US" sz="2900">
                <a:latin typeface="Arial" panose="020B0604020202020204" pitchFamily="34" charset="0"/>
                <a:cs typeface="Arial" panose="020B0604020202020204" pitchFamily="34" charset="0"/>
              </a:rPr>
              <a:t> Kể những việc làm thể hiện tình cảm, sự chăm sóc của em với</a:t>
            </a:r>
            <a:r>
              <a:rPr lang="en-US" altLang="en-US" sz="2900">
                <a:latin typeface="Arial" panose="020B0604020202020204" pitchFamily="34" charset="0"/>
                <a:cs typeface="Arial" panose="020B0604020202020204" pitchFamily="34" charset="0"/>
              </a:rPr>
              <a:t> </a:t>
            </a:r>
            <a:r>
              <a:rPr lang="vi-VN" altLang="en-US" sz="2900">
                <a:latin typeface="Arial" panose="020B0604020202020204" pitchFamily="34" charset="0"/>
                <a:cs typeface="Arial" panose="020B0604020202020204" pitchFamily="34" charset="0"/>
              </a:rPr>
              <a:t>người đó.</a:t>
            </a:r>
            <a:endParaRPr lang="en-US" altLang="en-US" sz="2900">
              <a:latin typeface="Arial" panose="020B0604020202020204" pitchFamily="34" charset="0"/>
              <a:cs typeface="Arial" panose="020B0604020202020204" pitchFamily="34" charset="0"/>
            </a:endParaRPr>
          </a:p>
          <a:p>
            <a:pPr lvl="0" algn="just"/>
            <a:r>
              <a:rPr lang="vi-VN" sz="2900" b="1">
                <a:latin typeface="Arial" panose="020B0604020202020204" pitchFamily="34" charset="0"/>
                <a:cs typeface="Arial" panose="020B0604020202020204" pitchFamily="34" charset="0"/>
              </a:rPr>
              <a:t>– Câu cuối:</a:t>
            </a:r>
          </a:p>
          <a:p>
            <a:pPr lvl="0" algn="just"/>
            <a:r>
              <a:rPr lang="en-US" sz="2900">
                <a:latin typeface="Arial" panose="020B0604020202020204" pitchFamily="34" charset="0"/>
                <a:cs typeface="Arial" panose="020B0604020202020204" pitchFamily="34" charset="0"/>
              </a:rPr>
              <a:t>	</a:t>
            </a:r>
            <a:r>
              <a:rPr lang="vi-VN" sz="2900" b="1">
                <a:solidFill>
                  <a:srgbClr val="ED1696"/>
                </a:solidFill>
                <a:latin typeface="Arial" panose="020B0604020202020204" pitchFamily="34" charset="0"/>
                <a:cs typeface="Arial" panose="020B0604020202020204" pitchFamily="34" charset="0"/>
              </a:rPr>
              <a:t>•</a:t>
            </a:r>
            <a:r>
              <a:rPr lang="vi-VN" sz="2900">
                <a:latin typeface="Arial" panose="020B0604020202020204" pitchFamily="34" charset="0"/>
                <a:cs typeface="Arial" panose="020B0604020202020204" pitchFamily="34" charset="0"/>
              </a:rPr>
              <a:t> Bày tỏ cảm xúc của em khi nhận được sự quan tâm, chăm sóc và khi</a:t>
            </a:r>
            <a:r>
              <a:rPr lang="en-US" sz="2900">
                <a:latin typeface="Arial" panose="020B0604020202020204" pitchFamily="34" charset="0"/>
                <a:cs typeface="Arial" panose="020B0604020202020204" pitchFamily="34" charset="0"/>
              </a:rPr>
              <a:t> </a:t>
            </a:r>
            <a:r>
              <a:rPr lang="vi-VN" sz="2900">
                <a:latin typeface="Arial" panose="020B0604020202020204" pitchFamily="34" charset="0"/>
                <a:cs typeface="Arial" panose="020B0604020202020204" pitchFamily="34" charset="0"/>
              </a:rPr>
              <a:t>làm những việc thể hiện tình cảm với người đó.</a:t>
            </a:r>
          </a:p>
          <a:p>
            <a:pPr lvl="0" algn="just"/>
            <a:r>
              <a:rPr lang="en-US" sz="2900">
                <a:latin typeface="Arial" panose="020B0604020202020204" pitchFamily="34" charset="0"/>
                <a:cs typeface="Arial" panose="020B0604020202020204" pitchFamily="34" charset="0"/>
              </a:rPr>
              <a:t>	</a:t>
            </a:r>
            <a:r>
              <a:rPr lang="vi-VN" sz="2900" b="1">
                <a:solidFill>
                  <a:srgbClr val="ED1696"/>
                </a:solidFill>
                <a:latin typeface="Arial" panose="020B0604020202020204" pitchFamily="34" charset="0"/>
                <a:cs typeface="Arial" panose="020B0604020202020204" pitchFamily="34" charset="0"/>
              </a:rPr>
              <a:t>•</a:t>
            </a:r>
            <a:r>
              <a:rPr lang="vi-VN" sz="2900">
                <a:latin typeface="Arial" panose="020B0604020202020204" pitchFamily="34" charset="0"/>
                <a:cs typeface="Arial" panose="020B0604020202020204" pitchFamily="34" charset="0"/>
              </a:rPr>
              <a:t> Nói lên mong ước của em cho người đó.</a:t>
            </a:r>
            <a:endParaRPr kumimoji="0" lang="en-US" sz="29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512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3D01AB-26B7-47A6-B52D-D6B8A63FA5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65924" y="2199975"/>
            <a:ext cx="4037559" cy="4285835"/>
          </a:xfrm>
          <a:prstGeom prst="rect">
            <a:avLst/>
          </a:prstGeom>
        </p:spPr>
      </p:pic>
      <p:sp>
        <p:nvSpPr>
          <p:cNvPr id="17" name="TextBox 16"/>
          <p:cNvSpPr txBox="1"/>
          <p:nvPr/>
        </p:nvSpPr>
        <p:spPr>
          <a:xfrm>
            <a:off x="1188919" y="587140"/>
            <a:ext cx="10188056" cy="1938992"/>
          </a:xfrm>
          <a:prstGeom prst="rect">
            <a:avLst/>
          </a:prstGeom>
          <a:noFill/>
        </p:spPr>
        <p:txBody>
          <a:bodyPr wrap="square" rtlCol="0">
            <a:spAutoFit/>
          </a:bodyPr>
          <a:lstStyle/>
          <a:p>
            <a:pPr marL="457200" lvl="0" indent="-457200" algn="just">
              <a:buFont typeface="Courier New" panose="02070309020205020404" pitchFamily="49" charset="0"/>
              <a:buChar char="o"/>
            </a:pPr>
            <a:r>
              <a:rPr lang="en-US" sz="4000">
                <a:solidFill>
                  <a:srgbClr val="FF5D10"/>
                </a:solidFill>
                <a:latin typeface="#9Slide03 Arima Madurai Black" panose="00000A00000000000000" pitchFamily="2" charset="0"/>
                <a:cs typeface="#9Slide03 Arima Madurai Black" panose="00000A00000000000000" pitchFamily="2" charset="0"/>
              </a:rPr>
              <a:t>Cá nhân viết đoạn văn dựa vào phần tìm ý đã thực hiện ở trang 126 (Tiếng Việt 4, tập một) và các gợi ý vào VBT.</a:t>
            </a:r>
            <a:endParaRPr kumimoji="0" lang="en-US" sz="4000" i="0" u="none" strike="noStrike" kern="1200" cap="none" spc="0" normalizeH="0" baseline="0" noProof="0" dirty="0">
              <a:ln>
                <a:noFill/>
              </a:ln>
              <a:solidFill>
                <a:srgbClr val="FF5D10"/>
              </a:solidFill>
              <a:effectLst/>
              <a:uLnTx/>
              <a:uFillTx/>
              <a:latin typeface="#9Slide03 Arima Madurai Black" panose="00000A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08427A9B-2751-4B35-A535-5BBE46A5E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833" y1="42396" x2="30208" y2="46042"/>
                        <a14:foregroundMark x1="28854" y1="42813" x2="27083" y2="46875"/>
                        <a14:foregroundMark x1="38125" y1="42708" x2="39688" y2="52083"/>
                        <a14:foregroundMark x1="42396" y1="40833" x2="38438" y2="47604"/>
                        <a14:foregroundMark x1="38542" y1="43125" x2="38854" y2="52500"/>
                        <a14:foregroundMark x1="21146" y1="74063" x2="29792" y2="83854"/>
                        <a14:foregroundMark x1="29792" y1="83854" x2="32708" y2="84896"/>
                        <a14:foregroundMark x1="14063" y1="77604" x2="14896" y2="85625"/>
                        <a14:foregroundMark x1="15313" y1="79896" x2="28958" y2="85521"/>
                        <a14:foregroundMark x1="28958" y1="85521" x2="29167" y2="85521"/>
                        <a14:foregroundMark x1="22292" y1="83125" x2="32813" y2="83125"/>
                        <a14:foregroundMark x1="32813" y1="83125" x2="38021" y2="82917"/>
                        <a14:foregroundMark x1="20313" y1="83229" x2="41771" y2="85104"/>
                        <a14:foregroundMark x1="28854" y1="81354" x2="41563" y2="81667"/>
                        <a14:foregroundMark x1="15000" y1="82708" x2="25521" y2="83750"/>
                        <a14:foregroundMark x1="25521" y1="83750" x2="25833" y2="83542"/>
                        <a14:foregroundMark x1="20313" y1="81563" x2="53542" y2="81354"/>
                        <a14:foregroundMark x1="53542" y1="81354" x2="63125" y2="81563"/>
                        <a14:foregroundMark x1="63125" y1="81563" x2="69792" y2="84167"/>
                        <a14:foregroundMark x1="64375" y1="82292" x2="78021" y2="83646"/>
                        <a14:foregroundMark x1="61146" y1="82500" x2="72500" y2="82083"/>
                        <a14:foregroundMark x1="72500" y1="82083" x2="79896" y2="84063"/>
                        <a14:foregroundMark x1="79896" y1="84063" x2="73229" y2="87500"/>
                        <a14:foregroundMark x1="73229" y1="87500" x2="69583" y2="87604"/>
                        <a14:foregroundMark x1="84375" y1="82083" x2="61979" y2="85625"/>
                        <a14:foregroundMark x1="61979" y1="85625" x2="63542" y2="85521"/>
                        <a14:foregroundMark x1="74792" y1="82500" x2="57813" y2="85104"/>
                        <a14:foregroundMark x1="71458" y1="82813" x2="58125" y2="84167"/>
                        <a14:foregroundMark x1="67917" y1="81146" x2="77708" y2="83125"/>
                        <a14:foregroundMark x1="63125" y1="79896" x2="83125" y2="80313"/>
                        <a14:foregroundMark x1="78438" y1="81354" x2="78438" y2="84792"/>
                        <a14:foregroundMark x1="81563" y1="82500" x2="82083" y2="85938"/>
                        <a14:foregroundMark x1="84167" y1="83958" x2="48854" y2="86563"/>
                        <a14:foregroundMark x1="27083" y1="85938" x2="16563" y2="86042"/>
                        <a14:foregroundMark x1="28854" y1="83646" x2="16979" y2="83646"/>
                        <a14:foregroundMark x1="71667" y1="44375" x2="71042" y2="46354"/>
                        <a14:foregroundMark x1="71042" y1="41667" x2="70000" y2="49583"/>
                        <a14:foregroundMark x1="70625" y1="42396" x2="73021" y2="47813"/>
                        <a14:foregroundMark x1="61563" y1="43125" x2="61771" y2="47292"/>
                        <a14:foregroundMark x1="61771" y1="43646" x2="61771" y2="48125"/>
                        <a14:foregroundMark x1="61458" y1="43229" x2="61146" y2="47188"/>
                        <a14:foregroundMark x1="60729" y1="42813" x2="59688" y2="48438"/>
                        <a14:foregroundMark x1="63750" y1="41563" x2="70208" y2="50104"/>
                        <a14:foregroundMark x1="75313" y1="42292" x2="81563" y2="57396"/>
                      </a14:backgroundRemoval>
                    </a14:imgEffect>
                  </a14:imgLayer>
                </a14:imgProps>
              </a:ext>
            </a:extLst>
          </a:blip>
          <a:stretch>
            <a:fillRect/>
          </a:stretch>
        </p:blipFill>
        <p:spPr>
          <a:xfrm>
            <a:off x="3643274" y="1424650"/>
            <a:ext cx="5279346" cy="5279346"/>
          </a:xfrm>
          <a:prstGeom prst="rect">
            <a:avLst/>
          </a:prstGeom>
        </p:spPr>
      </p:pic>
    </p:spTree>
    <p:extLst>
      <p:ext uri="{BB962C8B-B14F-4D97-AF65-F5344CB8AC3E}">
        <p14:creationId xmlns:p14="http://schemas.microsoft.com/office/powerpoint/2010/main" val="904718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2D3A1-7922-45C3-9F3C-D0B510236E96}"/>
              </a:ext>
            </a:extLst>
          </p:cNvPr>
          <p:cNvPicPr>
            <a:picLocks noChangeAspect="1"/>
          </p:cNvPicPr>
          <p:nvPr/>
        </p:nvPicPr>
        <p:blipFill>
          <a:blip r:embed="rId2"/>
          <a:stretch>
            <a:fillRect/>
          </a:stretch>
        </p:blipFill>
        <p:spPr>
          <a:xfrm>
            <a:off x="1358997" y="1002892"/>
            <a:ext cx="9474005" cy="4334632"/>
          </a:xfrm>
          <a:prstGeom prst="rect">
            <a:avLst/>
          </a:prstGeom>
        </p:spPr>
      </p:pic>
    </p:spTree>
    <p:extLst>
      <p:ext uri="{BB962C8B-B14F-4D97-AF65-F5344CB8AC3E}">
        <p14:creationId xmlns:p14="http://schemas.microsoft.com/office/powerpoint/2010/main" val="115335994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xmlns:a16="http://schemas.microsoft.com/office/drawing/2014/main"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572" y="688157"/>
            <a:ext cx="9748537" cy="1190902"/>
          </a:xfrm>
          <a:prstGeom prst="rect">
            <a:avLst/>
          </a:prstGeom>
        </p:spPr>
        <p:txBody>
          <a:bodyPr wrap="square">
            <a:spAutoFit/>
          </a:bodyPr>
          <a:lstStyle/>
          <a:p>
            <a:pPr lvl="0" algn="ctr"/>
            <a:r>
              <a:rPr kumimoji="0" lang="en-US" altLang="en-US" sz="3600" b="1" i="0" u="none" strike="noStrike" kern="1200" cap="none" spc="0" normalizeH="0" baseline="0" noProof="0">
                <a:ln>
                  <a:noFill/>
                </a:ln>
                <a:solidFill>
                  <a:srgbClr val="CD2D66"/>
                </a:solidFill>
                <a:effectLst/>
                <a:uLnTx/>
                <a:uFillTx/>
                <a:latin typeface="Times New Roman" pitchFamily="18" charset="0"/>
                <a:cs typeface="Times New Roman" pitchFamily="18" charset="0"/>
              </a:rPr>
              <a:t>2.</a:t>
            </a:r>
            <a:r>
              <a:rPr kumimoji="0" lang="en-US" altLang="en-US" sz="3600" b="1" i="0" u="none" strike="noStrike" kern="1200" cap="none" spc="0" normalizeH="0" baseline="0" noProof="0">
                <a:ln>
                  <a:noFill/>
                </a:ln>
                <a:solidFill>
                  <a:srgbClr val="002060"/>
                </a:solidFill>
                <a:effectLst/>
                <a:uLnTx/>
                <a:uFillTx/>
                <a:latin typeface="Times New Roman" pitchFamily="18" charset="0"/>
                <a:cs typeface="Times New Roman" pitchFamily="18" charset="0"/>
              </a:rPr>
              <a:t> </a:t>
            </a:r>
            <a:r>
              <a:rPr lang="en-US" altLang="en-US" sz="3600" b="1">
                <a:solidFill>
                  <a:srgbClr val="002060"/>
                </a:solidFill>
                <a:latin typeface="Times New Roman" pitchFamily="18" charset="0"/>
                <a:cs typeface="Times New Roman" pitchFamily="18" charset="0"/>
              </a:rPr>
              <a:t>Đọc lại, rà soát và chữa các lỗi trong đoạn văn đã viết</a:t>
            </a:r>
            <a:endParaRPr kumimoji="0" lang="en-US" sz="3600" b="1" i="0" u="none" strike="noStrike" kern="1200" cap="none" spc="0" normalizeH="0" baseline="0" noProof="0" dirty="0">
              <a:ln>
                <a:noFill/>
              </a:ln>
              <a:solidFill>
                <a:srgbClr val="002060"/>
              </a:solidFill>
              <a:effectLst/>
              <a:uLnTx/>
              <a:uFillTx/>
              <a:latin typeface="微软雅黑" panose="020F0502020204030204"/>
              <a:cs typeface="+mn-cs"/>
            </a:endParaRPr>
          </a:p>
        </p:txBody>
      </p:sp>
      <p:pic>
        <p:nvPicPr>
          <p:cNvPr id="4" name="Picture 3">
            <a:extLst>
              <a:ext uri="{FF2B5EF4-FFF2-40B4-BE49-F238E27FC236}">
                <a16:creationId xmlns:a16="http://schemas.microsoft.com/office/drawing/2014/main" id="{F63B4720-6E07-4C7D-AD75-AB6A93BD81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45275" y="1932313"/>
            <a:ext cx="3766129" cy="1272880"/>
          </a:xfrm>
          <a:prstGeom prst="rect">
            <a:avLst/>
          </a:prstGeom>
        </p:spPr>
      </p:pic>
      <p:pic>
        <p:nvPicPr>
          <p:cNvPr id="5" name="Picture 4">
            <a:extLst>
              <a:ext uri="{FF2B5EF4-FFF2-40B4-BE49-F238E27FC236}">
                <a16:creationId xmlns:a16="http://schemas.microsoft.com/office/drawing/2014/main" id="{96AF5172-9626-4291-A54D-F231E373D71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50523" y="1932313"/>
            <a:ext cx="3757857" cy="1272880"/>
          </a:xfrm>
          <a:prstGeom prst="rect">
            <a:avLst/>
          </a:prstGeom>
        </p:spPr>
      </p:pic>
      <p:pic>
        <p:nvPicPr>
          <p:cNvPr id="7" name="Picture 6">
            <a:extLst>
              <a:ext uri="{FF2B5EF4-FFF2-40B4-BE49-F238E27FC236}">
                <a16:creationId xmlns:a16="http://schemas.microsoft.com/office/drawing/2014/main" id="{DF7BBA23-B1BB-4F4C-8354-B245A343E9B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6101" y="3652808"/>
            <a:ext cx="3654880" cy="1310111"/>
          </a:xfrm>
          <a:prstGeom prst="rect">
            <a:avLst/>
          </a:prstGeom>
        </p:spPr>
      </p:pic>
      <p:pic>
        <p:nvPicPr>
          <p:cNvPr id="9" name="Picture 8">
            <a:extLst>
              <a:ext uri="{FF2B5EF4-FFF2-40B4-BE49-F238E27FC236}">
                <a16:creationId xmlns:a16="http://schemas.microsoft.com/office/drawing/2014/main" id="{3127FB4C-82F4-474F-8BDC-64B4ECD8617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5486" r="3689"/>
          <a:stretch/>
        </p:blipFill>
        <p:spPr>
          <a:xfrm>
            <a:off x="4301911" y="4962919"/>
            <a:ext cx="3757857" cy="1310112"/>
          </a:xfrm>
          <a:prstGeom prst="rect">
            <a:avLst/>
          </a:prstGeom>
        </p:spPr>
      </p:pic>
      <p:pic>
        <p:nvPicPr>
          <p:cNvPr id="6" name="Picture 5">
            <a:extLst>
              <a:ext uri="{FF2B5EF4-FFF2-40B4-BE49-F238E27FC236}">
                <a16:creationId xmlns:a16="http://schemas.microsoft.com/office/drawing/2014/main" id="{E097992A-4BB6-4BEB-96A2-707216FE694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08758" y="3668831"/>
            <a:ext cx="3625730" cy="1310111"/>
          </a:xfrm>
          <a:prstGeom prst="rect">
            <a:avLst/>
          </a:prstGeom>
        </p:spPr>
      </p:pic>
    </p:spTree>
    <p:extLst>
      <p:ext uri="{BB962C8B-B14F-4D97-AF65-F5344CB8AC3E}">
        <p14:creationId xmlns:p14="http://schemas.microsoft.com/office/powerpoint/2010/main" val="312709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788</TotalTime>
  <Words>405</Words>
  <PresentationFormat>Widescreen</PresentationFormat>
  <Paragraphs>26</Paragraphs>
  <Slides>26</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KaiTi</vt:lpstr>
      <vt:lpstr>微软雅黑</vt:lpstr>
      <vt:lpstr>#9Slide03 Arima Madurai Black</vt:lpstr>
      <vt:lpstr>Alibaba PuHuiTi</vt:lpstr>
      <vt:lpstr>Arial</vt:lpstr>
      <vt:lpstr>Calibri</vt:lpstr>
      <vt:lpstr>Courier New</vt:lpstr>
      <vt:lpstr>Times New Roman</vt:lpstr>
      <vt:lpstr>UTM Flavour</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2022-01-15T08:39:00Z</dcterms:created>
  <dcterms:modified xsi:type="dcterms:W3CDTF">2023-08-13T13:36:23Z</dcterms:modified>
</cp:coreProperties>
</file>