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</p:sldMasterIdLst>
  <p:sldIdLst>
    <p:sldId id="295" r:id="rId4"/>
    <p:sldId id="258" r:id="rId5"/>
    <p:sldId id="259" r:id="rId6"/>
    <p:sldId id="263" r:id="rId7"/>
    <p:sldId id="264" r:id="rId8"/>
    <p:sldId id="293" r:id="rId9"/>
    <p:sldId id="294" r:id="rId10"/>
    <p:sldId id="269" r:id="rId11"/>
    <p:sldId id="270" r:id="rId12"/>
    <p:sldId id="287" r:id="rId13"/>
    <p:sldId id="278" r:id="rId14"/>
    <p:sldId id="281" r:id="rId15"/>
    <p:sldId id="280" r:id="rId16"/>
    <p:sldId id="283" r:id="rId17"/>
    <p:sldId id="272" r:id="rId18"/>
    <p:sldId id="288" r:id="rId19"/>
    <p:sldId id="275" r:id="rId20"/>
    <p:sldId id="291" r:id="rId21"/>
    <p:sldId id="284" r:id="rId22"/>
    <p:sldId id="29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63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1.GIF"/><Relationship Id="rId18" Type="http://schemas.openxmlformats.org/officeDocument/2006/relationships/slide" Target="slide6.xml"/><Relationship Id="rId3" Type="http://schemas.openxmlformats.org/officeDocument/2006/relationships/audio" Target="../media/audio2.wav"/><Relationship Id="rId21" Type="http://schemas.openxmlformats.org/officeDocument/2006/relationships/image" Target="../media/image19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5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14.GIF"/><Relationship Id="rId24" Type="http://schemas.openxmlformats.org/officeDocument/2006/relationships/image" Target="../media/image21.GIF"/><Relationship Id="rId5" Type="http://schemas.openxmlformats.org/officeDocument/2006/relationships/image" Target="../media/image4.png"/><Relationship Id="rId15" Type="http://schemas.openxmlformats.org/officeDocument/2006/relationships/image" Target="../media/image16.GIF"/><Relationship Id="rId23" Type="http://schemas.openxmlformats.org/officeDocument/2006/relationships/image" Target="../media/image20.png"/><Relationship Id="rId10" Type="http://schemas.openxmlformats.org/officeDocument/2006/relationships/image" Target="../media/image13.GIF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12.GIF"/><Relationship Id="rId14" Type="http://schemas.openxmlformats.org/officeDocument/2006/relationships/image" Target="../media/image15.GIF"/><Relationship Id="rId22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audio" Target="../media/audio4.wav"/><Relationship Id="rId7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slide" Target="slide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717073"/>
            <a:ext cx="7381060" cy="1445623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CHÀO MỪNG CÁC CON ĐẾN VỚI TIẾT TOÁN</a:t>
            </a:r>
          </a:p>
        </p:txBody>
      </p:sp>
    </p:spTree>
    <p:extLst>
      <p:ext uri="{BB962C8B-B14F-4D97-AF65-F5344CB8AC3E}">
        <p14:creationId xmlns:p14="http://schemas.microsoft.com/office/powerpoint/2010/main" val="3840016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779" y="1099959"/>
            <a:ext cx="7162800" cy="98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446"/>
            <a:ext cx="4459288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263819"/>
            <a:ext cx="22129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222" y="3986122"/>
            <a:ext cx="7999414" cy="94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70" y="2491222"/>
            <a:ext cx="2800351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691" y="5225691"/>
            <a:ext cx="22129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24" y="5464455"/>
            <a:ext cx="3292564" cy="139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1583" y="4929097"/>
            <a:ext cx="2107842" cy="210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430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81081" y="3029045"/>
            <a:ext cx="7984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14</a:t>
            </a:r>
            <a:endParaRPr lang="vi-VN" sz="4000" b="1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346990"/>
              </p:ext>
            </p:extLst>
          </p:nvPr>
        </p:nvGraphicFramePr>
        <p:xfrm>
          <a:off x="3152463" y="3032468"/>
          <a:ext cx="299720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9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vi-VN" sz="4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0260646"/>
              </p:ext>
            </p:extLst>
          </p:nvPr>
        </p:nvGraphicFramePr>
        <p:xfrm>
          <a:off x="1879600" y="1436049"/>
          <a:ext cx="8127999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1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0311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lang="vi-VN" sz="40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vi-VN" sz="40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lang="vi-VN" sz="40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vi-VN" sz="40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vi-VN" sz="40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lang="vi-VN" sz="40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vi-VN" sz="40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</a:t>
                      </a:r>
                      <a:endParaRPr lang="vi-VN" sz="40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vi-VN" sz="40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4642832" y="1436050"/>
            <a:ext cx="888642" cy="724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7347396" y="1436050"/>
            <a:ext cx="888642" cy="72440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2530633"/>
              </p:ext>
            </p:extLst>
          </p:nvPr>
        </p:nvGraphicFramePr>
        <p:xfrm>
          <a:off x="1710029" y="2742908"/>
          <a:ext cx="480668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14 đứng trước số 17</a:t>
                      </a:r>
                      <a:endParaRPr lang="vi-VN" sz="36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578110"/>
              </p:ext>
            </p:extLst>
          </p:nvPr>
        </p:nvGraphicFramePr>
        <p:xfrm>
          <a:off x="1671393" y="3930114"/>
          <a:ext cx="480668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066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3600" baseline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17 đứng sau số 14</a:t>
                      </a:r>
                      <a:endParaRPr lang="vi-VN" sz="36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4584434"/>
              </p:ext>
            </p:extLst>
          </p:nvPr>
        </p:nvGraphicFramePr>
        <p:xfrm>
          <a:off x="6977489" y="2709005"/>
          <a:ext cx="86574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vi-VN" sz="36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1960044"/>
              </p:ext>
            </p:extLst>
          </p:nvPr>
        </p:nvGraphicFramePr>
        <p:xfrm>
          <a:off x="8113690" y="2709005"/>
          <a:ext cx="86574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endParaRPr lang="vi-VN" sz="36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370150"/>
              </p:ext>
            </p:extLst>
          </p:nvPr>
        </p:nvGraphicFramePr>
        <p:xfrm>
          <a:off x="9205534" y="2709005"/>
          <a:ext cx="86574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vi-VN" sz="36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2248764"/>
              </p:ext>
            </p:extLst>
          </p:nvPr>
        </p:nvGraphicFramePr>
        <p:xfrm>
          <a:off x="6951732" y="3896211"/>
          <a:ext cx="86574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vi-VN" sz="36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351012"/>
              </p:ext>
            </p:extLst>
          </p:nvPr>
        </p:nvGraphicFramePr>
        <p:xfrm>
          <a:off x="8087933" y="3896211"/>
          <a:ext cx="86574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endParaRPr lang="vi-VN" sz="36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567390"/>
              </p:ext>
            </p:extLst>
          </p:nvPr>
        </p:nvGraphicFramePr>
        <p:xfrm>
          <a:off x="9179777" y="3896211"/>
          <a:ext cx="865745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vi-VN" sz="36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09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73513"/>
              </p:ext>
            </p:extLst>
          </p:nvPr>
        </p:nvGraphicFramePr>
        <p:xfrm>
          <a:off x="0" y="1184857"/>
          <a:ext cx="12191991" cy="585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580571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585725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47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49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  <a:endParaRPr lang="vi-VN" sz="2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7720611"/>
              </p:ext>
            </p:extLst>
          </p:nvPr>
        </p:nvGraphicFramePr>
        <p:xfrm>
          <a:off x="180303" y="2071949"/>
          <a:ext cx="510003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0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C00000"/>
                          </a:solidFill>
                          <a:latin typeface="+mn-lt"/>
                        </a:rPr>
                        <a:t>Số</a:t>
                      </a:r>
                      <a:r>
                        <a:rPr lang="en-US" sz="3200" baseline="0">
                          <a:solidFill>
                            <a:srgbClr val="C00000"/>
                          </a:solidFill>
                          <a:latin typeface="+mn-lt"/>
                        </a:rPr>
                        <a:t> 36 đứng trước số 42</a:t>
                      </a:r>
                      <a:endParaRPr lang="vi-VN" sz="3200">
                        <a:solidFill>
                          <a:srgbClr val="C0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57542"/>
              </p:ext>
            </p:extLst>
          </p:nvPr>
        </p:nvGraphicFramePr>
        <p:xfrm>
          <a:off x="5705475" y="2097707"/>
          <a:ext cx="3039414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9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>
                          <a:solidFill>
                            <a:srgbClr val="C00000"/>
                          </a:solidFill>
                        </a:rPr>
                        <a:t>36   &lt;   42</a:t>
                      </a:r>
                      <a:endParaRPr lang="vi-VN" sz="320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763566"/>
              </p:ext>
            </p:extLst>
          </p:nvPr>
        </p:nvGraphicFramePr>
        <p:xfrm>
          <a:off x="154545" y="2831802"/>
          <a:ext cx="5138671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86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</a:rPr>
                        <a:t>Số</a:t>
                      </a:r>
                      <a:r>
                        <a:rPr lang="en-US" sz="3200" baseline="0">
                          <a:solidFill>
                            <a:schemeClr val="tx1"/>
                          </a:solidFill>
                        </a:rPr>
                        <a:t> 42 đứng sau số 36</a:t>
                      </a:r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7124781"/>
              </p:ext>
            </p:extLst>
          </p:nvPr>
        </p:nvGraphicFramePr>
        <p:xfrm>
          <a:off x="5744114" y="2831802"/>
          <a:ext cx="3000775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0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>
                          <a:solidFill>
                            <a:schemeClr val="tx1"/>
                          </a:solidFill>
                        </a:rPr>
                        <a:t>42   &gt;   36</a:t>
                      </a:r>
                      <a:endParaRPr lang="vi-VN" sz="32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Oval 10"/>
          <p:cNvSpPr/>
          <p:nvPr/>
        </p:nvSpPr>
        <p:spPr>
          <a:xfrm>
            <a:off x="1094704" y="1184857"/>
            <a:ext cx="695459" cy="5924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4597758" y="1184857"/>
            <a:ext cx="695459" cy="5924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Oval 14"/>
          <p:cNvSpPr/>
          <p:nvPr/>
        </p:nvSpPr>
        <p:spPr>
          <a:xfrm>
            <a:off x="8654602" y="1184857"/>
            <a:ext cx="695459" cy="59242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Oval 15"/>
          <p:cNvSpPr/>
          <p:nvPr/>
        </p:nvSpPr>
        <p:spPr>
          <a:xfrm>
            <a:off x="11548055" y="1184858"/>
            <a:ext cx="695459" cy="592428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504709"/>
              </p:ext>
            </p:extLst>
          </p:nvPr>
        </p:nvGraphicFramePr>
        <p:xfrm>
          <a:off x="3389154" y="3886013"/>
          <a:ext cx="500988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098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FFFF00"/>
                          </a:solidFill>
                        </a:rPr>
                        <a:t>Số</a:t>
                      </a:r>
                      <a:r>
                        <a:rPr lang="en-US" sz="3200" baseline="0">
                          <a:solidFill>
                            <a:srgbClr val="FFFF00"/>
                          </a:solidFill>
                        </a:rPr>
                        <a:t> 49 đứng trước số 54</a:t>
                      </a:r>
                      <a:endParaRPr lang="vi-VN" sz="320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5983546"/>
              </p:ext>
            </p:extLst>
          </p:nvPr>
        </p:nvGraphicFramePr>
        <p:xfrm>
          <a:off x="8959402" y="3886013"/>
          <a:ext cx="2936382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36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>
                          <a:solidFill>
                            <a:srgbClr val="FFFF00"/>
                          </a:solidFill>
                        </a:rPr>
                        <a:t>49   &lt;   54</a:t>
                      </a:r>
                      <a:endParaRPr lang="vi-VN" sz="3200">
                        <a:solidFill>
                          <a:srgbClr val="FFFF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22360"/>
              </p:ext>
            </p:extLst>
          </p:nvPr>
        </p:nvGraphicFramePr>
        <p:xfrm>
          <a:off x="3421351" y="4697741"/>
          <a:ext cx="494548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45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7030A0"/>
                          </a:solidFill>
                        </a:rPr>
                        <a:t>Số</a:t>
                      </a:r>
                      <a:r>
                        <a:rPr lang="en-US" sz="3200" baseline="0">
                          <a:solidFill>
                            <a:srgbClr val="7030A0"/>
                          </a:solidFill>
                        </a:rPr>
                        <a:t> 54 đứng sau số 49</a:t>
                      </a:r>
                      <a:endParaRPr lang="vi-VN" sz="320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816733"/>
              </p:ext>
            </p:extLst>
          </p:nvPr>
        </p:nvGraphicFramePr>
        <p:xfrm>
          <a:off x="9002331" y="4697741"/>
          <a:ext cx="2871987" cy="57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1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00796">
                <a:tc>
                  <a:txBody>
                    <a:bodyPr/>
                    <a:lstStyle/>
                    <a:p>
                      <a:pPr algn="ctr"/>
                      <a:r>
                        <a:rPr lang="en-US" sz="3200" baseline="0">
                          <a:solidFill>
                            <a:srgbClr val="7030A0"/>
                          </a:solidFill>
                        </a:rPr>
                        <a:t>54   &gt;   49</a:t>
                      </a:r>
                      <a:endParaRPr lang="vi-VN" sz="320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4889" y="5276861"/>
            <a:ext cx="3743325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4147" y="4061161"/>
            <a:ext cx="30480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433" y="5048451"/>
            <a:ext cx="1809549" cy="1809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77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"/>
            <a:ext cx="121818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625984"/>
              </p:ext>
            </p:extLst>
          </p:nvPr>
        </p:nvGraphicFramePr>
        <p:xfrm>
          <a:off x="1996228" y="1428005"/>
          <a:ext cx="95303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745054"/>
              </p:ext>
            </p:extLst>
          </p:nvPr>
        </p:nvGraphicFramePr>
        <p:xfrm>
          <a:off x="3229738" y="1428004"/>
          <a:ext cx="90438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154344"/>
              </p:ext>
            </p:extLst>
          </p:nvPr>
        </p:nvGraphicFramePr>
        <p:xfrm>
          <a:off x="4388837" y="1440884"/>
          <a:ext cx="98165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786034"/>
              </p:ext>
            </p:extLst>
          </p:nvPr>
        </p:nvGraphicFramePr>
        <p:xfrm>
          <a:off x="1997837" y="4229636"/>
          <a:ext cx="95303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vi-VN" sz="4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23957"/>
              </p:ext>
            </p:extLst>
          </p:nvPr>
        </p:nvGraphicFramePr>
        <p:xfrm>
          <a:off x="3205590" y="4255394"/>
          <a:ext cx="90438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endParaRPr lang="vi-VN" sz="4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419701"/>
              </p:ext>
            </p:extLst>
          </p:nvPr>
        </p:nvGraphicFramePr>
        <p:xfrm>
          <a:off x="3181440" y="2831207"/>
          <a:ext cx="90438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endParaRPr lang="vi-VN" sz="44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210677"/>
              </p:ext>
            </p:extLst>
          </p:nvPr>
        </p:nvGraphicFramePr>
        <p:xfrm>
          <a:off x="6426560" y="1428005"/>
          <a:ext cx="95303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0782164"/>
              </p:ext>
            </p:extLst>
          </p:nvPr>
        </p:nvGraphicFramePr>
        <p:xfrm>
          <a:off x="7672949" y="1428004"/>
          <a:ext cx="90438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9994797"/>
              </p:ext>
            </p:extLst>
          </p:nvPr>
        </p:nvGraphicFramePr>
        <p:xfrm>
          <a:off x="8844927" y="1453762"/>
          <a:ext cx="98165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6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995605"/>
              </p:ext>
            </p:extLst>
          </p:nvPr>
        </p:nvGraphicFramePr>
        <p:xfrm>
          <a:off x="6492563" y="4203878"/>
          <a:ext cx="95303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4148792"/>
              </p:ext>
            </p:extLst>
          </p:nvPr>
        </p:nvGraphicFramePr>
        <p:xfrm>
          <a:off x="7700316" y="4229636"/>
          <a:ext cx="90438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745571"/>
              </p:ext>
            </p:extLst>
          </p:nvPr>
        </p:nvGraphicFramePr>
        <p:xfrm>
          <a:off x="8885172" y="4229636"/>
          <a:ext cx="96877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687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843256"/>
              </p:ext>
            </p:extLst>
          </p:nvPr>
        </p:nvGraphicFramePr>
        <p:xfrm>
          <a:off x="6442657" y="2818328"/>
          <a:ext cx="99167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16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813497"/>
              </p:ext>
            </p:extLst>
          </p:nvPr>
        </p:nvGraphicFramePr>
        <p:xfrm>
          <a:off x="7676166" y="2805449"/>
          <a:ext cx="904383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4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4414799"/>
              </p:ext>
            </p:extLst>
          </p:nvPr>
        </p:nvGraphicFramePr>
        <p:xfrm>
          <a:off x="8861023" y="2792570"/>
          <a:ext cx="1007414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7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vi-VN" sz="44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44" name="Straight Connector 43"/>
          <p:cNvCxnSpPr/>
          <p:nvPr/>
        </p:nvCxnSpPr>
        <p:spPr>
          <a:xfrm>
            <a:off x="6653552" y="3457981"/>
            <a:ext cx="264016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8" name="Table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0097709"/>
              </p:ext>
            </p:extLst>
          </p:nvPr>
        </p:nvGraphicFramePr>
        <p:xfrm>
          <a:off x="4406186" y="4242515"/>
          <a:ext cx="95303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79</a:t>
                      </a:r>
                      <a:endParaRPr lang="vi-VN" sz="44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59" name="Straight Connector 58"/>
          <p:cNvCxnSpPr/>
          <p:nvPr/>
        </p:nvCxnSpPr>
        <p:spPr>
          <a:xfrm>
            <a:off x="9061901" y="3470860"/>
            <a:ext cx="264016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1" name="Table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081407"/>
              </p:ext>
            </p:extLst>
          </p:nvPr>
        </p:nvGraphicFramePr>
        <p:xfrm>
          <a:off x="2009106" y="2818328"/>
          <a:ext cx="95303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vi-VN" sz="44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2" name="Straight Connector 61"/>
          <p:cNvCxnSpPr/>
          <p:nvPr/>
        </p:nvCxnSpPr>
        <p:spPr>
          <a:xfrm>
            <a:off x="2162043" y="3445101"/>
            <a:ext cx="26401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3" name="Tab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4467773"/>
              </p:ext>
            </p:extLst>
          </p:nvPr>
        </p:nvGraphicFramePr>
        <p:xfrm>
          <a:off x="4417455" y="2844086"/>
          <a:ext cx="953037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30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vi-VN" sz="440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64" name="Straight Connector 63"/>
          <p:cNvCxnSpPr/>
          <p:nvPr/>
        </p:nvCxnSpPr>
        <p:spPr>
          <a:xfrm>
            <a:off x="4570392" y="3470859"/>
            <a:ext cx="26401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2165262" y="4869287"/>
            <a:ext cx="2640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4573611" y="4895045"/>
            <a:ext cx="26401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2522653" y="4882166"/>
            <a:ext cx="264016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4931002" y="4895045"/>
            <a:ext cx="264016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920787" y="4856408"/>
            <a:ext cx="264016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9329136" y="4869287"/>
            <a:ext cx="264016" cy="0"/>
          </a:xfrm>
          <a:prstGeom prst="line">
            <a:avLst/>
          </a:prstGeom>
          <a:ln w="889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29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" y="0"/>
            <a:ext cx="12195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95" y="847995"/>
            <a:ext cx="11345863" cy="466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434441" y="1781578"/>
            <a:ext cx="685800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8641" y="1781578"/>
            <a:ext cx="685800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10" name="Rectangle 9"/>
          <p:cNvSpPr/>
          <p:nvPr/>
        </p:nvSpPr>
        <p:spPr>
          <a:xfrm>
            <a:off x="7728960" y="1781578"/>
            <a:ext cx="684307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58533" y="1767025"/>
            <a:ext cx="684307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3465" y="1781578"/>
            <a:ext cx="684307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081333" y="455744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8327873" y="455744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434441" y="455744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805713" y="4557447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05061" y="1781578"/>
            <a:ext cx="684307" cy="7620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99376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37" y="3814783"/>
            <a:ext cx="9994371" cy="1163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10" y="1806060"/>
            <a:ext cx="8954160" cy="97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273429" y="1106546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83029" y="1123614"/>
            <a:ext cx="5617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83029" y="3148891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&lt; =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921310" y="4053656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7040774" y="4053656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466760" y="4053656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90898" y="4053656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633588" y="1840322"/>
            <a:ext cx="833172" cy="90517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80400" y="1840324"/>
            <a:ext cx="915190" cy="90517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295590" y="1840320"/>
            <a:ext cx="869390" cy="90517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194774" y="1840321"/>
            <a:ext cx="840893" cy="90517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</a:t>
            </a:r>
          </a:p>
        </p:txBody>
      </p:sp>
      <p:sp>
        <p:nvSpPr>
          <p:cNvPr id="23" name="Rectangle 22"/>
          <p:cNvSpPr/>
          <p:nvPr/>
        </p:nvSpPr>
        <p:spPr>
          <a:xfrm>
            <a:off x="8944694" y="1840324"/>
            <a:ext cx="888565" cy="905179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</a:t>
            </a:r>
          </a:p>
        </p:txBody>
      </p:sp>
      <p:sp>
        <p:nvSpPr>
          <p:cNvPr id="24" name="Rectangle 23"/>
          <p:cNvSpPr/>
          <p:nvPr/>
        </p:nvSpPr>
        <p:spPr>
          <a:xfrm>
            <a:off x="9833259" y="1840324"/>
            <a:ext cx="886878" cy="905177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6"/>
            <a:ext cx="12192000" cy="6856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72" y="3793391"/>
            <a:ext cx="10019557" cy="1007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26" y="1667539"/>
            <a:ext cx="11760549" cy="925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1963837" y="730087"/>
            <a:ext cx="609600" cy="584775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93394" y="730087"/>
            <a:ext cx="561743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3394" y="3068510"/>
            <a:ext cx="31229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&lt; =</a:t>
            </a:r>
          </a:p>
        </p:txBody>
      </p:sp>
      <p:sp>
        <p:nvSpPr>
          <p:cNvPr id="10" name="Rectangle 9"/>
          <p:cNvSpPr/>
          <p:nvPr/>
        </p:nvSpPr>
        <p:spPr>
          <a:xfrm>
            <a:off x="5780440" y="1705688"/>
            <a:ext cx="711025" cy="812422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013585" y="1692808"/>
            <a:ext cx="774639" cy="80819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716681" y="1692808"/>
            <a:ext cx="792143" cy="825302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261996" y="1706006"/>
            <a:ext cx="682502" cy="798905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66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25737" y="395418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9398436" y="395418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96547" y="395418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915883" y="3954188"/>
            <a:ext cx="685800" cy="685800"/>
          </a:xfrm>
          <a:prstGeom prst="round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536370" y="1705687"/>
            <a:ext cx="684307" cy="79562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408451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2040"/>
            <a:ext cx="12192000" cy="46788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Rounded Rectangle 4"/>
          <p:cNvSpPr/>
          <p:nvPr/>
        </p:nvSpPr>
        <p:spPr>
          <a:xfrm>
            <a:off x="1442434" y="4847742"/>
            <a:ext cx="9005043" cy="8623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cs typeface="Times New Roman" pitchFamily="18" charset="0"/>
              </a:rPr>
              <a:t>Bó hoa của bạn Lan nhiều bông nhất, với 15 bông hoa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766412" y="5828469"/>
            <a:ext cx="8357085" cy="86233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cs typeface="Times New Roman" pitchFamily="18" charset="0"/>
              </a:rPr>
              <a:t>Bó hoa của bạn Mai ít bông nhất, với 13 bông hoa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822118"/>
              </p:ext>
            </p:extLst>
          </p:nvPr>
        </p:nvGraphicFramePr>
        <p:xfrm>
          <a:off x="3636302" y="5497634"/>
          <a:ext cx="1732436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2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Lan</a:t>
                      </a:r>
                      <a:endParaRPr lang="vi-VN" sz="4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6585094"/>
              </p:ext>
            </p:extLst>
          </p:nvPr>
        </p:nvGraphicFramePr>
        <p:xfrm>
          <a:off x="5758261" y="5497634"/>
          <a:ext cx="178222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2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Nam</a:t>
                      </a:r>
                      <a:endParaRPr lang="vi-VN" sz="4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9974358"/>
              </p:ext>
            </p:extLst>
          </p:nvPr>
        </p:nvGraphicFramePr>
        <p:xfrm>
          <a:off x="7847280" y="5497634"/>
          <a:ext cx="166756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67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>
                          <a:solidFill>
                            <a:schemeClr val="tx1"/>
                          </a:solidFill>
                        </a:rPr>
                        <a:t>Mai</a:t>
                      </a:r>
                      <a:endParaRPr lang="vi-VN" sz="440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xit" presetSubtype="32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5" grpId="2" animBg="1"/>
      <p:bldP spid="5" grpId="3" animBg="1"/>
      <p:bldP spid="6" grpId="1" animBg="1"/>
      <p:bldP spid="6" grpId="2" animBg="1"/>
      <p:bldP spid="6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0" y="5406"/>
            <a:ext cx="12185560" cy="685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42" y="-941861"/>
            <a:ext cx="9118241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2612" y="1032117"/>
            <a:ext cx="51092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5021" y="1839951"/>
            <a:ext cx="781823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45</a:t>
            </a:r>
          </a:p>
        </p:txBody>
      </p:sp>
      <p:sp>
        <p:nvSpPr>
          <p:cNvPr id="6" name="Rectangle 5"/>
          <p:cNvSpPr/>
          <p:nvPr/>
        </p:nvSpPr>
        <p:spPr>
          <a:xfrm>
            <a:off x="3960821" y="1839951"/>
            <a:ext cx="868755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46</a:t>
            </a:r>
          </a:p>
        </p:txBody>
      </p:sp>
      <p:sp>
        <p:nvSpPr>
          <p:cNvPr id="7" name="Rectangle 6"/>
          <p:cNvSpPr/>
          <p:nvPr/>
        </p:nvSpPr>
        <p:spPr>
          <a:xfrm>
            <a:off x="4661751" y="1839951"/>
            <a:ext cx="863286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47</a:t>
            </a:r>
          </a:p>
        </p:txBody>
      </p:sp>
      <p:sp>
        <p:nvSpPr>
          <p:cNvPr id="8" name="Rectangle 7"/>
          <p:cNvSpPr/>
          <p:nvPr/>
        </p:nvSpPr>
        <p:spPr>
          <a:xfrm>
            <a:off x="5347561" y="1839951"/>
            <a:ext cx="685800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6031763" y="1835928"/>
            <a:ext cx="806919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49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97390" y="1835928"/>
            <a:ext cx="849630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50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383190" y="1824958"/>
            <a:ext cx="743379" cy="661820"/>
          </a:xfrm>
          <a:prstGeom prst="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51</a:t>
            </a:r>
          </a:p>
        </p:txBody>
      </p:sp>
      <p:pic>
        <p:nvPicPr>
          <p:cNvPr id="12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11" y="2833352"/>
            <a:ext cx="9805272" cy="4024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93046" y="4572020"/>
            <a:ext cx="2876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48</a:t>
            </a:r>
          </a:p>
        </p:txBody>
      </p:sp>
    </p:spTree>
    <p:extLst>
      <p:ext uri="{BB962C8B-B14F-4D97-AF65-F5344CB8AC3E}">
        <p14:creationId xmlns:p14="http://schemas.microsoft.com/office/powerpoint/2010/main" val="368220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" y="874713"/>
            <a:ext cx="12188825" cy="512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497" y="231775"/>
            <a:ext cx="7196909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1616" y="1117603"/>
            <a:ext cx="6195986" cy="1600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&gt; &lt; =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		67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885684" y="1883063"/>
            <a:ext cx="627529" cy="6070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3" descr="C:\Users\ADMIN\Desktop\cau ho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430" y="2732088"/>
            <a:ext cx="130881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843147" y="4195766"/>
            <a:ext cx="599283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vi-V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vi-VN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 &gt; 67</a:t>
            </a:r>
          </a:p>
        </p:txBody>
      </p:sp>
    </p:spTree>
    <p:extLst>
      <p:ext uri="{BB962C8B-B14F-4D97-AF65-F5344CB8AC3E}">
        <p14:creationId xmlns:p14="http://schemas.microsoft.com/office/powerpoint/2010/main" val="149894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8" y="0"/>
            <a:ext cx="12192528" cy="685829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5736" y="1388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1014" y="1823659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450167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121" y="4620592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94112" y="1848636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185694" y="4134766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3129" y="4356756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0" y="443878"/>
            <a:ext cx="9890975" cy="119083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0" y="485893"/>
            <a:ext cx="10233863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GTV082020_HOANGHUONG (73)">
            <a:hlinkClick r:id="" action="ppaction://media"/>
            <a:extLst>
              <a:ext uri="{FF2B5EF4-FFF2-40B4-BE49-F238E27FC236}">
                <a16:creationId xmlns:a16="http://schemas.microsoft.com/office/drawing/2014/main" id="{11F5500E-7C79-416F-AC24-DA6FB5E3EF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9111" y="-129396"/>
            <a:ext cx="12205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66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447"/>
            <a:ext cx="12255721" cy="68938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35684" y="431174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27822" y="1672584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686" y="4555419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86" y="4767562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5288" y="2394851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14605" y="2045951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83" y="2243870"/>
            <a:ext cx="2286000" cy="2286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187366" y="4350193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977" y="4555419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545" y="4475456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2" y="4436663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93976" y="287699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18351" y="279036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5025" y="287273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95027" y="307914"/>
            <a:ext cx="811489" cy="843256"/>
          </a:xfrm>
          <a:prstGeom prst="rect">
            <a:avLst/>
          </a:prstGeom>
        </p:spPr>
      </p:pic>
      <p:pic>
        <p:nvPicPr>
          <p:cNvPr id="2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450" y="1719561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5" action="ppaction://hlinksldjump"/>
          </p:cNvPr>
          <p:cNvSpPr/>
          <p:nvPr/>
        </p:nvSpPr>
        <p:spPr>
          <a:xfrm>
            <a:off x="53758" y="5910562"/>
            <a:ext cx="365608" cy="4119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9872" y="601587"/>
            <a:ext cx="11592128" cy="1390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525342" y="3310974"/>
            <a:ext cx="5486354" cy="8034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2 chục và 6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299934" y="3323853"/>
            <a:ext cx="5796065" cy="8034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sz="4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 </a:t>
            </a: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5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2778603" y="22651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8251111" y="22298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9813" y="6007260"/>
            <a:ext cx="285404" cy="2013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4580" y="881279"/>
            <a:ext cx="9978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26 gồm mấy chục mấy đơn vị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894" y="5934461"/>
            <a:ext cx="317157" cy="2001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631" y="722993"/>
            <a:ext cx="11990369" cy="1184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-41382" y="3748410"/>
            <a:ext cx="5669449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A.7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 và 0 đơn vị</a:t>
            </a:r>
          </a:p>
        </p:txBody>
      </p:sp>
      <p:sp>
        <p:nvSpPr>
          <p:cNvPr id="9" name="Rectangle 8"/>
          <p:cNvSpPr/>
          <p:nvPr/>
        </p:nvSpPr>
        <p:spPr>
          <a:xfrm>
            <a:off x="6019401" y="3769209"/>
            <a:ext cx="6137516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B.6 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 và 0 đơn vị</a:t>
            </a: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8157112" y="266234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2123543" y="25918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53911" y="899855"/>
            <a:ext cx="10088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70 gồm mấy chục và mấy đơn vị?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9872" y="601587"/>
            <a:ext cx="11592128" cy="139038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25342" y="3310974"/>
            <a:ext cx="5486354" cy="8034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58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9934" y="3323853"/>
            <a:ext cx="5796065" cy="8034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85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2778603" y="226510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8251111" y="222987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5122" y="6007260"/>
            <a:ext cx="254934" cy="20085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294580" y="881279"/>
            <a:ext cx="99787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gồm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chục và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đơn vị là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nào?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0224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1768" y="5995686"/>
            <a:ext cx="295538" cy="1967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1631" y="722993"/>
            <a:ext cx="11990369" cy="118472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41382" y="3748410"/>
            <a:ext cx="5669449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31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19401" y="3769209"/>
            <a:ext cx="6137516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8157112" y="266234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2123543" y="259187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53911" y="899855"/>
            <a:ext cx="10088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</a:t>
            </a:r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 1 đơn vị và 3 </a:t>
            </a:r>
            <a:r>
              <a:rPr kumimoji="0" lang="en-US" sz="4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chục 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số nào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9691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33"/>
            <a:ext cx="12189034" cy="6856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29556" y="1818608"/>
            <a:ext cx="9607638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 sánh các số trong phạm vi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504851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230184"/>
              </p:ext>
            </p:extLst>
          </p:nvPr>
        </p:nvGraphicFramePr>
        <p:xfrm>
          <a:off x="7414063" y="5200021"/>
          <a:ext cx="10975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3516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vi-VN" sz="3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421215"/>
              </p:ext>
            </p:extLst>
          </p:nvPr>
        </p:nvGraphicFramePr>
        <p:xfrm>
          <a:off x="10338872" y="5201514"/>
          <a:ext cx="10975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3516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vi-VN" sz="3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196020"/>
              </p:ext>
            </p:extLst>
          </p:nvPr>
        </p:nvGraphicFramePr>
        <p:xfrm>
          <a:off x="360609" y="5329181"/>
          <a:ext cx="365760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8 đứng trước số 10.</a:t>
                      </a:r>
                      <a:endParaRPr lang="vi-VN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566847"/>
              </p:ext>
            </p:extLst>
          </p:nvPr>
        </p:nvGraphicFramePr>
        <p:xfrm>
          <a:off x="8857803" y="5188636"/>
          <a:ext cx="10975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857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endParaRPr lang="vi-VN" sz="3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7552282"/>
              </p:ext>
            </p:extLst>
          </p:nvPr>
        </p:nvGraphicFramePr>
        <p:xfrm>
          <a:off x="373487" y="6114460"/>
          <a:ext cx="3515933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59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10 đứng sau số 8. </a:t>
                      </a:r>
                      <a:endParaRPr lang="vi-VN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0008025"/>
              </p:ext>
            </p:extLst>
          </p:nvPr>
        </p:nvGraphicFramePr>
        <p:xfrm>
          <a:off x="7388306" y="6101542"/>
          <a:ext cx="10975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3516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lang="vi-VN" sz="3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6177127"/>
              </p:ext>
            </p:extLst>
          </p:nvPr>
        </p:nvGraphicFramePr>
        <p:xfrm>
          <a:off x="10313115" y="6103035"/>
          <a:ext cx="10975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3516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vi-VN" sz="3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43536"/>
              </p:ext>
            </p:extLst>
          </p:nvPr>
        </p:nvGraphicFramePr>
        <p:xfrm>
          <a:off x="8832046" y="6090157"/>
          <a:ext cx="1097566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7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06857">
                <a:tc>
                  <a:txBody>
                    <a:bodyPr/>
                    <a:lstStyle/>
                    <a:p>
                      <a:pPr algn="ctr"/>
                      <a:r>
                        <a:rPr lang="en-US" sz="360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&gt;</a:t>
                      </a:r>
                      <a:endParaRPr lang="vi-VN" sz="36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052660"/>
              </p:ext>
            </p:extLst>
          </p:nvPr>
        </p:nvGraphicFramePr>
        <p:xfrm>
          <a:off x="4172754" y="5329181"/>
          <a:ext cx="291062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 8 bé hơn số 10</a:t>
                      </a:r>
                      <a:endParaRPr lang="vi-VN" sz="280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5278797"/>
              </p:ext>
            </p:extLst>
          </p:nvPr>
        </p:nvGraphicFramePr>
        <p:xfrm>
          <a:off x="4056844" y="6140218"/>
          <a:ext cx="303941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9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 10 lớn hơn số 8</a:t>
                      </a:r>
                      <a:endParaRPr lang="vi-VN" sz="280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367</Words>
  <Application>Microsoft Office PowerPoint</Application>
  <PresentationFormat>Widescreen</PresentationFormat>
  <Paragraphs>143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1_Office Theme</vt:lpstr>
      <vt:lpstr>1_Default Design</vt:lpstr>
      <vt:lpstr>CHÀO MỪNG CÁC CON ĐẾN VỚI TIẾT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DELL</cp:lastModifiedBy>
  <cp:revision>104</cp:revision>
  <dcterms:created xsi:type="dcterms:W3CDTF">2020-10-04T11:15:59Z</dcterms:created>
  <dcterms:modified xsi:type="dcterms:W3CDTF">2025-04-11T00:41:31Z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