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92" r:id="rId2"/>
    <p:sldMasterId id="2147483716" r:id="rId3"/>
    <p:sldMasterId id="2147483739" r:id="rId4"/>
    <p:sldMasterId id="2147483801" r:id="rId5"/>
    <p:sldMasterId id="2147483820" r:id="rId6"/>
    <p:sldMasterId id="2147483832" r:id="rId7"/>
  </p:sldMasterIdLst>
  <p:notesMasterIdLst>
    <p:notesMasterId r:id="rId23"/>
  </p:notesMasterIdLst>
  <p:sldIdLst>
    <p:sldId id="318" r:id="rId8"/>
    <p:sldId id="322" r:id="rId9"/>
    <p:sldId id="257" r:id="rId10"/>
    <p:sldId id="294" r:id="rId11"/>
    <p:sldId id="295" r:id="rId12"/>
    <p:sldId id="297" r:id="rId13"/>
    <p:sldId id="308" r:id="rId14"/>
    <p:sldId id="316" r:id="rId15"/>
    <p:sldId id="296" r:id="rId16"/>
    <p:sldId id="298" r:id="rId17"/>
    <p:sldId id="299" r:id="rId18"/>
    <p:sldId id="300" r:id="rId19"/>
    <p:sldId id="265" r:id="rId20"/>
    <p:sldId id="302" r:id="rId21"/>
    <p:sldId id="320" r:id="rId2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Ranchers" panose="020B0604020202020204" charset="0"/>
      <p:regular r:id="rId26"/>
    </p:embeddedFont>
    <p:embeddedFont>
      <p:font typeface="Itim" panose="020B0604020202020204" charset="-34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Wingdings 3" panose="05040102010807070707" pitchFamily="18" charset="2"/>
      <p:regular r:id="rId33"/>
    </p:embeddedFont>
    <p:embeddedFont>
      <p:font typeface="Roboto Condensed Light" panose="020B0604020202020204" charset="0"/>
      <p:regular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Oxygen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66"/>
    <a:srgbClr val="FF9933"/>
    <a:srgbClr val="0000FF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921957-2C3E-4A6D-9FE9-5F5BAC37C17C}">
  <a:tblStyle styleId="{12921957-2C3E-4A6D-9FE9-5F5BAC37C1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84162" autoAdjust="0"/>
  </p:normalViewPr>
  <p:slideViewPr>
    <p:cSldViewPr snapToGrid="0">
      <p:cViewPr varScale="1">
        <p:scale>
          <a:sx n="96" d="100"/>
          <a:sy n="96" d="100"/>
        </p:scale>
        <p:origin x="9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4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427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9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2" name="Google Shape;6812;gbd6c00e7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3" name="Google Shape;6813;gbd6c00e7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09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557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640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520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6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Google Shape;3323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4" name="Google Shape;3324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8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22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106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7" name="Google Shape;5297;ge917b413af_0_1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8" name="Google Shape;5298;ge917b413af_0_1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71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38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88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2" name="Google Shape;6812;gbd6c00e7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3" name="Google Shape;6813;gbd6c00e7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20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"/>
          <p:cNvSpPr txBox="1">
            <a:spLocks noGrp="1"/>
          </p:cNvSpPr>
          <p:nvPr>
            <p:ph type="body" idx="1"/>
          </p:nvPr>
        </p:nvSpPr>
        <p:spPr>
          <a:xfrm>
            <a:off x="720000" y="118770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4"/>
          <p:cNvSpPr/>
          <p:nvPr/>
        </p:nvSpPr>
        <p:spPr>
          <a:xfrm>
            <a:off x="281000" y="3076600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"/>
          <p:cNvSpPr/>
          <p:nvPr/>
        </p:nvSpPr>
        <p:spPr>
          <a:xfrm>
            <a:off x="8603850" y="26317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4"/>
          <p:cNvGrpSpPr/>
          <p:nvPr/>
        </p:nvGrpSpPr>
        <p:grpSpPr>
          <a:xfrm rot="2150411">
            <a:off x="6470356" y="4092556"/>
            <a:ext cx="1208744" cy="1596413"/>
            <a:chOff x="4027650" y="2008513"/>
            <a:chExt cx="792200" cy="1046275"/>
          </a:xfrm>
        </p:grpSpPr>
        <p:sp>
          <p:nvSpPr>
            <p:cNvPr id="361" name="Google Shape;361;p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62;p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63" name="Google Shape;363;p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86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7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9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B44CCEC7-3A54-47D1-BB25-17A0FDA63797}" type="datetimeFigureOut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2024/3/18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>
              <a:buClrTx/>
            </a:pPr>
            <a:fld id="{65495661-81B6-46E9-A91E-889569155CC2}" type="slidenum">
              <a:rPr lang="zh-CN" altLang="en-US" sz="1800" kern="1200" smtClean="0">
                <a:solidFill>
                  <a:prstClr val="black"/>
                </a:solidFill>
                <a:ea typeface="方正静蕾简体"/>
                <a:cs typeface="+mn-cs"/>
              </a:rPr>
              <a:pPr defTabSz="913924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ea typeface="方正静蕾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517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F801-9A61-49EC-8BCB-0863B74C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10B21-ADFD-42D6-A2A4-35DAA3F4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50E7-DACE-4047-80CC-4C928AA2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5552-7A57-4876-971A-668B5E541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492A-22A9-4F86-9615-8833C07E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95F8-1D47-4537-B18D-EF5CC216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6CD4-C60B-4263-8722-EEF659504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1"/>
          <p:cNvSpPr txBox="1">
            <a:spLocks noGrp="1"/>
          </p:cNvSpPr>
          <p:nvPr>
            <p:ph type="subTitle" idx="1"/>
          </p:nvPr>
        </p:nvSpPr>
        <p:spPr>
          <a:xfrm>
            <a:off x="5343525" y="158115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tim"/>
              <a:buNone/>
              <a:defRPr sz="2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1" name="Google Shape;2161;p21"/>
          <p:cNvSpPr txBox="1">
            <a:spLocks noGrp="1"/>
          </p:cNvSpPr>
          <p:nvPr>
            <p:ph type="subTitle" idx="2"/>
          </p:nvPr>
        </p:nvSpPr>
        <p:spPr>
          <a:xfrm>
            <a:off x="5343525" y="206685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1"/>
          <p:cNvSpPr txBox="1">
            <a:spLocks noGrp="1"/>
          </p:cNvSpPr>
          <p:nvPr>
            <p:ph type="subTitle" idx="3"/>
          </p:nvPr>
        </p:nvSpPr>
        <p:spPr>
          <a:xfrm>
            <a:off x="5343525" y="317400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tim"/>
              <a:buNone/>
              <a:defRPr sz="2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3" name="Google Shape;2163;p21"/>
          <p:cNvSpPr txBox="1">
            <a:spLocks noGrp="1"/>
          </p:cNvSpPr>
          <p:nvPr>
            <p:ph type="subTitle" idx="4"/>
          </p:nvPr>
        </p:nvSpPr>
        <p:spPr>
          <a:xfrm>
            <a:off x="5343525" y="365970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83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2129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4679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7424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9747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0451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0306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380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602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006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13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8623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395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7541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5178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3" y="128181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90" rIns="68579" bIns="3429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1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5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4239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8" cy="639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3" y="102394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90" rIns="68579" bIns="3429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60798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156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28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18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2" name="Google Shape;1762;p18"/>
          <p:cNvSpPr txBox="1">
            <a:spLocks noGrp="1"/>
          </p:cNvSpPr>
          <p:nvPr>
            <p:ph type="subTitle" idx="1"/>
          </p:nvPr>
        </p:nvSpPr>
        <p:spPr>
          <a:xfrm>
            <a:off x="720000" y="1305350"/>
            <a:ext cx="42948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763" name="Google Shape;1763;p18"/>
          <p:cNvGrpSpPr/>
          <p:nvPr/>
        </p:nvGrpSpPr>
        <p:grpSpPr>
          <a:xfrm rot="4922613">
            <a:off x="7279152" y="-710518"/>
            <a:ext cx="1208729" cy="1596394"/>
            <a:chOff x="4027650" y="2008513"/>
            <a:chExt cx="792200" cy="1046275"/>
          </a:xfrm>
        </p:grpSpPr>
        <p:sp>
          <p:nvSpPr>
            <p:cNvPr id="1764" name="Google Shape;1764;p18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5" name="Google Shape;1765;p18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766" name="Google Shape;1766;p18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8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8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8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8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8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8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8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8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8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8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8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8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8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8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8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8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8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8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8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8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8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8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8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8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8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8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8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8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8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8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8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8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8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8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8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8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8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8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8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8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8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8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8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8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8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8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8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8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8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8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8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8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8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18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18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8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8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8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8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18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18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8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8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8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8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18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18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8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8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8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8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18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18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8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8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8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43" name="Google Shape;1843;p18"/>
          <p:cNvSpPr/>
          <p:nvPr/>
        </p:nvSpPr>
        <p:spPr>
          <a:xfrm>
            <a:off x="375100" y="288600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8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1353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3" y="128182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592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8" y="1447953"/>
            <a:ext cx="639018" cy="639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58" tIns="34274" rIns="68558" bIns="34274" anchor="ctr" anchorCtr="0">
            <a:noAutofit/>
          </a:bodyPr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3" y="102394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81030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6947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1984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1039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9758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5310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9594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4249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9531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5049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9735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4909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5311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5441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3" y="128181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90" rIns="68579" bIns="3429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1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5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445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8" cy="639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3" y="102394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90" rIns="68579" bIns="3429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36728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05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5645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5089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3" y="128182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495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8" y="1447953"/>
            <a:ext cx="639018" cy="639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58" tIns="34274" rIns="68558" bIns="34274" anchor="ctr" anchorCtr="0">
            <a:noAutofit/>
          </a:bodyPr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3" y="102394"/>
            <a:ext cx="963489" cy="9634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marL="0" marR="0" lvl="0" indent="0" algn="ct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76168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2770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7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5552-7A57-4876-971A-668B5E541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6CD4-C60B-4263-8722-EEF659504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8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1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29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9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3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1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9805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9148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351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09401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493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5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7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1"/>
          <p:cNvSpPr txBox="1">
            <a:spLocks noGrp="1"/>
          </p:cNvSpPr>
          <p:nvPr>
            <p:ph type="subTitle" idx="1"/>
          </p:nvPr>
        </p:nvSpPr>
        <p:spPr>
          <a:xfrm>
            <a:off x="5343525" y="158115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tim"/>
              <a:buNone/>
              <a:defRPr sz="2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1" name="Google Shape;2161;p21"/>
          <p:cNvSpPr txBox="1">
            <a:spLocks noGrp="1"/>
          </p:cNvSpPr>
          <p:nvPr>
            <p:ph type="subTitle" idx="2"/>
          </p:nvPr>
        </p:nvSpPr>
        <p:spPr>
          <a:xfrm>
            <a:off x="5343525" y="206685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1"/>
          <p:cNvSpPr txBox="1">
            <a:spLocks noGrp="1"/>
          </p:cNvSpPr>
          <p:nvPr>
            <p:ph type="subTitle" idx="3"/>
          </p:nvPr>
        </p:nvSpPr>
        <p:spPr>
          <a:xfrm>
            <a:off x="5343525" y="317400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Itim"/>
              <a:buNone/>
              <a:defRPr sz="2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3" name="Google Shape;2163;p21"/>
          <p:cNvSpPr txBox="1">
            <a:spLocks noGrp="1"/>
          </p:cNvSpPr>
          <p:nvPr>
            <p:ph type="subTitle" idx="4"/>
          </p:nvPr>
        </p:nvSpPr>
        <p:spPr>
          <a:xfrm>
            <a:off x="5343525" y="3659700"/>
            <a:ext cx="26955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633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7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8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6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0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60" r:id="rId3"/>
    <p:sldLayoutId id="2147483664" r:id="rId4"/>
    <p:sldLayoutId id="2147483669" r:id="rId5"/>
    <p:sldLayoutId id="2147483675" r:id="rId6"/>
    <p:sldLayoutId id="214748367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ADD18C2-243A-4867-80D9-B7A48ECD6CB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方正静蕾简体"/>
                <a:cs typeface="+mn-cs"/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9F8E2-261B-49A0-A5B0-9FC036F0AE6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BDC08-F39E-4C30-8569-339AF5FC390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62" y="-201739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410B2-C1E8-41AD-B312-CB3F37C497E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0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9C371-083E-48EF-833A-DFCE54B3C9A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4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55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5" r:id="rId12"/>
    <p:sldLayoutId id="2147483766" r:id="rId13"/>
    <p:sldLayoutId id="214748376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92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402DCE6-83EF-41CF-9707-8269D0871590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8A0E7-942F-4D36-885B-0AD87884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23CB0-00EB-4B16-9375-7CB66D35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9534E-E5BB-4E89-B7F2-7E5E846B4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0289-7DB8-4A27-A8C2-609D5C982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52EBD-3482-45C4-A09A-A93C3212F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0BAB9-D594-4AC5-BFCF-9926A79BDFA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532F2-25DA-44CE-AF3B-BB48B7E487A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1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2C94E-D375-4359-B5D5-6839B51E716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5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780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402DCE6-83EF-41CF-9707-8269D0871590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8A0E7-942F-4D36-885B-0AD87884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23CB0-00EB-4B16-9375-7CB66D35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9534E-E5BB-4E89-B7F2-7E5E846B4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691D5E3-63CB-4F81-B7E5-A09DFA003C16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0289-7DB8-4A27-A8C2-609D5C982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52EBD-3482-45C4-A09A-A93C3212F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4A23945-3BA1-43A7-BC56-A2D035A9541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0BAB9-D594-4AC5-BFCF-9926A79BDFA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532F2-25DA-44CE-AF3B-BB48B7E487A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1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2C94E-D375-4359-B5D5-6839B51E71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5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94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ADD18C2-243A-4867-80D9-B7A48ECD6CB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方正静蕾简体"/>
                <a:cs typeface="+mn-cs"/>
              </a:rPr>
              <a:t>www.9slide.vn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39F8E2-261B-49A0-A5B0-9FC036F0AE6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FBDC08-F39E-4C30-8569-339AF5FC390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62" y="-201739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F410B2-C1E8-41AD-B312-CB3F37C497E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0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E9C371-083E-48EF-833A-DFCE54B3C9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4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2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3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7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svg"/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2" y="-192322"/>
            <a:ext cx="9149282" cy="5461257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D8B485F-A64E-5D4D-05F1-3E13B3A8D684}"/>
              </a:ext>
            </a:extLst>
          </p:cNvPr>
          <p:cNvSpPr txBox="1"/>
          <p:nvPr/>
        </p:nvSpPr>
        <p:spPr>
          <a:xfrm>
            <a:off x="914400" y="108585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THẦY CÔ VÀ CÁC EM ĐẾN VỚI TIẾT HỌC</a:t>
            </a:r>
          </a:p>
        </p:txBody>
      </p:sp>
      <p:sp>
        <p:nvSpPr>
          <p:cNvPr id="16" name="Hộp Văn bản 17">
            <a:extLst>
              <a:ext uri="{FF2B5EF4-FFF2-40B4-BE49-F238E27FC236}">
                <a16:creationId xmlns:a16="http://schemas.microsoft.com/office/drawing/2014/main" id="{BD8B485F-A64E-5D4D-05F1-3E13B3A8D684}"/>
              </a:ext>
            </a:extLst>
          </p:cNvPr>
          <p:cNvSpPr txBox="1"/>
          <p:nvPr/>
        </p:nvSpPr>
        <p:spPr>
          <a:xfrm>
            <a:off x="1423282" y="2671638"/>
            <a:ext cx="7149217" cy="133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2700" b="1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 TOÁN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2700" b="1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700" b="1" kern="1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</a:t>
            </a:r>
            <a:r>
              <a:rPr lang="en-US" sz="2700" b="1" kern="120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  <a:endParaRPr lang="en-US" sz="27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6960" y="3915953"/>
            <a:ext cx="304442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2270B6"/>
              </a:buClr>
              <a:buSzPts val="5200"/>
              <a:defRPr/>
            </a:pPr>
            <a:r>
              <a:rPr lang="en-US" sz="1800" b="1" dirty="0">
                <a:solidFill>
                  <a:srgbClr val="FF00FF"/>
                </a:solidFill>
                <a:sym typeface="Ranchers"/>
              </a:rPr>
              <a:t>GV: </a:t>
            </a:r>
            <a:r>
              <a:rPr lang="en-US" sz="1800" b="1" dirty="0" err="1">
                <a:solidFill>
                  <a:srgbClr val="FF00FF"/>
                </a:solidFill>
                <a:sym typeface="Ranchers"/>
              </a:rPr>
              <a:t>Hoàng</a:t>
            </a:r>
            <a:r>
              <a:rPr lang="en-US" sz="1800" b="1" dirty="0">
                <a:solidFill>
                  <a:srgbClr val="FF00FF"/>
                </a:solidFill>
                <a:sym typeface="Ranchers"/>
              </a:rPr>
              <a:t> </a:t>
            </a:r>
            <a:r>
              <a:rPr lang="en-US" sz="1800" b="1" dirty="0" err="1">
                <a:solidFill>
                  <a:srgbClr val="FF00FF"/>
                </a:solidFill>
                <a:sym typeface="Ranchers"/>
              </a:rPr>
              <a:t>Thị</a:t>
            </a:r>
            <a:r>
              <a:rPr lang="en-US" sz="1800" b="1" dirty="0">
                <a:solidFill>
                  <a:srgbClr val="FF00FF"/>
                </a:solidFill>
                <a:sym typeface="Ranchers"/>
              </a:rPr>
              <a:t> </a:t>
            </a:r>
            <a:r>
              <a:rPr lang="en-US" sz="1800" b="1" dirty="0" err="1">
                <a:solidFill>
                  <a:srgbClr val="FF00FF"/>
                </a:solidFill>
                <a:sym typeface="Ranchers"/>
              </a:rPr>
              <a:t>Thanh</a:t>
            </a:r>
            <a:r>
              <a:rPr lang="en-US" sz="1800" b="1" dirty="0">
                <a:solidFill>
                  <a:srgbClr val="FF00FF"/>
                </a:solidFill>
                <a:sym typeface="Ranchers"/>
              </a:rPr>
              <a:t> </a:t>
            </a:r>
            <a:r>
              <a:rPr lang="en-US" sz="1800" b="1" dirty="0" err="1">
                <a:solidFill>
                  <a:srgbClr val="FF00FF"/>
                </a:solidFill>
                <a:sym typeface="Ranchers"/>
              </a:rPr>
              <a:t>Hảo</a:t>
            </a:r>
            <a:endParaRPr lang="en-US" sz="1800" b="1" dirty="0">
              <a:solidFill>
                <a:srgbClr val="FF00FF"/>
              </a:solidFill>
              <a:sym typeface="Ranchers"/>
            </a:endParaRPr>
          </a:p>
        </p:txBody>
      </p:sp>
    </p:spTree>
    <p:extLst>
      <p:ext uri="{BB962C8B-B14F-4D97-AF65-F5344CB8AC3E}">
        <p14:creationId xmlns:p14="http://schemas.microsoft.com/office/powerpoint/2010/main" val="39044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7000"/>
          </a:srgbClr>
        </a:solidFill>
        <a:effectLst/>
      </p:bgPr>
    </p:bg>
    <p:spTree>
      <p:nvGrpSpPr>
        <p:cNvPr id="1" name="Shape 6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Oval 160"/>
          <p:cNvSpPr/>
          <p:nvPr/>
        </p:nvSpPr>
        <p:spPr>
          <a:xfrm>
            <a:off x="1093520" y="829876"/>
            <a:ext cx="704545" cy="6551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01</a:t>
            </a:r>
          </a:p>
        </p:txBody>
      </p:sp>
      <p:sp>
        <p:nvSpPr>
          <p:cNvPr id="162" name="Google Shape;7101;p48"/>
          <p:cNvSpPr txBox="1">
            <a:spLocks/>
          </p:cNvSpPr>
          <p:nvPr/>
        </p:nvSpPr>
        <p:spPr>
          <a:xfrm>
            <a:off x="616570" y="1934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algn="ctr">
              <a:buClr>
                <a:srgbClr val="2270B6"/>
              </a:buClr>
              <a:defRPr/>
            </a:pPr>
            <a:r>
              <a:rPr lang="en-US" sz="3200" b="1" smtClean="0">
                <a:solidFill>
                  <a:srgbClr val="A3376C"/>
                </a:solidFill>
                <a:latin typeface="Arial"/>
              </a:rPr>
              <a:t>LUYỆN TẬP</a:t>
            </a:r>
            <a:endParaRPr lang="en-US" sz="3200" b="1" dirty="0">
              <a:solidFill>
                <a:srgbClr val="A3376C"/>
              </a:solidFill>
              <a:latin typeface="Arial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1884916" y="860612"/>
            <a:ext cx="907621" cy="53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Tính :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2879388" y="967116"/>
            <a:ext cx="18918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>
                <a:latin typeface="+mj-lt"/>
                <a:ea typeface="Times New Roman" panose="02020603050405020304" pitchFamily="18" charset="0"/>
              </a:rPr>
              <a:t>a) 7 + 43 </a:t>
            </a:r>
            <a:r>
              <a:rPr lang="en-US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200">
                <a:latin typeface="+mj-lt"/>
                <a:ea typeface="Times New Roman" panose="02020603050405020304" pitchFamily="18" charset="0"/>
              </a:rPr>
              <a:t> 2 </a:t>
            </a:r>
            <a:endParaRPr lang="en-US" sz="2200">
              <a:latin typeface="+mj-lt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752330" y="967116"/>
            <a:ext cx="17796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latin typeface="+mj-lt"/>
                <a:ea typeface="Times New Roman" panose="02020603050405020304" pitchFamily="18" charset="0"/>
              </a:rPr>
              <a:t>b) 8 + 15 : 3 </a:t>
            </a:r>
            <a:endParaRPr lang="en-US" sz="2200">
              <a:latin typeface="+mj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2871704" y="1504969"/>
            <a:ext cx="1992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latin typeface="+mn-lt"/>
                <a:ea typeface="Times New Roman" panose="02020603050405020304" pitchFamily="18" charset="0"/>
              </a:rPr>
              <a:t>c) 312 </a:t>
            </a:r>
            <a:r>
              <a:rPr lang="en-US" sz="22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200">
                <a:latin typeface="+mn-lt"/>
                <a:ea typeface="Times New Roman" panose="02020603050405020304" pitchFamily="18" charset="0"/>
              </a:rPr>
              <a:t> 2 – 5 </a:t>
            </a:r>
            <a:endParaRPr lang="en-US" sz="2200">
              <a:latin typeface="+mn-lt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744646" y="1504968"/>
            <a:ext cx="20858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latin typeface="+mj-lt"/>
                <a:ea typeface="Times New Roman" panose="02020603050405020304" pitchFamily="18" charset="0"/>
              </a:rPr>
              <a:t>d) 900 : 3 – 20 </a:t>
            </a:r>
            <a:endParaRPr lang="en-US" sz="2200">
              <a:latin typeface="+mj-lt"/>
            </a:endParaRPr>
          </a:p>
        </p:txBody>
      </p:sp>
      <p:grpSp>
        <p:nvGrpSpPr>
          <p:cNvPr id="175" name="Google Shape;4506;p44"/>
          <p:cNvGrpSpPr/>
          <p:nvPr/>
        </p:nvGrpSpPr>
        <p:grpSpPr>
          <a:xfrm rot="7173787">
            <a:off x="4260278" y="4722029"/>
            <a:ext cx="761062" cy="616821"/>
            <a:chOff x="2401900" y="1895088"/>
            <a:chExt cx="1203300" cy="1087613"/>
          </a:xfrm>
        </p:grpSpPr>
        <p:sp>
          <p:nvSpPr>
            <p:cNvPr id="176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178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" name="Google Shape;4491;p44"/>
          <p:cNvGrpSpPr/>
          <p:nvPr/>
        </p:nvGrpSpPr>
        <p:grpSpPr>
          <a:xfrm rot="8914821">
            <a:off x="-36479" y="1692078"/>
            <a:ext cx="473130" cy="902853"/>
            <a:chOff x="2643963" y="1509025"/>
            <a:chExt cx="330600" cy="1087047"/>
          </a:xfrm>
        </p:grpSpPr>
        <p:sp>
          <p:nvSpPr>
            <p:cNvPr id="209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11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1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/>
      <p:bldP spid="163" grpId="0"/>
      <p:bldP spid="164" grpId="0"/>
      <p:bldP spid="165" grpId="0"/>
      <p:bldP spid="166" grpId="0"/>
      <p:bldP spid="1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0000"/>
          </a:srgbClr>
        </a:solidFill>
        <a:effectLst/>
      </p:bgPr>
    </p:bg>
    <p:spTree>
      <p:nvGrpSpPr>
        <p:cNvPr id="1" name="Shape 6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/>
          <p:cNvSpPr/>
          <p:nvPr/>
        </p:nvSpPr>
        <p:spPr>
          <a:xfrm>
            <a:off x="842330" y="745542"/>
            <a:ext cx="704545" cy="6551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02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605315" y="123678"/>
            <a:ext cx="4200189" cy="5373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vi-VN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vi-VN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“Bông hoa may mắn”</a:t>
            </a:r>
            <a:endParaRPr lang="en-US" sz="2200" b="1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605848" y="768594"/>
            <a:ext cx="6551794" cy="53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Mỗi số trong bông hoa là giá trị của biểu thức nào?</a:t>
            </a:r>
            <a:endParaRPr lang="en-US" sz="2200">
              <a:effectLst/>
              <a:latin typeface="+mn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75" name="Text Box 201"/>
          <p:cNvSpPr txBox="1"/>
          <p:nvPr/>
        </p:nvSpPr>
        <p:spPr>
          <a:xfrm>
            <a:off x="1052946" y="1674915"/>
            <a:ext cx="1406177" cy="53346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5 × 9 – 2 </a:t>
            </a:r>
          </a:p>
        </p:txBody>
      </p:sp>
      <p:sp>
        <p:nvSpPr>
          <p:cNvPr id="76" name="Text Box 215"/>
          <p:cNvSpPr txBox="1"/>
          <p:nvPr/>
        </p:nvSpPr>
        <p:spPr>
          <a:xfrm>
            <a:off x="3381286" y="1651456"/>
            <a:ext cx="1820050" cy="494322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80 : 8 + 30</a:t>
            </a:r>
          </a:p>
        </p:txBody>
      </p:sp>
      <p:sp>
        <p:nvSpPr>
          <p:cNvPr id="77" name="Text Box 221"/>
          <p:cNvSpPr txBox="1"/>
          <p:nvPr/>
        </p:nvSpPr>
        <p:spPr>
          <a:xfrm>
            <a:off x="6199306" y="1684980"/>
            <a:ext cx="1714147" cy="51333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20 + 7 × 3</a:t>
            </a:r>
          </a:p>
        </p:txBody>
      </p:sp>
      <p:sp>
        <p:nvSpPr>
          <p:cNvPr id="78" name="Text Box 258"/>
          <p:cNvSpPr txBox="1"/>
          <p:nvPr/>
        </p:nvSpPr>
        <p:spPr>
          <a:xfrm>
            <a:off x="742437" y="3539054"/>
            <a:ext cx="1719830" cy="55359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72 – 6 × 10</a:t>
            </a:r>
          </a:p>
        </p:txBody>
      </p:sp>
      <p:sp>
        <p:nvSpPr>
          <p:cNvPr id="79" name="Text Box 265"/>
          <p:cNvSpPr txBox="1"/>
          <p:nvPr/>
        </p:nvSpPr>
        <p:spPr>
          <a:xfrm>
            <a:off x="3578763" y="3539054"/>
            <a:ext cx="1584152" cy="55359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30 : 5 × </a:t>
            </a:r>
            <a:r>
              <a:rPr kumimoji="0" lang="en-US" sz="2200" b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6</a:t>
            </a:r>
            <a:endParaRPr kumimoji="0" lang="en-US" sz="2200" b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80" name="Text Box 267"/>
          <p:cNvSpPr txBox="1"/>
          <p:nvPr/>
        </p:nvSpPr>
        <p:spPr>
          <a:xfrm>
            <a:off x="6422142" y="3539054"/>
            <a:ext cx="1908737" cy="562543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/>
                <a:cs typeface="Times New Roman" panose="02020603050405020304" pitchFamily="18" charset="0"/>
              </a:rPr>
              <a:t>115 – 72 + 9</a:t>
            </a:r>
          </a:p>
        </p:txBody>
      </p:sp>
      <p:pic>
        <p:nvPicPr>
          <p:cNvPr id="81" name="Picture 8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49221" r="13343" b="32584"/>
          <a:stretch/>
        </p:blipFill>
        <p:spPr bwMode="auto">
          <a:xfrm>
            <a:off x="1481931" y="2462497"/>
            <a:ext cx="5971417" cy="759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2" name="Google Shape;4491;p44"/>
          <p:cNvGrpSpPr/>
          <p:nvPr/>
        </p:nvGrpSpPr>
        <p:grpSpPr>
          <a:xfrm rot="6318456">
            <a:off x="318675" y="4389400"/>
            <a:ext cx="464483" cy="662966"/>
            <a:chOff x="2643963" y="1509025"/>
            <a:chExt cx="330600" cy="1087047"/>
          </a:xfrm>
        </p:grpSpPr>
        <p:sp>
          <p:nvSpPr>
            <p:cNvPr id="83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85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02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76" y="4292894"/>
            <a:ext cx="1304925" cy="771525"/>
          </a:xfrm>
          <a:prstGeom prst="rect">
            <a:avLst/>
          </a:prstGeom>
        </p:spPr>
      </p:pic>
      <p:sp>
        <p:nvSpPr>
          <p:cNvPr id="274" name="Oval 273"/>
          <p:cNvSpPr/>
          <p:nvPr/>
        </p:nvSpPr>
        <p:spPr>
          <a:xfrm>
            <a:off x="1057481" y="362850"/>
            <a:ext cx="704545" cy="655163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03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1935134" y="167819"/>
            <a:ext cx="63328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Kiểm tra cách tính giá trị của các biểu thức sau, nếu sai hãy sửa lại:</a:t>
            </a:r>
            <a:endParaRPr lang="en-US" sz="2200">
              <a:effectLst/>
              <a:latin typeface="+mn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276" name="Picture 2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61" y="1449320"/>
            <a:ext cx="8799638" cy="2069967"/>
          </a:xfrm>
          <a:prstGeom prst="rect">
            <a:avLst/>
          </a:prstGeom>
        </p:spPr>
      </p:pic>
      <p:grpSp>
        <p:nvGrpSpPr>
          <p:cNvPr id="452" name="Google Shape;3736;p39"/>
          <p:cNvGrpSpPr/>
          <p:nvPr/>
        </p:nvGrpSpPr>
        <p:grpSpPr>
          <a:xfrm rot="13739183">
            <a:off x="8553851" y="198247"/>
            <a:ext cx="500469" cy="302769"/>
            <a:chOff x="3736388" y="802750"/>
            <a:chExt cx="583325" cy="403425"/>
          </a:xfrm>
        </p:grpSpPr>
        <p:sp>
          <p:nvSpPr>
            <p:cNvPr id="453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55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59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  <p:bldP spid="2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3000"/>
          </a:srgbClr>
        </a:solidFill>
        <a:effectLst/>
      </p:bgPr>
    </p:bg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0" y="851860"/>
            <a:ext cx="732897" cy="655163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200" b="1" dirty="0" smtClean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4" name="Rectangle 3"/>
          <p:cNvSpPr/>
          <p:nvPr/>
        </p:nvSpPr>
        <p:spPr>
          <a:xfrm>
            <a:off x="834886" y="585687"/>
            <a:ext cx="803081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20 kg,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30 kg.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en-US" sz="2800" dirty="0"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95" y="2537182"/>
            <a:ext cx="7119817" cy="260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274"/>
          <p:cNvSpPr/>
          <p:nvPr/>
        </p:nvSpPr>
        <p:spPr>
          <a:xfrm>
            <a:off x="1430962" y="454268"/>
            <a:ext cx="71416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ea typeface="等线"/>
                <a:cs typeface="Times New Roman" panose="02020603050405020304" pitchFamily="18" charset="0"/>
              </a:rPr>
              <a:t>Viết các biểu thức sau rồi tính giá trị của mỗi biểu thức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grpSp>
        <p:nvGrpSpPr>
          <p:cNvPr id="452" name="Google Shape;3736;p39"/>
          <p:cNvGrpSpPr/>
          <p:nvPr/>
        </p:nvGrpSpPr>
        <p:grpSpPr>
          <a:xfrm rot="13739183">
            <a:off x="8553851" y="198247"/>
            <a:ext cx="500469" cy="302769"/>
            <a:chOff x="3736388" y="802750"/>
            <a:chExt cx="583325" cy="403425"/>
          </a:xfrm>
        </p:grpSpPr>
        <p:sp>
          <p:nvSpPr>
            <p:cNvPr id="453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54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55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8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2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3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4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5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6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7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1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4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5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6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7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8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4" name="Oval 43"/>
          <p:cNvSpPr/>
          <p:nvPr/>
        </p:nvSpPr>
        <p:spPr>
          <a:xfrm>
            <a:off x="643909" y="442621"/>
            <a:ext cx="704545" cy="655163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200" b="1" smtClean="0">
                <a:solidFill>
                  <a:srgbClr val="FFFFFF"/>
                </a:solidFill>
              </a:rPr>
              <a:t>05</a:t>
            </a:r>
            <a:endParaRPr lang="en-US" sz="2200" b="1" dirty="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962" y="1223123"/>
            <a:ext cx="4356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/>
              <a:t>a) 87 trừ đi 7 rồi cộng với 40.</a:t>
            </a:r>
            <a:endParaRPr lang="en-US" sz="2200"/>
          </a:p>
        </p:txBody>
      </p:sp>
      <p:sp>
        <p:nvSpPr>
          <p:cNvPr id="45" name="TextBox 44"/>
          <p:cNvSpPr txBox="1"/>
          <p:nvPr/>
        </p:nvSpPr>
        <p:spPr>
          <a:xfrm>
            <a:off x="1430962" y="1882412"/>
            <a:ext cx="4356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/>
              <a:t>b) 7 nhân với 6 rồi trừ đi 2.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546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44" grpId="0" animBg="1"/>
      <p:bldP spid="9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858"/>
            <a:ext cx="9235667" cy="51923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49462">
            <a:off x="193838" y="3375555"/>
            <a:ext cx="1419347" cy="1572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894096">
            <a:off x="4144717" y="3628871"/>
            <a:ext cx="854568" cy="85456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D8B485F-A64E-5D4D-05F1-3E13B3A8D684}"/>
              </a:ext>
            </a:extLst>
          </p:cNvPr>
          <p:cNvSpPr txBox="1"/>
          <p:nvPr/>
        </p:nvSpPr>
        <p:spPr>
          <a:xfrm>
            <a:off x="270345" y="764132"/>
            <a:ext cx="8873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CHÂN THÀNH CẢM ƠN CÁC THẦY CÔ VÀ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3030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2CB90BAA-2BC7-43B0-863B-DF027A18E1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73" end="130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6" y="976060"/>
            <a:ext cx="7882731" cy="4040873"/>
          </a:xfrm>
          <a:prstGeom prst="rect">
            <a:avLst/>
          </a:prstGeom>
        </p:spPr>
      </p:pic>
      <p:grpSp>
        <p:nvGrpSpPr>
          <p:cNvPr id="3328" name="Google Shape;3328;p36"/>
          <p:cNvGrpSpPr/>
          <p:nvPr/>
        </p:nvGrpSpPr>
        <p:grpSpPr>
          <a:xfrm rot="2699644">
            <a:off x="7949020" y="360750"/>
            <a:ext cx="795991" cy="550561"/>
            <a:chOff x="3736388" y="802750"/>
            <a:chExt cx="583325" cy="403425"/>
          </a:xfrm>
        </p:grpSpPr>
        <p:sp>
          <p:nvSpPr>
            <p:cNvPr id="3329" name="Google Shape;3329;p36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0" name="Google Shape;3330;p36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31" name="Google Shape;3331;p36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36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36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36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36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36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36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36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36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36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36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36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36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36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36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36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36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36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36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36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36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36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36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36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42418" y="103760"/>
            <a:ext cx="2918322" cy="73975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b="1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9720" y="372776"/>
            <a:ext cx="3703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mtClean="0"/>
              <a:t>Quan sát tranh minh họa:</a:t>
            </a:r>
            <a:endParaRPr lang="en-US" sz="2200"/>
          </a:p>
        </p:txBody>
      </p:sp>
      <p:grpSp>
        <p:nvGrpSpPr>
          <p:cNvPr id="37" name="Google Shape;3371;p37"/>
          <p:cNvGrpSpPr/>
          <p:nvPr/>
        </p:nvGrpSpPr>
        <p:grpSpPr>
          <a:xfrm>
            <a:off x="191537" y="4476426"/>
            <a:ext cx="583325" cy="403425"/>
            <a:chOff x="3736388" y="802750"/>
            <a:chExt cx="583325" cy="403425"/>
          </a:xfrm>
        </p:grpSpPr>
        <p:sp>
          <p:nvSpPr>
            <p:cNvPr id="38" name="Google Shape;3372;p37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373;p37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0" name="Google Shape;3374;p37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375;p37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376;p37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77;p37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78;p37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79;p37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80;p37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81;p37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82;p37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83;p37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84;p37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85;p37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86;p37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387;p37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88;p37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389;p37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90;p37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91;p37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92;p37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3;p37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394;p37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395;p37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396;p37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397;p37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Rounded Rectangle 4"/>
          <p:cNvSpPr/>
          <p:nvPr/>
        </p:nvSpPr>
        <p:spPr>
          <a:xfrm>
            <a:off x="221849" y="2896881"/>
            <a:ext cx="442475" cy="57630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8502591" y="2420194"/>
            <a:ext cx="442475" cy="57630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15242" y="415039"/>
            <a:ext cx="6514632" cy="4087907"/>
            <a:chOff x="739096" y="1106500"/>
            <a:chExt cx="5454235" cy="3735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96" y="1176031"/>
              <a:ext cx="5139190" cy="36657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707" y="1106500"/>
              <a:ext cx="3626996" cy="433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2944" y="2849502"/>
              <a:ext cx="1040387" cy="160079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3356653" y="1805536"/>
            <a:ext cx="293694" cy="27751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E9D4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902847" y="1812567"/>
            <a:ext cx="293694" cy="27751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E9D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555" y="4450296"/>
            <a:ext cx="1257300" cy="638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183" y="4694945"/>
            <a:ext cx="578503" cy="293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070" y="3065929"/>
            <a:ext cx="450616" cy="485734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3666517" y="223707"/>
            <a:ext cx="2120794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FDE9D4"/>
                </a:solidFill>
              </a:rPr>
              <a:t>Tình huống 1</a:t>
            </a:r>
            <a:endParaRPr lang="en-US" sz="2200" b="1">
              <a:solidFill>
                <a:srgbClr val="FDE9D4"/>
              </a:solidFill>
            </a:endParaRPr>
          </a:p>
        </p:txBody>
      </p:sp>
      <p:grpSp>
        <p:nvGrpSpPr>
          <p:cNvPr id="190" name="Google Shape;4768;p46"/>
          <p:cNvGrpSpPr/>
          <p:nvPr/>
        </p:nvGrpSpPr>
        <p:grpSpPr>
          <a:xfrm rot="-7356419">
            <a:off x="7560812" y="343109"/>
            <a:ext cx="1309703" cy="904436"/>
            <a:chOff x="2434713" y="2011488"/>
            <a:chExt cx="1504463" cy="1131388"/>
          </a:xfrm>
        </p:grpSpPr>
        <p:sp>
          <p:nvSpPr>
            <p:cNvPr id="191" name="Google Shape;4769;p46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92" name="Google Shape;4770;p46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93" name="Google Shape;4771;p46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4772;p46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4773;p46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4774;p46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4775;p46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4776;p46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4777;p46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4778;p46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4779;p46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4780;p46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4781;p46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4782;p46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4783;p46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4784;p46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4785;p46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4786;p46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4787;p46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4788;p46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4789;p46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4790;p46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4791;p46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4792;p46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4793;p46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4794;p46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4795;p46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4796;p46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4797;p46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" name="Google Shape;4798;p46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Google Shape;4799;p46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4800;p46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4801;p46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4802;p46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Google Shape;4803;p46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Google Shape;4804;p46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Google Shape;4805;p46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Google Shape;4806;p46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Google Shape;4807;p46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Google Shape;4808;p46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4809;p46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" name="Google Shape;4810;p46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Google Shape;4811;p46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" name="Google Shape;4812;p46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" name="Google Shape;4813;p46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" name="Google Shape;4814;p46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" name="Google Shape;4815;p46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" name="Google Shape;4816;p46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" name="Google Shape;4817;p46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" name="Google Shape;4818;p46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" name="Google Shape;4819;p46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" name="Google Shape;4820;p46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" name="Google Shape;4821;p46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" name="Google Shape;4822;p46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" name="Google Shape;4823;p46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" name="Google Shape;4824;p46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" name="Google Shape;4825;p46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" name="Google Shape;4826;p46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" name="Google Shape;4827;p46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" name="Google Shape;4828;p46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" name="Google Shape;4829;p46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" name="Google Shape;4830;p46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3" name="Google Shape;4831;p46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4" name="Google Shape;4832;p46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" name="Google Shape;4833;p46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" name="Google Shape;4834;p46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" name="Google Shape;4835;p46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" name="Google Shape;4836;p46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" name="Google Shape;4837;p46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4838;p46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4839;p46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" name="Google Shape;4840;p46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" name="Google Shape;4841;p46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4" name="Google Shape;4842;p46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" name="Google Shape;4843;p46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" name="Google Shape;4844;p46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" name="Google Shape;4845;p46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4846;p46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" name="Google Shape;4847;p46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" name="Google Shape;4848;p46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" name="Google Shape;4849;p46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" name="Google Shape;4850;p46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Google Shape;4851;p46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" name="Google Shape;4852;p46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" name="Google Shape;4853;p46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Google Shape;4854;p46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673966" y="2427321"/>
            <a:ext cx="60524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smtClean="0">
                <a:latin typeface="+mn-lt"/>
                <a:ea typeface="Times New Roman" panose="02020603050405020304" pitchFamily="18" charset="0"/>
              </a:rPr>
              <a:t>4 </a:t>
            </a:r>
            <a:r>
              <a:rPr lang="en-US" sz="2200" dirty="0" err="1">
                <a:latin typeface="+mn-lt"/>
                <a:ea typeface="Times New Roman" panose="02020603050405020304" pitchFamily="18" charset="0"/>
              </a:rPr>
              <a:t>túi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Times New Roman" panose="02020603050405020304" pitchFamily="18" charset="0"/>
              </a:rPr>
              <a:t>vải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Times New Roman" panose="02020603050405020304" pitchFamily="18" charset="0"/>
              </a:rPr>
              <a:t>cân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+mn-lt"/>
                <a:ea typeface="Times New Roman" panose="02020603050405020304" pitchFamily="18" charset="0"/>
              </a:rPr>
              <a:t>nặng</a:t>
            </a:r>
            <a:r>
              <a:rPr lang="en-US" sz="22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200" dirty="0" smtClean="0">
                <a:latin typeface="+mn-lt"/>
                <a:ea typeface="Times New Roman" panose="02020603050405020304" pitchFamily="18" charset="0"/>
              </a:rPr>
              <a:t>3 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kg </a:t>
            </a:r>
            <a:r>
              <a:rPr lang="en-US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200" dirty="0">
                <a:latin typeface="+mn-lt"/>
                <a:ea typeface="Times New Roman" panose="02020603050405020304" pitchFamily="18" charset="0"/>
              </a:rPr>
              <a:t> 4 = 12 kg</a:t>
            </a:r>
            <a:endParaRPr lang="en-US" sz="22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3966" y="3424078"/>
            <a:ext cx="6052490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+mj-lt"/>
                <a:ea typeface="Times New Roman" panose="02020603050405020304" pitchFamily="18" charset="0"/>
              </a:rPr>
              <a:t>Do đó, cân nặng của 1 quả đu đủ và 4 túi vải là 2 kg + 12 kg = 14 kg. </a:t>
            </a:r>
            <a:endParaRPr lang="en-US" sz="2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44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15242" y="415039"/>
            <a:ext cx="6514632" cy="4087907"/>
            <a:chOff x="739096" y="1106500"/>
            <a:chExt cx="5454235" cy="3735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96" y="1176031"/>
              <a:ext cx="5139190" cy="36657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707" y="1106500"/>
              <a:ext cx="3626996" cy="433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2944" y="2849502"/>
              <a:ext cx="1040387" cy="160079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3356653" y="1805536"/>
            <a:ext cx="293694" cy="27751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E9D4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902847" y="1812567"/>
            <a:ext cx="293694" cy="27751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E9D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555" y="4450296"/>
            <a:ext cx="1257300" cy="638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183" y="4694945"/>
            <a:ext cx="578503" cy="293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070" y="3065929"/>
            <a:ext cx="450616" cy="485734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3666517" y="223707"/>
            <a:ext cx="2120794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FDE9D4"/>
                </a:solidFill>
              </a:rPr>
              <a:t>Tình huống 1</a:t>
            </a:r>
            <a:endParaRPr lang="en-US" sz="2200" b="1">
              <a:solidFill>
                <a:srgbClr val="FDE9D4"/>
              </a:solidFill>
            </a:endParaRPr>
          </a:p>
        </p:txBody>
      </p:sp>
      <p:grpSp>
        <p:nvGrpSpPr>
          <p:cNvPr id="190" name="Google Shape;4768;p46"/>
          <p:cNvGrpSpPr/>
          <p:nvPr/>
        </p:nvGrpSpPr>
        <p:grpSpPr>
          <a:xfrm rot="-7356419">
            <a:off x="7560812" y="343109"/>
            <a:ext cx="1309703" cy="904436"/>
            <a:chOff x="2434713" y="2011488"/>
            <a:chExt cx="1504463" cy="1131388"/>
          </a:xfrm>
        </p:grpSpPr>
        <p:sp>
          <p:nvSpPr>
            <p:cNvPr id="191" name="Google Shape;4769;p46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92" name="Google Shape;4770;p46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93" name="Google Shape;4771;p46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4772;p46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4773;p46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4774;p46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4775;p46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4776;p46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4777;p46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4778;p46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4779;p46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4780;p46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4781;p46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4782;p46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4783;p46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4784;p46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4785;p46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4786;p46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4787;p46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4788;p46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4789;p46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4790;p46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4791;p46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4792;p46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4793;p46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4794;p46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4795;p46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4796;p46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4797;p46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" name="Google Shape;4798;p46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Google Shape;4799;p46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4800;p46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4801;p46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4802;p46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Google Shape;4803;p46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6" name="Google Shape;4804;p46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Google Shape;4805;p46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Google Shape;4806;p46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Google Shape;4807;p46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Google Shape;4808;p46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4809;p46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" name="Google Shape;4810;p46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Google Shape;4811;p46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" name="Google Shape;4812;p46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" name="Google Shape;4813;p46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" name="Google Shape;4814;p46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" name="Google Shape;4815;p46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" name="Google Shape;4816;p46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" name="Google Shape;4817;p46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" name="Google Shape;4818;p46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" name="Google Shape;4819;p46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" name="Google Shape;4820;p46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" name="Google Shape;4821;p46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4" name="Google Shape;4822;p46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5" name="Google Shape;4823;p46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6" name="Google Shape;4824;p46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" name="Google Shape;4825;p46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8" name="Google Shape;4826;p46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9" name="Google Shape;4827;p46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" name="Google Shape;4828;p46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1" name="Google Shape;4829;p46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2" name="Google Shape;4830;p46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3" name="Google Shape;4831;p46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4" name="Google Shape;4832;p46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" name="Google Shape;4833;p46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" name="Google Shape;4834;p46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" name="Google Shape;4835;p46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" name="Google Shape;4836;p46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" name="Google Shape;4837;p46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4838;p46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4839;p46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" name="Google Shape;4840;p46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" name="Google Shape;4841;p46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4" name="Google Shape;4842;p46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" name="Google Shape;4843;p46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" name="Google Shape;4844;p46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" name="Google Shape;4845;p46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4846;p46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" name="Google Shape;4847;p46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" name="Google Shape;4848;p46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" name="Google Shape;4849;p46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" name="Google Shape;4850;p46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Google Shape;4851;p46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" name="Google Shape;4852;p46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" name="Google Shape;4853;p46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Google Shape;4854;p46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929058" y="2924498"/>
            <a:ext cx="5931658" cy="1553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200" dirty="0" err="1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220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 + 3 × 4, ta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× 4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2"/>
              </a:solidFill>
              <a:effectLst/>
              <a:latin typeface="+mn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5570901" y="2423611"/>
            <a:ext cx="392093" cy="39618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50246" y="911920"/>
            <a:ext cx="4518136" cy="3435132"/>
            <a:chOff x="4224693" y="1087484"/>
            <a:chExt cx="4889767" cy="35676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02" y="1201950"/>
              <a:ext cx="4885058" cy="345317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080609" y="1138563"/>
              <a:ext cx="683879" cy="449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4693" y="1087484"/>
              <a:ext cx="759664" cy="1648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42664" y="203286"/>
            <a:ext cx="2120794" cy="430306"/>
          </a:xfrm>
          <a:prstGeom prst="rect">
            <a:avLst/>
          </a:prstGeom>
          <a:solidFill>
            <a:srgbClr val="FFAF50"/>
          </a:solidFill>
          <a:ln w="25400" cap="flat" cmpd="sng" algn="ctr">
            <a:solidFill>
              <a:srgbClr val="FFAF5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Tình huống 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2151" y="3753016"/>
            <a:ext cx="8628650" cy="110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tính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giá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trị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biểu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thức</a:t>
            </a: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: 2 x 3 + 4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a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hiện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tính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nhân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3 = 6,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mới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cộng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 4. 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490" y="985963"/>
            <a:ext cx="39013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2 kg × 3 = 6 </a:t>
            </a:r>
            <a:r>
              <a:rPr 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2" name="Rectangle 1"/>
          <p:cNvSpPr/>
          <p:nvPr/>
        </p:nvSpPr>
        <p:spPr>
          <a:xfrm>
            <a:off x="330913" y="208109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6 kg + 4 kg = 10 </a:t>
            </a:r>
            <a:r>
              <a:rPr 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2200" dirty="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229" y="2713618"/>
            <a:ext cx="40182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10 kg.</a:t>
            </a:r>
            <a:endParaRPr lang="en-US" sz="2200" dirty="0">
              <a:ea typeface="等线"/>
              <a:cs typeface="Times New Roman" panose="02020603050405020304" pitchFamily="18" charset="0"/>
            </a:endParaRPr>
          </a:p>
        </p:txBody>
      </p:sp>
      <p:grpSp>
        <p:nvGrpSpPr>
          <p:cNvPr id="12" name="Google Shape;5477;p55"/>
          <p:cNvGrpSpPr/>
          <p:nvPr/>
        </p:nvGrpSpPr>
        <p:grpSpPr>
          <a:xfrm rot="-5400000">
            <a:off x="8485137" y="-62963"/>
            <a:ext cx="599550" cy="1040913"/>
            <a:chOff x="4027650" y="2008513"/>
            <a:chExt cx="792200" cy="1046275"/>
          </a:xfrm>
        </p:grpSpPr>
        <p:sp>
          <p:nvSpPr>
            <p:cNvPr id="13" name="Google Shape;5478;p5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5479;p5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" name="Google Shape;5480;p5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81;p5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82;p5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83;p5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484;p5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485;p5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486;p5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487;p5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488;p5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489;p5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490;p5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491;p5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492;p5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493;p5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494;p5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495;p5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496;p5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497;p5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498;p5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499;p5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00;p5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01;p5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02;p5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03;p5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04;p5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05;p5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06;p5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07;p5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08;p5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09;p5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10;p5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11;p5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12;p5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13;p5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14;p5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15;p5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16;p5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17;p5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518;p5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519;p5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520;p5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521;p5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522;p5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523;p5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524;p5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525;p5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526;p5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527;p5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528;p5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529;p5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530;p5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31;p5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32;p5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33;p5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534;p5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535;p5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36;p5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537;p5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538;p5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539;p5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540;p5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541;p5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542;p5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543;p5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544;p5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545;p5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546;p5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547;p5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548;p5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549;p5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550;p5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551;p5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552;p5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553;p5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554;p5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555;p5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556;p5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" name="Google Shape;3564;p38"/>
          <p:cNvGrpSpPr/>
          <p:nvPr/>
        </p:nvGrpSpPr>
        <p:grpSpPr>
          <a:xfrm>
            <a:off x="8245486" y="4549759"/>
            <a:ext cx="408985" cy="329782"/>
            <a:chOff x="3736388" y="802750"/>
            <a:chExt cx="583325" cy="403425"/>
          </a:xfrm>
        </p:grpSpPr>
        <p:sp>
          <p:nvSpPr>
            <p:cNvPr id="101" name="Google Shape;3565;p38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3566;p38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03" name="Google Shape;3567;p38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68;p38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69;p38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70;p38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71;p38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72;p38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73;p38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74;p38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75;p38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76;p38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77;p38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78;p38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79;p38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80;p38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81;p38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82;p38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83;p38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84;p38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85;p38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86;p38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87;p38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88;p38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89;p38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90;p38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4372;p43"/>
          <p:cNvGrpSpPr/>
          <p:nvPr/>
        </p:nvGrpSpPr>
        <p:grpSpPr>
          <a:xfrm rot="6699328">
            <a:off x="63245" y="7320"/>
            <a:ext cx="681031" cy="757574"/>
            <a:chOff x="2401900" y="1895088"/>
            <a:chExt cx="1203300" cy="1087613"/>
          </a:xfrm>
        </p:grpSpPr>
        <p:sp>
          <p:nvSpPr>
            <p:cNvPr id="128" name="Google Shape;4373;p43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4374;p43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130" name="Google Shape;4375;p43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376;p43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377;p43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378;p43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379;p43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380;p43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381;p43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382;p43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383;p43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384;p43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385;p43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386;p43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387;p43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388;p43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389;p43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390;p43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391;p43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392;p43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393;p43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394;p43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395;p43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396;p43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397;p43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398;p43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399;p43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400;p43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401;p43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402;p43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403;p43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404;p43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69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33">
            <a:alpha val="72000"/>
          </a:srgbClr>
        </a:solidFill>
        <a:effectLst/>
      </p:bgPr>
    </p:bg>
    <p:spTree>
      <p:nvGrpSpPr>
        <p:cNvPr id="1" name="Shape 5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7" name="Google Shape;5477;p55"/>
          <p:cNvGrpSpPr/>
          <p:nvPr/>
        </p:nvGrpSpPr>
        <p:grpSpPr>
          <a:xfrm rot="-5400000">
            <a:off x="7880463" y="-115474"/>
            <a:ext cx="798454" cy="1352129"/>
            <a:chOff x="4027650" y="2008513"/>
            <a:chExt cx="792200" cy="1046275"/>
          </a:xfrm>
        </p:grpSpPr>
        <p:sp>
          <p:nvSpPr>
            <p:cNvPr id="5478" name="Google Shape;5478;p5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79" name="Google Shape;5479;p5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5480" name="Google Shape;5480;p5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5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5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5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5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5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6" name="Google Shape;5486;p5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7" name="Google Shape;5487;p5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8" name="Google Shape;5488;p5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5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5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5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5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5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5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5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5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5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5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5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5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5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5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3" name="Google Shape;5503;p5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4" name="Google Shape;5504;p5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5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5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5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5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5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5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5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5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5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5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5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5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5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5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9" name="Google Shape;5519;p5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0" name="Google Shape;5520;p5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1" name="Google Shape;5521;p5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2" name="Google Shape;5522;p5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3" name="Google Shape;5523;p5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4" name="Google Shape;5524;p5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5" name="Google Shape;5525;p5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6" name="Google Shape;5526;p5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7" name="Google Shape;5527;p5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8" name="Google Shape;5528;p5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9" name="Google Shape;5529;p5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0" name="Google Shape;5530;p5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1" name="Google Shape;5531;p5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2" name="Google Shape;5532;p5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3" name="Google Shape;5533;p5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4" name="Google Shape;5534;p5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5" name="Google Shape;5535;p5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6" name="Google Shape;5536;p5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7" name="Google Shape;5537;p5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8" name="Google Shape;5538;p5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9" name="Google Shape;5539;p5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0" name="Google Shape;5540;p5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1" name="Google Shape;5541;p5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2" name="Google Shape;5542;p5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3" name="Google Shape;5543;p5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4" name="Google Shape;5544;p5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5" name="Google Shape;5545;p5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6" name="Google Shape;5546;p5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7" name="Google Shape;5547;p5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8" name="Google Shape;5548;p5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9" name="Google Shape;5549;p5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0" name="Google Shape;5550;p5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1" name="Google Shape;5551;p5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2" name="Google Shape;5552;p5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3" name="Google Shape;5553;p5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4" name="Google Shape;5554;p5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5" name="Google Shape;5555;p5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6" name="Google Shape;5556;p5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57809" y="688770"/>
            <a:ext cx="8504058" cy="3546822"/>
            <a:chOff x="1243639" y="1170662"/>
            <a:chExt cx="7457704" cy="2002248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1243639" y="1170662"/>
              <a:ext cx="7457704" cy="2002248"/>
            </a:xfrm>
            <a:prstGeom prst="wedgeRoundRect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DE9D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30099" y="1341146"/>
              <a:ext cx="6938512" cy="172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kumimoji="0" lang="en-US" sz="3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sng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kumimoji="0" lang="en-US" sz="3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Nếu</a:t>
              </a: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chia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;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trừ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等线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2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204;p42"/>
          <p:cNvGrpSpPr/>
          <p:nvPr/>
        </p:nvGrpSpPr>
        <p:grpSpPr>
          <a:xfrm>
            <a:off x="7924983" y="2963786"/>
            <a:ext cx="1272805" cy="2014273"/>
            <a:chOff x="6979875" y="2688000"/>
            <a:chExt cx="1344400" cy="2001575"/>
          </a:xfrm>
        </p:grpSpPr>
        <p:sp>
          <p:nvSpPr>
            <p:cNvPr id="101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103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76" y="4292894"/>
            <a:ext cx="1304925" cy="771525"/>
          </a:xfrm>
          <a:prstGeom prst="rect">
            <a:avLst/>
          </a:prstGeom>
        </p:spPr>
      </p:pic>
      <p:sp>
        <p:nvSpPr>
          <p:cNvPr id="344" name="Rectangle 343"/>
          <p:cNvSpPr/>
          <p:nvPr/>
        </p:nvSpPr>
        <p:spPr>
          <a:xfrm>
            <a:off x="879938" y="838118"/>
            <a:ext cx="1229445" cy="4456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Ví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dụ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75011" y="843868"/>
                <a:ext cx="447106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AutoNum type="alphaLcParenR"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:</a:t>
                </a:r>
                <a:r>
                  <a:rPr kumimoji="0" lang="en-US" sz="2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: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2 + 10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11" y="843868"/>
                <a:ext cx="4471062" cy="769441"/>
              </a:xfrm>
              <a:prstGeom prst="rect">
                <a:avLst/>
              </a:prstGeom>
              <a:blipFill>
                <a:blip r:embed="rId4"/>
                <a:stretch>
                  <a:fillRect t="-3937" b="-15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2375011" y="1740595"/>
            <a:ext cx="41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29 – 5 × 4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5" name="Google Shape;3564;p38"/>
          <p:cNvGrpSpPr/>
          <p:nvPr/>
        </p:nvGrpSpPr>
        <p:grpSpPr>
          <a:xfrm>
            <a:off x="8220096" y="280539"/>
            <a:ext cx="671174" cy="464181"/>
            <a:chOff x="3736388" y="802750"/>
            <a:chExt cx="583325" cy="403425"/>
          </a:xfrm>
        </p:grpSpPr>
        <p:sp>
          <p:nvSpPr>
            <p:cNvPr id="346" name="Google Shape;3565;p38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7" name="Google Shape;3566;p38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48" name="Google Shape;3567;p38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568;p38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69;p38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70;p38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71;p38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72;p38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73;p38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74;p38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75;p38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6;p38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77;p38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78;p38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579;p38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580;p38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581;p38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582;p38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583;p38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584;p38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585;p38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586;p38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587;p38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588;p38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589;p38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590;p38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2" name="Google Shape;6076;p63"/>
          <p:cNvGrpSpPr/>
          <p:nvPr/>
        </p:nvGrpSpPr>
        <p:grpSpPr>
          <a:xfrm rot="5400000" flipH="1">
            <a:off x="123620" y="-151567"/>
            <a:ext cx="635228" cy="882468"/>
            <a:chOff x="4027650" y="2008513"/>
            <a:chExt cx="792200" cy="1046275"/>
          </a:xfrm>
        </p:grpSpPr>
        <p:sp>
          <p:nvSpPr>
            <p:cNvPr id="373" name="Google Shape;6077;p6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4" name="Google Shape;6078;p6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75" name="Google Shape;6079;p6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6080;p6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6081;p6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6082;p6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6083;p6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6084;p6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6085;p6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6086;p6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6087;p6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6088;p6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6089;p6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6090;p6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6091;p6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6092;p6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6093;p6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6094;p6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6095;p6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6096;p6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6097;p6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6098;p6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6099;p6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6100;p6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6101;p6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6102;p6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6103;p6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6104;p6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6105;p6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6106;p6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6107;p6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6108;p6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6109;p6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6110;p6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6111;p6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6112;p6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6113;p6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6114;p6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6115;p6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6116;p6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6117;p6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6118;p6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6119;p6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6120;p6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6121;p6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6122;p6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6123;p6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6124;p6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6125;p6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6126;p6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6127;p6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6128;p6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6129;p6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6130;p6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6131;p6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6132;p6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6133;p6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6134;p6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6135;p6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6136;p6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6137;p6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6138;p6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6139;p6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6140;p6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6141;p6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6142;p6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6143;p6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6144;p6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6145;p6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6146;p6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6147;p6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6148;p6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6149;p6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6150;p6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6151;p6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6152;p6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6153;p6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6154;p6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6155;p6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8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204;p42"/>
          <p:cNvGrpSpPr/>
          <p:nvPr/>
        </p:nvGrpSpPr>
        <p:grpSpPr>
          <a:xfrm>
            <a:off x="7924983" y="2963786"/>
            <a:ext cx="1272805" cy="2014273"/>
            <a:chOff x="6979875" y="2688000"/>
            <a:chExt cx="1344400" cy="2001575"/>
          </a:xfrm>
        </p:grpSpPr>
        <p:sp>
          <p:nvSpPr>
            <p:cNvPr id="101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103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76" y="4292894"/>
            <a:ext cx="1304925" cy="771525"/>
          </a:xfrm>
          <a:prstGeom prst="rect">
            <a:avLst/>
          </a:prstGeom>
        </p:spPr>
      </p:pic>
      <p:sp>
        <p:nvSpPr>
          <p:cNvPr id="344" name="Rectangle 343"/>
          <p:cNvSpPr/>
          <p:nvPr/>
        </p:nvSpPr>
        <p:spPr>
          <a:xfrm>
            <a:off x="879938" y="838118"/>
            <a:ext cx="1229445" cy="4456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mtClean="0">
                <a:solidFill>
                  <a:schemeClr val="tx2"/>
                </a:solidFill>
              </a:rPr>
              <a:t>Ví dụ:</a:t>
            </a:r>
            <a:endParaRPr lang="en-US" sz="22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48614" y="1866687"/>
                <a:ext cx="4991934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200" dirty="0" err="1" smtClean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 smtClean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14:m>
                  <m:oMath xmlns:m="http://schemas.openxmlformats.org/officeDocument/2006/math">
                    <m:r>
                      <a:rPr lang="en-US" sz="2200" i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+ 10 </a:t>
                </a:r>
                <a:r>
                  <a:rPr lang="en-US" sz="2200" dirty="0" err="1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14.</a:t>
                </a:r>
                <a:endParaRPr lang="en-US" sz="2200" dirty="0">
                  <a:effectLst/>
                  <a:latin typeface="+mn-lt"/>
                  <a:ea typeface="等线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614" y="1866687"/>
                <a:ext cx="4991934" cy="600164"/>
              </a:xfrm>
              <a:prstGeom prst="rect">
                <a:avLst/>
              </a:prstGeom>
              <a:blipFill rotWithShape="0">
                <a:blip r:embed="rId4"/>
                <a:stretch>
                  <a:fillRect l="-1587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75011" y="843868"/>
                <a:ext cx="257314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có: 8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22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+ 10</a:t>
                </a:r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11" y="843868"/>
                <a:ext cx="257314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3081" t="-7042" r="-2370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4834052" y="751545"/>
            <a:ext cx="122180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>
                <a:ea typeface="Times New Roman" panose="02020603050405020304" pitchFamily="18" charset="0"/>
                <a:cs typeface="Times New Roman" panose="02020603050405020304" pitchFamily="18" charset="0"/>
              </a:rPr>
              <a:t>= 4 + 10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4052" y="1274755"/>
            <a:ext cx="8210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>
                <a:ea typeface="Times New Roman" panose="02020603050405020304" pitchFamily="18" charset="0"/>
                <a:cs typeface="Times New Roman" panose="02020603050405020304" pitchFamily="18" charset="0"/>
              </a:rPr>
              <a:t>= 14.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7048" y="3744005"/>
            <a:ext cx="53406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lang="en-US" sz="22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trị của biểu thức 29 – 5 × 4 là 9.</a:t>
            </a:r>
            <a:endParaRPr lang="en-US" sz="2200">
              <a:effectLst/>
              <a:latin typeface="+mj-lt"/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7468" y="2790168"/>
            <a:ext cx="27158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ea typeface="Times New Roman" panose="02020603050405020304" pitchFamily="18" charset="0"/>
                <a:cs typeface="Times New Roman" panose="02020603050405020304" pitchFamily="18" charset="0"/>
              </a:rPr>
              <a:t>b) Ta có: 29 – 5 × 4 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32850" y="2686592"/>
            <a:ext cx="144943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>
                <a:ea typeface="Times New Roman" panose="02020603050405020304" pitchFamily="18" charset="0"/>
                <a:cs typeface="Times New Roman" panose="02020603050405020304" pitchFamily="18" charset="0"/>
              </a:rPr>
              <a:t>= 29 – 20 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5702" y="3168029"/>
            <a:ext cx="66396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>
                <a:ea typeface="Times New Roman" panose="02020603050405020304" pitchFamily="18" charset="0"/>
                <a:cs typeface="Times New Roman" panose="02020603050405020304" pitchFamily="18" charset="0"/>
              </a:rPr>
              <a:t>= 9.</a:t>
            </a:r>
            <a:endParaRPr lang="en-US" sz="2200">
              <a:ea typeface="等线"/>
              <a:cs typeface="Times New Roman" panose="02020603050405020304" pitchFamily="18" charset="0"/>
            </a:endParaRPr>
          </a:p>
        </p:txBody>
      </p:sp>
      <p:grpSp>
        <p:nvGrpSpPr>
          <p:cNvPr id="345" name="Google Shape;3564;p38"/>
          <p:cNvGrpSpPr/>
          <p:nvPr/>
        </p:nvGrpSpPr>
        <p:grpSpPr>
          <a:xfrm>
            <a:off x="8220096" y="280539"/>
            <a:ext cx="671174" cy="464181"/>
            <a:chOff x="3736388" y="802750"/>
            <a:chExt cx="583325" cy="403425"/>
          </a:xfrm>
        </p:grpSpPr>
        <p:sp>
          <p:nvSpPr>
            <p:cNvPr id="346" name="Google Shape;3565;p38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566;p38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48" name="Google Shape;3567;p38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568;p38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69;p38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70;p38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71;p38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72;p38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73;p38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74;p38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75;p38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6;p38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77;p38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78;p38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579;p38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580;p38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581;p38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582;p38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583;p38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584;p38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585;p38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586;p38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587;p38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588;p38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589;p38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590;p38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2" name="Google Shape;6076;p63"/>
          <p:cNvGrpSpPr/>
          <p:nvPr/>
        </p:nvGrpSpPr>
        <p:grpSpPr>
          <a:xfrm rot="5400000" flipH="1">
            <a:off x="123620" y="-151567"/>
            <a:ext cx="635228" cy="882468"/>
            <a:chOff x="4027650" y="2008513"/>
            <a:chExt cx="792200" cy="1046275"/>
          </a:xfrm>
        </p:grpSpPr>
        <p:sp>
          <p:nvSpPr>
            <p:cNvPr id="373" name="Google Shape;6077;p6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6078;p6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75" name="Google Shape;6079;p6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6080;p6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6081;p6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6082;p6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6083;p6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6084;p6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6085;p6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6086;p6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6087;p6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6088;p6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6089;p6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6090;p6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6091;p6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6092;p6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6093;p6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6094;p6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6095;p6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6096;p6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6097;p6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6098;p6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6099;p6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6100;p6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6101;p6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6102;p6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6103;p6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6104;p6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6105;p6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6106;p6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6107;p6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6108;p6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6109;p6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6110;p6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6111;p6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6112;p6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6113;p6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6114;p6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6115;p6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6116;p6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6117;p6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6118;p6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6119;p6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6120;p6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6121;p6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6122;p6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6123;p6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6124;p6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6125;p6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6126;p6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6127;p6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6128;p6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6129;p6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6130;p6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6131;p6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6132;p6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6133;p6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6134;p6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6135;p6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6136;p6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6137;p6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6138;p6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6139;p6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6140;p6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6141;p6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6142;p6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6143;p6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6144;p6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6145;p6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6146;p6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6147;p6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6148;p6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6149;p6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6150;p6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6151;p6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6152;p6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6153;p6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6154;p6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6155;p6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09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503</Words>
  <Application>Microsoft Office PowerPoint</Application>
  <PresentationFormat>On-screen Show (16:9)</PresentationFormat>
  <Paragraphs>58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UTM Avo</vt:lpstr>
      <vt:lpstr>Calibri Light</vt:lpstr>
      <vt:lpstr>Ranchers</vt:lpstr>
      <vt:lpstr>Times New Roman</vt:lpstr>
      <vt:lpstr>Itim</vt:lpstr>
      <vt:lpstr>Calibri</vt:lpstr>
      <vt:lpstr>Cambria Math</vt:lpstr>
      <vt:lpstr>Wingdings 3</vt:lpstr>
      <vt:lpstr>等线</vt:lpstr>
      <vt:lpstr>Arial</vt:lpstr>
      <vt:lpstr>Roboto Condensed Light</vt:lpstr>
      <vt:lpstr>Trebuchet MS</vt:lpstr>
      <vt:lpstr>方正静蕾简体</vt:lpstr>
      <vt:lpstr>Oxygen</vt:lpstr>
      <vt:lpstr>Placeholder Texts</vt:lpstr>
      <vt:lpstr>Office 主题​​</vt:lpstr>
      <vt:lpstr>Custom Design</vt:lpstr>
      <vt:lpstr>1_Custom Design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Ms Hao</cp:lastModifiedBy>
  <cp:revision>64</cp:revision>
  <dcterms:modified xsi:type="dcterms:W3CDTF">2024-03-18T04:28:44Z</dcterms:modified>
</cp:coreProperties>
</file>