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9" r:id="rId2"/>
    <p:sldMasterId id="2147483681" r:id="rId3"/>
    <p:sldMasterId id="2147483693" r:id="rId4"/>
  </p:sldMasterIdLst>
  <p:notesMasterIdLst>
    <p:notesMasterId r:id="rId38"/>
  </p:notesMasterIdLst>
  <p:sldIdLst>
    <p:sldId id="500" r:id="rId5"/>
    <p:sldId id="470" r:id="rId6"/>
    <p:sldId id="256" r:id="rId7"/>
    <p:sldId id="471" r:id="rId8"/>
    <p:sldId id="473" r:id="rId9"/>
    <p:sldId id="472" r:id="rId10"/>
    <p:sldId id="474" r:id="rId11"/>
    <p:sldId id="297"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99" r:id="rId27"/>
    <p:sldId id="498" r:id="rId28"/>
    <p:sldId id="489" r:id="rId29"/>
    <p:sldId id="490" r:id="rId30"/>
    <p:sldId id="491" r:id="rId31"/>
    <p:sldId id="492" r:id="rId32"/>
    <p:sldId id="493" r:id="rId33"/>
    <p:sldId id="494" r:id="rId34"/>
    <p:sldId id="496" r:id="rId35"/>
    <p:sldId id="495" r:id="rId36"/>
    <p:sldId id="497" r:id="rId37"/>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4C3E33"/>
    <a:srgbClr val="97E4FF"/>
    <a:srgbClr val="99FF66"/>
    <a:srgbClr val="FFFF71"/>
    <a:srgbClr val="FFD297"/>
    <a:srgbClr val="FF9409"/>
    <a:srgbClr val="FCDD10"/>
    <a:srgbClr val="FFB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85739" autoAdjust="0"/>
  </p:normalViewPr>
  <p:slideViewPr>
    <p:cSldViewPr snapToGrid="0">
      <p:cViewPr varScale="1">
        <p:scale>
          <a:sx n="59" d="100"/>
          <a:sy n="59" d="100"/>
        </p:scale>
        <p:origin x="864" y="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5D13BBE5-0BEA-4494-9BEF-C8C2F48C9E2D}" type="datetimeFigureOut">
              <a:rPr lang="zh-CN" altLang="en-US" smtClean="0"/>
              <a:pPr/>
              <a:t>2024/1/19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2465">
              <a:defRPr/>
            </a:pPr>
            <a:fld id="{3849D3E0-124D-4DFF-AE99-4EA4CC201DB4}" type="slidenum">
              <a:rPr lang="zh-CN" altLang="en-US" smtClean="0">
                <a:solidFill>
                  <a:prstClr val="black"/>
                </a:solidFill>
                <a:latin typeface="Calibri"/>
                <a:ea typeface="宋体" panose="02010600030101010101" pitchFamily="2" charset="-122"/>
              </a:rPr>
              <a:pPr defTabSz="912465">
                <a:defRPr/>
              </a:pPr>
              <a:t>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82210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186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46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60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FD7-BC33-48DC-BC20-51AFF1CC013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181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slide </a:t>
            </a:r>
            <a:r>
              <a:rPr lang="en-US" dirty="0" err="1"/>
              <a:t>mũi</a:t>
            </a:r>
            <a:r>
              <a:rPr lang="en-US" dirty="0"/>
              <a:t> </a:t>
            </a:r>
            <a:r>
              <a:rPr lang="en-US" dirty="0" err="1"/>
              <a:t>tên</a:t>
            </a:r>
            <a:r>
              <a:rPr lang="en-US" dirty="0"/>
              <a:t> 25 </a:t>
            </a:r>
            <a:r>
              <a:rPr lang="en-US" dirty="0" err="1"/>
              <a:t>để</a:t>
            </a:r>
            <a:r>
              <a:rPr lang="en-US" dirty="0"/>
              <a:t> </a:t>
            </a:r>
            <a:r>
              <a:rPr lang="en-US" dirty="0" err="1"/>
              <a:t>tới</a:t>
            </a:r>
            <a:endParaRPr lang="en-US"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pPr/>
              <a:t>10</a:t>
            </a:fld>
            <a:endParaRPr lang="zh-CN" altLang="en-US" dirty="0"/>
          </a:p>
        </p:txBody>
      </p:sp>
    </p:spTree>
    <p:extLst>
      <p:ext uri="{BB962C8B-B14F-4D97-AF65-F5344CB8AC3E}">
        <p14:creationId xmlns:p14="http://schemas.microsoft.com/office/powerpoint/2010/main" val="93569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173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914AB-5242-465F-A187-49552040C93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54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617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57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01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135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134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8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9" name="矩形 8"/>
          <p:cNvSpPr/>
          <p:nvPr userDrawn="1"/>
        </p:nvSpPr>
        <p:spPr>
          <a:xfrm>
            <a:off x="0" y="644691"/>
            <a:ext cx="12192000" cy="595266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81471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840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86007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9965984" y="6405331"/>
            <a:ext cx="1033515" cy="296876"/>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素材下载：</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图表下载：</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优秀</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Word</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www.1ppt.com/word/              Excel</a:t>
            </a:r>
            <a:r>
              <a:rPr kumimoji="0" lang="zh-CN" altLang="en-US" sz="133" b="0" i="0" u="none" strike="noStrike" kern="0" cap="none" spc="0" normalizeH="0" baseline="0" noProof="0" dirty="0">
                <a:ln>
                  <a:noFill/>
                </a:ln>
                <a:solidFill>
                  <a:prstClr val="white"/>
                </a:solidFill>
                <a:effectLst/>
                <a:uLnTx/>
                <a:uFillTx/>
              </a:rPr>
              <a:t>教程：</a:t>
            </a:r>
            <a:r>
              <a:rPr kumimoji="0" lang="en-US" altLang="zh-CN" sz="133" b="0" i="0" u="none" strike="noStrike" kern="0" cap="none" spc="0" normalizeH="0" baseline="0" noProof="0" dirty="0">
                <a:ln>
                  <a:noFill/>
                </a:ln>
                <a:solidFill>
                  <a:prstClr val="white"/>
                </a:solidFill>
                <a:effectLst/>
                <a:uLnTx/>
                <a:uFillTx/>
              </a:rPr>
              <a:t>www.1ppt.com/excel/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资料下载：</a:t>
            </a:r>
            <a:r>
              <a:rPr kumimoji="0" lang="en-US" altLang="zh-CN" sz="133" b="0" i="0" u="none" strike="noStrike" kern="0" cap="none" spc="0" normalizeH="0" baseline="0" noProof="0" dirty="0">
                <a:ln>
                  <a:noFill/>
                </a:ln>
                <a:solidFill>
                  <a:prstClr val="white"/>
                </a:solidFill>
                <a:effectLst/>
                <a:uLnTx/>
                <a:uFillTx/>
              </a:rPr>
              <a:t>www.1ppt.com/ziliao/                PPT</a:t>
            </a:r>
            <a:r>
              <a:rPr kumimoji="0" lang="zh-CN" altLang="en-US" sz="133" b="0" i="0" u="none" strike="noStrike" kern="0" cap="none" spc="0" normalizeH="0" baseline="0" noProof="0" dirty="0">
                <a:ln>
                  <a:noFill/>
                </a:ln>
                <a:solidFill>
                  <a:prstClr val="white"/>
                </a:solidFill>
                <a:effectLst/>
                <a:uLnTx/>
                <a:uFillTx/>
              </a:rPr>
              <a:t>课件下载：</a:t>
            </a:r>
            <a:r>
              <a:rPr kumimoji="0" lang="en-US" altLang="zh-CN" sz="133" b="0" i="0" u="none" strike="noStrike" kern="0" cap="none" spc="0" normalizeH="0" baseline="0" noProof="0" dirty="0">
                <a:ln>
                  <a:noFill/>
                </a:ln>
                <a:solidFill>
                  <a:prstClr val="white"/>
                </a:solidFill>
                <a:effectLst/>
                <a:uLnTx/>
                <a:uFillTx/>
              </a:rPr>
              <a:t>www.1ppt.com/kejian/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范文下载：</a:t>
            </a:r>
            <a:r>
              <a:rPr kumimoji="0" lang="en-US" altLang="zh-CN" sz="133" b="0" i="0" u="none" strike="noStrike" kern="0" cap="none" spc="0" normalizeH="0" baseline="0" noProof="0" dirty="0">
                <a:ln>
                  <a:noFill/>
                </a:ln>
                <a:solidFill>
                  <a:prstClr val="white"/>
                </a:solidFill>
                <a:effectLst/>
                <a:uLnTx/>
                <a:uFillTx/>
              </a:rPr>
              <a:t>www.1ppt.com/fanwen/             </a:t>
            </a:r>
            <a:r>
              <a:rPr kumimoji="0" lang="zh-CN" altLang="en-US" sz="133" b="0" i="0" u="none" strike="noStrike" kern="0" cap="none" spc="0" normalizeH="0" baseline="0" noProof="0" dirty="0">
                <a:ln>
                  <a:noFill/>
                </a:ln>
                <a:solidFill>
                  <a:prstClr val="white"/>
                </a:solidFill>
                <a:effectLst/>
                <a:uLnTx/>
                <a:uFillTx/>
              </a:rPr>
              <a:t>试卷下载：</a:t>
            </a:r>
            <a:r>
              <a:rPr kumimoji="0" lang="en-US" altLang="zh-CN" sz="133" b="0" i="0" u="none" strike="noStrike" kern="0" cap="none" spc="0" normalizeH="0" baseline="0" noProof="0" dirty="0">
                <a:ln>
                  <a:noFill/>
                </a:ln>
                <a:solidFill>
                  <a:prstClr val="white"/>
                </a:solidFill>
                <a:effectLst/>
                <a:uLnTx/>
                <a:uFillTx/>
              </a:rPr>
              <a:t>www.1ppt.com/shiti/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教案下载：</a:t>
            </a:r>
            <a:r>
              <a:rPr kumimoji="0" lang="en-US" altLang="zh-CN" sz="133" b="0" i="0" u="none" strike="noStrike" kern="0" cap="none" spc="0" normalizeH="0" baseline="0" noProof="0" dirty="0">
                <a:ln>
                  <a:noFill/>
                </a:ln>
                <a:solidFill>
                  <a:prstClr val="white"/>
                </a:solidFill>
                <a:effectLst/>
                <a:uLnTx/>
                <a:uFillTx/>
              </a:rPr>
              <a:t>www.1ppt.com/jiaoan/        </a:t>
            </a:r>
          </a:p>
          <a:p>
            <a:pPr marL="0" marR="0" lvl="0" indent="0" defTabSz="1219170" eaLnBrk="1" fontAlgn="auto" latinLnBrk="0" hangingPunct="1">
              <a:lnSpc>
                <a:spcPct val="100000"/>
              </a:lnSpc>
              <a:spcBef>
                <a:spcPts val="0"/>
              </a:spcBef>
              <a:spcAft>
                <a:spcPts val="0"/>
              </a:spcAft>
              <a:buClrTx/>
              <a:buSzTx/>
              <a:buFontTx/>
              <a:buNone/>
              <a:tabLst/>
              <a:defRPr/>
            </a:pP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1219170" eaLnBrk="1" fontAlgn="auto" latinLnBrk="0" hangingPunct="1">
              <a:lnSpc>
                <a:spcPct val="1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white"/>
                </a:solidFill>
                <a:effectLst/>
                <a:uLnTx/>
                <a:uFillTx/>
              </a:rPr>
              <a:t> </a:t>
            </a:r>
            <a:endParaRPr kumimoji="0" lang="zh-CN" altLang="en-US" sz="133"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557746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23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9881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25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339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23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4161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2" descr="C:\Users\Administrator\Desktop\矢量httpwww.3lian.comvector（三联www.3lian.com） (2) [转换]-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84566" y="189295"/>
            <a:ext cx="734780" cy="45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138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91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7603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046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07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9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237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8143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00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374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301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6873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912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84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827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7858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690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3008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2305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96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7521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163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042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7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793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232120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B8CD9F9-72C8-4589-8A77-E0EAAC1A9441}"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C53447A-3CB4-4631-B405-5E14F97A7A6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0257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33970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30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tags" Target="../tags/tag3.xml"/><Relationship Id="rId16" Type="http://schemas.microsoft.com/office/2007/relationships/hdphoto" Target="../media/hdphoto1.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7.png"/><Relationship Id="rId5" Type="http://schemas.openxmlformats.org/officeDocument/2006/relationships/tags" Target="../tags/tag6.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5.xml"/><Relationship Id="rId9" Type="http://schemas.openxmlformats.org/officeDocument/2006/relationships/notesSlide" Target="../notesSlides/notesSlide1.xml"/><Relationship Id="rId1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slide" Target="slide2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slide" Target="slide2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43.png"/><Relationship Id="rId3" Type="http://schemas.openxmlformats.org/officeDocument/2006/relationships/slideLayout" Target="../slideLayouts/slideLayout25.xml"/><Relationship Id="rId7" Type="http://schemas.openxmlformats.org/officeDocument/2006/relationships/image" Target="../media/image41.gif"/><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11" Type="http://schemas.openxmlformats.org/officeDocument/2006/relationships/slide" Target="slide28.xml"/><Relationship Id="rId5" Type="http://schemas.openxmlformats.org/officeDocument/2006/relationships/image" Target="../media/image40.png"/><Relationship Id="rId15" Type="http://schemas.openxmlformats.org/officeDocument/2006/relationships/slide" Target="slide29.xml"/><Relationship Id="rId10" Type="http://schemas.openxmlformats.org/officeDocument/2006/relationships/slide" Target="slide27.xml"/><Relationship Id="rId4" Type="http://schemas.openxmlformats.org/officeDocument/2006/relationships/notesSlide" Target="../notesSlides/notesSlide9.xml"/><Relationship Id="rId9" Type="http://schemas.openxmlformats.org/officeDocument/2006/relationships/slide" Target="slide26.xml"/><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slide" Target="slide24.xml"/><Relationship Id="rId4" Type="http://schemas.openxmlformats.org/officeDocument/2006/relationships/slide" Target="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slide" Target="slide24.xml"/><Relationship Id="rId4"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slide" Target="slide24.xml"/><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slide" Target="slide24.xml"/><Relationship Id="rId4" Type="http://schemas.openxmlformats.org/officeDocument/2006/relationships/slide" Target="slide10.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27951" y="568966"/>
            <a:ext cx="10447755" cy="3025671"/>
          </a:xfrm>
          <a:prstGeom prst="rect">
            <a:avLst/>
          </a:prstGeom>
        </p:spPr>
      </p:pic>
      <p:pic>
        <p:nvPicPr>
          <p:cNvPr id="5" name="PA_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p:blipFill>
        <p:spPr>
          <a:xfrm>
            <a:off x="3938480" y="4964896"/>
            <a:ext cx="5041274" cy="1608339"/>
          </a:xfrm>
          <a:prstGeom prst="rect">
            <a:avLst/>
          </a:prstGeom>
        </p:spPr>
      </p:pic>
      <p:pic>
        <p:nvPicPr>
          <p:cNvPr id="31" name="PA_图片 30"/>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p:blipFill>
        <p:spPr>
          <a:xfrm>
            <a:off x="-260231" y="5265027"/>
            <a:ext cx="4620602" cy="1330088"/>
          </a:xfrm>
          <a:prstGeom prst="rect">
            <a:avLst/>
          </a:prstGeom>
        </p:spPr>
      </p:pic>
      <p:pic>
        <p:nvPicPr>
          <p:cNvPr id="7" name="PA_图片 6"/>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8283049" y="4646840"/>
            <a:ext cx="3666312" cy="2388225"/>
          </a:xfrm>
          <a:prstGeom prst="rect">
            <a:avLst/>
          </a:prstGeom>
        </p:spPr>
      </p:pic>
      <p:sp>
        <p:nvSpPr>
          <p:cNvPr id="33" name="PA_文本框 32"/>
          <p:cNvSpPr txBox="1"/>
          <p:nvPr>
            <p:custDataLst>
              <p:tags r:id="rId5"/>
            </p:custDataLst>
          </p:nvPr>
        </p:nvSpPr>
        <p:spPr>
          <a:xfrm>
            <a:off x="323282" y="212115"/>
            <a:ext cx="11626079" cy="3775802"/>
          </a:xfrm>
          <a:prstGeom prst="rect">
            <a:avLst/>
          </a:prstGeom>
          <a:noFill/>
        </p:spPr>
        <p:txBody>
          <a:bodyPr wrap="square" lIns="83209" tIns="41732" rIns="83209" bIns="41732" rtlCol="0">
            <a:spAutoFit/>
            <a:scene3d>
              <a:camera prst="orthographicFront"/>
              <a:lightRig rig="threePt" dir="t"/>
            </a:scene3d>
            <a:sp3d extrusionH="57150">
              <a:bevelT w="38100" h="38100"/>
            </a:sp3d>
          </a:bodyPr>
          <a:lstStyle/>
          <a:p>
            <a:pPr algn="ctr" defTabSz="831800">
              <a:defRPr/>
            </a:pP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BÀI</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DỰ</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THI</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THIẾT</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KẾ</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GIÁO</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ÁN</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ĐIỆN</a:t>
            </a:r>
            <a:r>
              <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997"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TỬ</a:t>
            </a:r>
            <a:endPar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endParaRPr>
          </a:p>
          <a:p>
            <a:pPr algn="ctr" defTabSz="831800">
              <a:defRPr/>
            </a:pPr>
            <a:endParaRPr lang="en-US" altLang="zh-CN" sz="4997"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endParaRPr>
          </a:p>
          <a:p>
            <a:pPr algn="ctr" defTabSz="831800">
              <a:defRPr/>
            </a:pPr>
            <a:r>
              <a:rPr lang="en-US" altLang="zh-CN" sz="4000"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NĂM</a:t>
            </a:r>
            <a:r>
              <a:rPr lang="en-US" altLang="zh-CN" sz="4000"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r>
              <a:rPr lang="en-US" altLang="zh-CN" sz="4000" b="1" dirty="0" err="1"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HỌC</a:t>
            </a:r>
            <a:r>
              <a:rPr lang="en-US" altLang="zh-CN" sz="4000" b="1"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2023-2024</a:t>
            </a:r>
          </a:p>
          <a:p>
            <a:pPr algn="ctr" defTabSz="831800">
              <a:defRPr/>
            </a:pPr>
            <a:r>
              <a:rPr lang="en-US" altLang="zh-CN" sz="4997" dirty="0" smtClean="0">
                <a:solidFill>
                  <a:srgbClr val="FF0000"/>
                </a:solidFill>
                <a:effectLst>
                  <a:glow rad="254000">
                    <a:prstClr val="white">
                      <a:alpha val="91000"/>
                    </a:prstClr>
                  </a:glow>
                </a:effectLst>
                <a:latin typeface="Times New Roman" pitchFamily="18" charset="0"/>
                <a:ea typeface="方正粗倩简体" panose="03000509000000000000" pitchFamily="65" charset="-122"/>
                <a:cs typeface="Times New Roman" pitchFamily="18" charset="0"/>
              </a:rPr>
              <a:t> </a:t>
            </a:r>
            <a:endParaRPr lang="zh-CN" altLang="en-US" sz="4997" dirty="0">
              <a:solidFill>
                <a:srgbClr val="FF0000"/>
              </a:solidFill>
              <a:effectLst>
                <a:glow rad="254000">
                  <a:prstClr val="white">
                    <a:alpha val="91000"/>
                  </a:prst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rot="2776435" flipH="1">
            <a:off x="7597220" y="5111967"/>
            <a:ext cx="655680" cy="581915"/>
          </a:xfrm>
          <a:prstGeom prst="rect">
            <a:avLst/>
          </a:prstGeom>
        </p:spPr>
      </p:pic>
      <p:pic>
        <p:nvPicPr>
          <p:cNvPr id="36" name="PA_图片 35"/>
          <p:cNvPicPr>
            <a:picLocks noChangeAspect="1"/>
          </p:cNvPicPr>
          <p:nvPr>
            <p:custDataLst>
              <p:tags r:id="rId7"/>
            </p:custDataLst>
          </p:nvPr>
        </p:nvPicPr>
        <p:blipFill>
          <a:blip r:embed="rId15" cstate="print">
            <a:extLst>
              <a:ext uri="{BEBA8EAE-BF5A-486C-A8C5-ECC9F3942E4B}">
                <a14:imgProps xmlns:a14="http://schemas.microsoft.com/office/drawing/2010/main">
                  <a14:imgLayer r:embed="rId16">
                    <a14:imgEffect>
                      <a14:colorTemperature colorTemp="11200"/>
                    </a14:imgEffect>
                  </a14:imgLayer>
                </a14:imgProps>
              </a:ext>
              <a:ext uri="{28A0092B-C50C-407E-A947-70E740481C1C}">
                <a14:useLocalDpi xmlns:a14="http://schemas.microsoft.com/office/drawing/2010/main" val="0"/>
              </a:ext>
            </a:extLst>
          </a:blip>
          <a:stretch>
            <a:fillRect/>
          </a:stretch>
        </p:blipFill>
        <p:spPr>
          <a:xfrm rot="5400000" flipV="1">
            <a:off x="-563623" y="2149580"/>
            <a:ext cx="2265390" cy="1055902"/>
          </a:xfrm>
          <a:prstGeom prst="rect">
            <a:avLst/>
          </a:prstGeom>
        </p:spPr>
      </p:pic>
      <p:sp>
        <p:nvSpPr>
          <p:cNvPr id="2" name="TextBox 1"/>
          <p:cNvSpPr txBox="1"/>
          <p:nvPr/>
        </p:nvSpPr>
        <p:spPr>
          <a:xfrm>
            <a:off x="849855" y="2171176"/>
            <a:ext cx="10531736" cy="3539430"/>
          </a:xfrm>
          <a:prstGeom prst="rect">
            <a:avLst/>
          </a:prstGeom>
          <a:noFill/>
        </p:spPr>
        <p:txBody>
          <a:bodyPr wrap="square" rtlCol="0">
            <a:spAutoFit/>
          </a:bodyPr>
          <a:lstStyle/>
          <a:p>
            <a:pPr defTabSz="914400"/>
            <a:endParaRPr lang="en-US" sz="4800" b="1" dirty="0" smtClean="0">
              <a:solidFill>
                <a:prstClr val="black"/>
              </a:solidFill>
              <a:latin typeface="Times New Roman" panose="02020603050405020304" pitchFamily="18" charset="0"/>
              <a:cs typeface="Times New Roman" panose="02020603050405020304" pitchFamily="18" charset="0"/>
            </a:endParaRPr>
          </a:p>
          <a:p>
            <a:pPr defTabSz="914400"/>
            <a:endParaRPr lang="en-US" sz="4800" b="1" dirty="0">
              <a:solidFill>
                <a:prstClr val="black"/>
              </a:solidFill>
              <a:latin typeface="Times New Roman" panose="02020603050405020304" pitchFamily="18" charset="0"/>
              <a:cs typeface="Times New Roman" panose="02020603050405020304" pitchFamily="18" charset="0"/>
            </a:endParaRPr>
          </a:p>
          <a:p>
            <a:pPr defTabSz="914400"/>
            <a:endParaRPr lang="en-US" sz="3200" b="1" i="1" dirty="0" smtClean="0">
              <a:solidFill>
                <a:prstClr val="black"/>
              </a:solidFill>
              <a:latin typeface="Times New Roman" panose="02020603050405020304" pitchFamily="18" charset="0"/>
              <a:cs typeface="Times New Roman" panose="02020603050405020304" pitchFamily="18" charset="0"/>
            </a:endParaRPr>
          </a:p>
          <a:p>
            <a:pPr defTabSz="914400"/>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GIÁO</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VIÊN</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ĐINH</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THỊ</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HẢI</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YẾN</a:t>
            </a:r>
            <a:endParaRPr lang="en-US" sz="3200" b="1" i="1" dirty="0" smtClean="0">
              <a:solidFill>
                <a:prstClr val="black"/>
              </a:solidFill>
              <a:latin typeface="Times New Roman" panose="02020603050405020304" pitchFamily="18" charset="0"/>
              <a:cs typeface="Times New Roman" panose="02020603050405020304" pitchFamily="18" charset="0"/>
            </a:endParaRPr>
          </a:p>
          <a:p>
            <a:pPr defTabSz="914400"/>
            <a:endParaRPr lang="en-US" sz="3200" b="1" i="1" dirty="0" smtClean="0">
              <a:solidFill>
                <a:prstClr val="black"/>
              </a:solidFill>
              <a:latin typeface="Times New Roman" panose="02020603050405020304" pitchFamily="18" charset="0"/>
              <a:cs typeface="Times New Roman" panose="02020603050405020304" pitchFamily="18" charset="0"/>
            </a:endParaRPr>
          </a:p>
          <a:p>
            <a:pPr algn="ctr" defTabSz="914400"/>
            <a:r>
              <a:rPr lang="en-US" sz="3200" b="1" i="1" dirty="0" smtClean="0">
                <a:solidFill>
                  <a:prstClr val="black"/>
                </a:solidFill>
                <a:latin typeface="Times New Roman" panose="02020603050405020304" pitchFamily="18" charset="0"/>
                <a:cs typeface="Times New Roman" panose="02020603050405020304" pitchFamily="18" charset="0"/>
              </a:rPr>
              <a:t>LỚP: 2/2</a:t>
            </a:r>
            <a:endParaRPr lang="en-US" sz="3200" b="1" i="1"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7F29B9C7-61FB-4DFF-821B-0072019277E9}"/>
              </a:ext>
            </a:extLst>
          </p:cNvPr>
          <p:cNvSpPr txBox="1"/>
          <p:nvPr/>
        </p:nvSpPr>
        <p:spPr>
          <a:xfrm>
            <a:off x="-260231" y="4906365"/>
            <a:ext cx="11162525" cy="830997"/>
          </a:xfrm>
          <a:prstGeom prst="rect">
            <a:avLst/>
          </a:prstGeom>
          <a:noFill/>
        </p:spPr>
        <p:txBody>
          <a:bodyPr wrap="square" rtlCol="0">
            <a:spAutoFit/>
          </a:bodyPr>
          <a:lstStyle/>
          <a:p>
            <a:pPr algn="ctr" defTabSz="914400"/>
            <a:endParaRPr lang="en-US" sz="4800" b="1" dirty="0">
              <a:solidFill>
                <a:srgbClr val="00B050"/>
              </a:solidFill>
              <a:latin typeface="HP001 4 hàng" panose="020B0603050302020204" pitchFamily="34" charset="0"/>
              <a:cs typeface="Arial" panose="020B0604020202020204" pitchFamily="34" charset="0"/>
            </a:endParaRPr>
          </a:p>
        </p:txBody>
      </p:sp>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41662" y="1632234"/>
            <a:ext cx="1046887" cy="2169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8104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9167E-6 4.81481E-6 L 4.79167E-6 -0.07223 " pathEditMode="relative" rAng="0" ptsTypes="AA">
                                      <p:cBhvr>
                                        <p:cTn id="6" dur="250" accel="50000" decel="50000" autoRev="1" fill="hold">
                                          <p:stCondLst>
                                            <p:cond delay="0"/>
                                          </p:stCondLst>
                                        </p:cTn>
                                        <p:tgtEl>
                                          <p:spTgt spid="33"/>
                                        </p:tgtEl>
                                        <p:attrNameLst>
                                          <p:attrName>ppt_x</p:attrName>
                                          <p:attrName>ppt_y</p:attrName>
                                        </p:attrNameLst>
                                      </p:cBhvr>
                                      <p:rCtr x="0" y="-3611"/>
                                    </p:animMotion>
                                    <p:animRot by="1500000">
                                      <p:cBhvr>
                                        <p:cTn id="7" dur="125" fill="hold">
                                          <p:stCondLst>
                                            <p:cond delay="0"/>
                                          </p:stCondLst>
                                        </p:cTn>
                                        <p:tgtEl>
                                          <p:spTgt spid="33"/>
                                        </p:tgtEl>
                                        <p:attrNameLst>
                                          <p:attrName>r</p:attrName>
                                        </p:attrNameLst>
                                      </p:cBhvr>
                                    </p:animRot>
                                    <p:animRot by="-1500000">
                                      <p:cBhvr>
                                        <p:cTn id="8" dur="125" fill="hold">
                                          <p:stCondLst>
                                            <p:cond delay="125"/>
                                          </p:stCondLst>
                                        </p:cTn>
                                        <p:tgtEl>
                                          <p:spTgt spid="33"/>
                                        </p:tgtEl>
                                        <p:attrNameLst>
                                          <p:attrName>r</p:attrName>
                                        </p:attrNameLst>
                                      </p:cBhvr>
                                    </p:animRot>
                                    <p:animRot by="-1500000">
                                      <p:cBhvr>
                                        <p:cTn id="9" dur="125" fill="hold">
                                          <p:stCondLst>
                                            <p:cond delay="250"/>
                                          </p:stCondLst>
                                        </p:cTn>
                                        <p:tgtEl>
                                          <p:spTgt spid="33"/>
                                        </p:tgtEl>
                                        <p:attrNameLst>
                                          <p:attrName>r</p:attrName>
                                        </p:attrNameLst>
                                      </p:cBhvr>
                                    </p:animRot>
                                    <p:animRot by="1500000">
                                      <p:cBhvr>
                                        <p:cTn id="10" dur="125" fill="hold">
                                          <p:stCondLst>
                                            <p:cond delay="375"/>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 xmlns:a16="http://schemas.microsoft.com/office/drawing/2014/main" id="{13FD07EE-AA23-4D21-AF73-940EB7B2B2BA}"/>
              </a:ext>
            </a:extLst>
          </p:cNvPr>
          <p:cNvSpPr/>
          <p:nvPr/>
        </p:nvSpPr>
        <p:spPr>
          <a:xfrm>
            <a:off x="433854" y="797510"/>
            <a:ext cx="11627517" cy="5262979"/>
          </a:xfrm>
          <a:prstGeom prst="rect">
            <a:avLst/>
          </a:prstGeom>
        </p:spPr>
        <p:txBody>
          <a:bodyPr wrap="square">
            <a:spAutoFit/>
          </a:bodyPr>
          <a:lstStyle/>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Nhà mới của Hà có cửa sổ hướng ra vườn cây. Ngồi bên cửa sổ, Hà thấy bao nhiêu điều lạ.</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r>
              <a:rPr lang="en-US" altLang="zh-CN" sz="2800" dirty="0">
                <a:ea typeface="微软雅黑"/>
                <a:cs typeface="Calibri" panose="020F0502020204030204" pitchFamily="34" charset="0"/>
              </a:rPr>
              <a:t>	</a:t>
            </a:r>
            <a:r>
              <a:rPr lang="vi-VN" altLang="zh-CN" sz="2800" dirty="0">
                <a:ea typeface="微软雅黑"/>
                <a:cs typeface="Calibri" panose="020F0502020204030204" pitchFamily="34" charset="0"/>
              </a:rPr>
              <a:t>Ôi! Khung cửa sổ nhỏ! Hà yêu nó quá! Hà thích ngồi bên cửa sổ nhổ tóc sâu cho bà, nghe bà đọc truyện cổ tích </a:t>
            </a:r>
            <a:r>
              <a:rPr lang="vi-VN" altLang="zh-CN" sz="2800" i="1" dirty="0">
                <a:ea typeface="微软雅黑"/>
                <a:cs typeface="Calibri" panose="020F0502020204030204" pitchFamily="34" charset="0"/>
              </a:rPr>
              <a:t>Ngày xửa, ngày xưa…</a:t>
            </a:r>
            <a:endParaRPr lang="zh-CN" altLang="en-US" sz="2800" i="1" dirty="0">
              <a:ea typeface="微软雅黑"/>
              <a:cs typeface="Calibri" panose="020F0502020204030204" pitchFamily="34" charset="0"/>
            </a:endParaRPr>
          </a:p>
        </p:txBody>
      </p:sp>
      <p:sp>
        <p:nvSpPr>
          <p:cNvPr id="4" name="Rectangle 3">
            <a:extLst>
              <a:ext uri="{FF2B5EF4-FFF2-40B4-BE49-F238E27FC236}">
                <a16:creationId xmlns="" xmlns:a16="http://schemas.microsoft.com/office/drawing/2014/main" id="{B47DC64B-D5AC-4483-9116-05D6BD9649E6}"/>
              </a:ext>
            </a:extLst>
          </p:cNvPr>
          <p:cNvSpPr/>
          <p:nvPr/>
        </p:nvSpPr>
        <p:spPr>
          <a:xfrm>
            <a:off x="7139454" y="5997358"/>
            <a:ext cx="11627517" cy="523220"/>
          </a:xfrm>
          <a:prstGeom prst="rect">
            <a:avLst/>
          </a:prstGeom>
        </p:spPr>
        <p:txBody>
          <a:bodyPr wrap="square">
            <a:spAutoFit/>
          </a:bodyPr>
          <a:lstStyle/>
          <a:p>
            <a:r>
              <a:rPr lang="en-US" altLang="zh-CN" sz="2800" dirty="0">
                <a:latin typeface="Arial" panose="020B0604020202020204" pitchFamily="34" charset="0"/>
                <a:ea typeface="微软雅黑"/>
                <a:cs typeface="Arial" panose="020B0604020202020204" pitchFamily="34" charset="0"/>
              </a:rPr>
              <a:t>	</a:t>
            </a:r>
            <a:r>
              <a:rPr lang="en-US" altLang="zh-CN" sz="2800" i="1" dirty="0">
                <a:latin typeface="Arial" panose="020B0604020202020204" pitchFamily="34" charset="0"/>
                <a:ea typeface="微软雅黑"/>
                <a:cs typeface="Arial" panose="020B0604020202020204" pitchFamily="34" charset="0"/>
              </a:rPr>
              <a:t>T</a:t>
            </a:r>
            <a:r>
              <a:rPr lang="vi-VN" altLang="zh-CN" sz="2800" i="1" dirty="0">
                <a:latin typeface="Arial" panose="020B0604020202020204" pitchFamily="34" charset="0"/>
                <a:ea typeface="微软雅黑"/>
                <a:cs typeface="Arial" panose="020B0604020202020204" pitchFamily="34" charset="0"/>
              </a:rPr>
              <a:t>heo </a:t>
            </a:r>
            <a:r>
              <a:rPr lang="vi-VN" altLang="zh-CN" sz="2800" dirty="0">
                <a:latin typeface="Arial" panose="020B0604020202020204" pitchFamily="34" charset="0"/>
                <a:ea typeface="微软雅黑"/>
                <a:cs typeface="Arial" panose="020B0604020202020204" pitchFamily="34" charset="0"/>
              </a:rPr>
              <a:t>Nguyễn </a:t>
            </a:r>
            <a:r>
              <a:rPr lang="en-US" altLang="zh-CN" sz="2800" dirty="0" err="1">
                <a:latin typeface="Arial" panose="020B0604020202020204" pitchFamily="34" charset="0"/>
                <a:ea typeface="微软雅黑"/>
                <a:cs typeface="Arial" panose="020B0604020202020204" pitchFamily="34" charset="0"/>
              </a:rPr>
              <a:t>Quỳnh</a:t>
            </a:r>
            <a:endParaRPr lang="zh-CN" altLang="en-US" sz="2800" dirty="0">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4497854" y="247847"/>
            <a:ext cx="2788317" cy="584775"/>
          </a:xfrm>
          <a:prstGeom prst="rect">
            <a:avLst/>
          </a:prstGeom>
        </p:spPr>
        <p:txBody>
          <a:bodyPr wrap="square">
            <a:spAutoFit/>
          </a:bodyPr>
          <a:lstStyle/>
          <a:p>
            <a:r>
              <a:rPr lang="en-US" altLang="zh-CN" sz="3200" b="1" dirty="0" err="1">
                <a:solidFill>
                  <a:srgbClr val="00B0F0"/>
                </a:solidFill>
                <a:latin typeface="Arial" panose="020B0604020202020204" pitchFamily="34" charset="0"/>
                <a:ea typeface="微软雅黑"/>
                <a:cs typeface="Arial" panose="020B0604020202020204" pitchFamily="34" charset="0"/>
              </a:rPr>
              <a:t>Bên</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cửa</a:t>
            </a:r>
            <a:r>
              <a:rPr lang="en-US" altLang="zh-CN" sz="3200" b="1" dirty="0">
                <a:solidFill>
                  <a:srgbClr val="00B0F0"/>
                </a:solidFill>
                <a:latin typeface="Arial" panose="020B0604020202020204" pitchFamily="34" charset="0"/>
                <a:ea typeface="微软雅黑"/>
                <a:cs typeface="Arial" panose="020B0604020202020204" pitchFamily="34" charset="0"/>
              </a:rPr>
              <a:t> </a:t>
            </a:r>
            <a:r>
              <a:rPr lang="en-US" altLang="zh-CN" sz="3200" b="1" dirty="0" err="1">
                <a:solidFill>
                  <a:srgbClr val="00B0F0"/>
                </a:solidFill>
                <a:latin typeface="Arial" panose="020B0604020202020204" pitchFamily="34" charset="0"/>
                <a:ea typeface="微软雅黑"/>
                <a:cs typeface="Arial" panose="020B0604020202020204" pitchFamily="34" charset="0"/>
              </a:rPr>
              <a:t>sổ</a:t>
            </a:r>
            <a:endParaRPr lang="zh-CN" altLang="en-US" sz="3200" b="1" dirty="0">
              <a:solidFill>
                <a:srgbClr val="00B0F0"/>
              </a:solidFill>
              <a:latin typeface="Arial" panose="020B0604020202020204" pitchFamily="34" charset="0"/>
              <a:ea typeface="微软雅黑"/>
              <a:cs typeface="Arial" panose="020B0604020202020204" pitchFamily="34" charset="0"/>
            </a:endParaRPr>
          </a:p>
        </p:txBody>
      </p:sp>
      <p:pic>
        <p:nvPicPr>
          <p:cNvPr id="6" name="Kí hiệu - Khám phá &amp; Luyện tập">
            <a:extLst>
              <a:ext uri="{FF2B5EF4-FFF2-40B4-BE49-F238E27FC236}">
                <a16:creationId xmlns="" xmlns:a16="http://schemas.microsoft.com/office/drawing/2014/main" id="{27F8786A-0399-4A79-A1A3-A8A12C3B78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9571" y="193577"/>
            <a:ext cx="583942" cy="583942"/>
          </a:xfrm>
          <a:prstGeom prst="rect">
            <a:avLst/>
          </a:prstGeom>
        </p:spPr>
      </p:pic>
      <p:sp>
        <p:nvSpPr>
          <p:cNvPr id="7" name="Arrow: Right 6">
            <a:hlinkClick r:id="rId4" action="ppaction://hlinksldjump"/>
            <a:extLst>
              <a:ext uri="{FF2B5EF4-FFF2-40B4-BE49-F238E27FC236}">
                <a16:creationId xmlns="" xmlns:a16="http://schemas.microsoft.com/office/drawing/2014/main" id="{8EBC269F-B2E6-4CDB-9A5C-D594CEABE81F}"/>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a:t>
            </a:r>
          </a:p>
        </p:txBody>
      </p:sp>
    </p:spTree>
    <p:extLst>
      <p:ext uri="{BB962C8B-B14F-4D97-AF65-F5344CB8AC3E}">
        <p14:creationId xmlns:p14="http://schemas.microsoft.com/office/powerpoint/2010/main" val="4083203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13FD07EE-AA23-4D21-AF73-940EB7B2B2BA}"/>
              </a:ext>
            </a:extLst>
          </p:cNvPr>
          <p:cNvSpPr/>
          <p:nvPr/>
        </p:nvSpPr>
        <p:spPr>
          <a:xfrm>
            <a:off x="433854" y="797510"/>
            <a:ext cx="11627517"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Ôi! Khung cửa sổ nhỏ! Hà yêu nó quá! Hà thích ngồi bên cửa sổ nhổ tóc sâu cho bà, nghe bà đọc truyện cổ tích </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Ngày xửa, ngày xưa…</a:t>
            </a:r>
            <a:endParaRPr kumimoji="0" lang="zh-CN" altLang="en-US" sz="28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4" name="Rectangle 3">
            <a:extLst>
              <a:ext uri="{FF2B5EF4-FFF2-40B4-BE49-F238E27FC236}">
                <a16:creationId xmlns="" xmlns:a16="http://schemas.microsoft.com/office/drawing/2014/main" id="{B47DC64B-D5AC-4483-9116-05D6BD9649E6}"/>
              </a:ext>
            </a:extLst>
          </p:cNvPr>
          <p:cNvSpPr/>
          <p:nvPr/>
        </p:nvSpPr>
        <p:spPr>
          <a:xfrm>
            <a:off x="7139454" y="5997358"/>
            <a:ext cx="1162751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T</a:t>
            </a:r>
            <a:r>
              <a:rPr kumimoji="0" lang="vi-VN" altLang="zh-CN" sz="2800" b="0" i="1"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heo </a:t>
            </a:r>
            <a:r>
              <a:rPr kumimoji="0" lang="vi-VN"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Nguyễn </a:t>
            </a:r>
            <a:r>
              <a:rPr kumimoji="0" lang="en-US" altLang="zh-CN" sz="2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Quỳnh</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4497854" y="247847"/>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sp>
        <p:nvSpPr>
          <p:cNvPr id="6" name="Rounded Rectangle 5">
            <a:extLst>
              <a:ext uri="{FF2B5EF4-FFF2-40B4-BE49-F238E27FC236}">
                <a16:creationId xmlns="" xmlns:a16="http://schemas.microsoft.com/office/drawing/2014/main" id="{ACE642CB-021F-4951-ACCA-A73CAE846C82}"/>
              </a:ext>
            </a:extLst>
          </p:cNvPr>
          <p:cNvSpPr/>
          <p:nvPr/>
        </p:nvSpPr>
        <p:spPr>
          <a:xfrm>
            <a:off x="4297559" y="5987643"/>
            <a:ext cx="1950053" cy="652641"/>
          </a:xfrm>
          <a:prstGeom prst="roundRect">
            <a:avLst>
              <a:gd name="adj" fmla="val 18361"/>
            </a:avLst>
          </a:prstGeom>
          <a:solidFill>
            <a:srgbClr val="FFF1C6"/>
          </a:solidFill>
        </p:spPr>
        <p:txBody>
          <a:bodyPr wrap="none">
            <a:spAutoFit/>
          </a:bodyPr>
          <a:lstStyle/>
          <a:p>
            <a:pPr algn="ctr" defTabSz="914400">
              <a:defRPr/>
            </a:pPr>
            <a:r>
              <a:rPr lang="en-US" altLang="zh-CN" sz="3200" b="1" kern="0" dirty="0">
                <a:solidFill>
                  <a:srgbClr val="E66126"/>
                </a:solidFill>
                <a:ea typeface="inpin heiti" charset="-122"/>
                <a:cs typeface="Calibri" panose="020F0502020204030204" pitchFamily="34" charset="0"/>
              </a:rPr>
              <a:t>Chia </a:t>
            </a:r>
            <a:r>
              <a:rPr lang="en-US" altLang="zh-CN" sz="3200" b="1" kern="0">
                <a:solidFill>
                  <a:srgbClr val="E66126"/>
                </a:solidFill>
                <a:ea typeface="inpin heiti" charset="-122"/>
                <a:cs typeface="Calibri" panose="020F0502020204030204" pitchFamily="34" charset="0"/>
              </a:rPr>
              <a:t>đoạn</a:t>
            </a:r>
            <a:endParaRPr lang="zh-CN" altLang="en-US" sz="3200" b="1" kern="0" dirty="0">
              <a:solidFill>
                <a:srgbClr val="E66126"/>
              </a:solidFill>
              <a:ea typeface="inpin heiti" charset="-122"/>
              <a:cs typeface="Calibri" panose="020F0502020204030204" pitchFamily="34" charset="0"/>
            </a:endParaRPr>
          </a:p>
        </p:txBody>
      </p:sp>
      <p:pic>
        <p:nvPicPr>
          <p:cNvPr id="7" name="Kí hiệu - Khám phá &amp; Luyện tập">
            <a:extLst>
              <a:ext uri="{FF2B5EF4-FFF2-40B4-BE49-F238E27FC236}">
                <a16:creationId xmlns=""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4171" y="140190"/>
            <a:ext cx="583942" cy="583942"/>
          </a:xfrm>
          <a:prstGeom prst="rect">
            <a:avLst/>
          </a:prstGeom>
        </p:spPr>
      </p:pic>
      <p:cxnSp>
        <p:nvCxnSpPr>
          <p:cNvPr id="9" name="Straight Connector 8">
            <a:extLst>
              <a:ext uri="{FF2B5EF4-FFF2-40B4-BE49-F238E27FC236}">
                <a16:creationId xmlns="" xmlns:a16="http://schemas.microsoft.com/office/drawing/2014/main" id="{B29DE262-8BB5-4AC1-82EA-5604DF3DA940}"/>
              </a:ext>
            </a:extLst>
          </p:cNvPr>
          <p:cNvCxnSpPr/>
          <p:nvPr/>
        </p:nvCxnSpPr>
        <p:spPr>
          <a:xfrm flipV="1">
            <a:off x="4198122" y="1299211"/>
            <a:ext cx="79915" cy="396000"/>
          </a:xfrm>
          <a:prstGeom prst="line">
            <a:avLst/>
          </a:prstGeom>
          <a:noFill/>
          <a:ln w="28575" cap="flat" cmpd="sng" algn="ctr">
            <a:solidFill>
              <a:srgbClr val="FD4739"/>
            </a:solidFill>
            <a:prstDash val="solid"/>
          </a:ln>
          <a:effectLst/>
        </p:spPr>
      </p:cxnSp>
      <p:sp>
        <p:nvSpPr>
          <p:cNvPr id="10" name="Oval 9">
            <a:extLst>
              <a:ext uri="{FF2B5EF4-FFF2-40B4-BE49-F238E27FC236}">
                <a16:creationId xmlns="" xmlns:a16="http://schemas.microsoft.com/office/drawing/2014/main" id="{442C3890-191E-4F26-BE9B-2A7D41857AAE}"/>
              </a:ext>
            </a:extLst>
          </p:cNvPr>
          <p:cNvSpPr/>
          <p:nvPr/>
        </p:nvSpPr>
        <p:spPr>
          <a:xfrm>
            <a:off x="433854" y="797510"/>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a:t>
            </a:r>
          </a:p>
        </p:txBody>
      </p:sp>
      <p:cxnSp>
        <p:nvCxnSpPr>
          <p:cNvPr id="11" name="Straight Connector 10">
            <a:extLst>
              <a:ext uri="{FF2B5EF4-FFF2-40B4-BE49-F238E27FC236}">
                <a16:creationId xmlns="" xmlns:a16="http://schemas.microsoft.com/office/drawing/2014/main" id="{1AC6484E-0701-4166-88CF-03B61FF67A26}"/>
              </a:ext>
            </a:extLst>
          </p:cNvPr>
          <p:cNvCxnSpPr/>
          <p:nvPr/>
        </p:nvCxnSpPr>
        <p:spPr>
          <a:xfrm flipV="1">
            <a:off x="5520779" y="2996577"/>
            <a:ext cx="79915" cy="396000"/>
          </a:xfrm>
          <a:prstGeom prst="line">
            <a:avLst/>
          </a:prstGeom>
          <a:noFill/>
          <a:ln w="28575" cap="flat" cmpd="sng" algn="ctr">
            <a:solidFill>
              <a:srgbClr val="FD4739"/>
            </a:solidFill>
            <a:prstDash val="solid"/>
          </a:ln>
          <a:effectLst/>
        </p:spPr>
      </p:cxnSp>
      <p:sp>
        <p:nvSpPr>
          <p:cNvPr id="12" name="Oval 11">
            <a:extLst>
              <a:ext uri="{FF2B5EF4-FFF2-40B4-BE49-F238E27FC236}">
                <a16:creationId xmlns="" xmlns:a16="http://schemas.microsoft.com/office/drawing/2014/main" id="{CB8BEEE5-579A-47CB-9B83-C28F6547ACC9}"/>
              </a:ext>
            </a:extLst>
          </p:cNvPr>
          <p:cNvSpPr/>
          <p:nvPr/>
        </p:nvSpPr>
        <p:spPr>
          <a:xfrm>
            <a:off x="473811" y="169521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2</a:t>
            </a:r>
          </a:p>
        </p:txBody>
      </p:sp>
      <p:cxnSp>
        <p:nvCxnSpPr>
          <p:cNvPr id="13" name="Straight Connector 12">
            <a:extLst>
              <a:ext uri="{FF2B5EF4-FFF2-40B4-BE49-F238E27FC236}">
                <a16:creationId xmlns="" xmlns:a16="http://schemas.microsoft.com/office/drawing/2014/main" id="{9E062EA4-88F9-43AF-A1D6-23D5CA85AE06}"/>
              </a:ext>
            </a:extLst>
          </p:cNvPr>
          <p:cNvCxnSpPr/>
          <p:nvPr/>
        </p:nvCxnSpPr>
        <p:spPr>
          <a:xfrm flipV="1">
            <a:off x="9267279" y="4694787"/>
            <a:ext cx="79915" cy="396000"/>
          </a:xfrm>
          <a:prstGeom prst="line">
            <a:avLst/>
          </a:prstGeom>
          <a:noFill/>
          <a:ln w="28575" cap="flat" cmpd="sng" algn="ctr">
            <a:solidFill>
              <a:srgbClr val="FD4739"/>
            </a:solidFill>
            <a:prstDash val="solid"/>
          </a:ln>
          <a:effectLst/>
        </p:spPr>
      </p:cxnSp>
      <p:sp>
        <p:nvSpPr>
          <p:cNvPr id="14" name="Oval 13">
            <a:extLst>
              <a:ext uri="{FF2B5EF4-FFF2-40B4-BE49-F238E27FC236}">
                <a16:creationId xmlns="" xmlns:a16="http://schemas.microsoft.com/office/drawing/2014/main" id="{D567733D-B517-44E2-BD09-4C836A2F3F24}"/>
              </a:ext>
            </a:extLst>
          </p:cNvPr>
          <p:cNvSpPr/>
          <p:nvPr/>
        </p:nvSpPr>
        <p:spPr>
          <a:xfrm>
            <a:off x="473811" y="3406121"/>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3</a:t>
            </a:r>
          </a:p>
        </p:txBody>
      </p:sp>
      <p:cxnSp>
        <p:nvCxnSpPr>
          <p:cNvPr id="15" name="Straight Connector 14">
            <a:extLst>
              <a:ext uri="{FF2B5EF4-FFF2-40B4-BE49-F238E27FC236}">
                <a16:creationId xmlns="" xmlns:a16="http://schemas.microsoft.com/office/drawing/2014/main" id="{9A4B099A-8A56-4C84-95C1-4C225347954D}"/>
              </a:ext>
            </a:extLst>
          </p:cNvPr>
          <p:cNvCxnSpPr/>
          <p:nvPr/>
        </p:nvCxnSpPr>
        <p:spPr>
          <a:xfrm flipV="1">
            <a:off x="10856636" y="5524527"/>
            <a:ext cx="79915" cy="396000"/>
          </a:xfrm>
          <a:prstGeom prst="line">
            <a:avLst/>
          </a:prstGeom>
          <a:noFill/>
          <a:ln w="28575" cap="flat" cmpd="sng" algn="ctr">
            <a:solidFill>
              <a:srgbClr val="FD4739"/>
            </a:solidFill>
            <a:prstDash val="solid"/>
          </a:ln>
          <a:effectLst/>
        </p:spPr>
      </p:cxnSp>
      <p:sp>
        <p:nvSpPr>
          <p:cNvPr id="16" name="Oval 15">
            <a:extLst>
              <a:ext uri="{FF2B5EF4-FFF2-40B4-BE49-F238E27FC236}">
                <a16:creationId xmlns="" xmlns:a16="http://schemas.microsoft.com/office/drawing/2014/main" id="{25D5BF0D-B0DC-4CA8-A5A7-F590B1B8F9C6}"/>
              </a:ext>
            </a:extLst>
          </p:cNvPr>
          <p:cNvSpPr/>
          <p:nvPr/>
        </p:nvSpPr>
        <p:spPr>
          <a:xfrm>
            <a:off x="513768" y="5123486"/>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4</a:t>
            </a:r>
          </a:p>
        </p:txBody>
      </p:sp>
    </p:spTree>
    <p:extLst>
      <p:ext uri="{BB962C8B-B14F-4D97-AF65-F5344CB8AC3E}">
        <p14:creationId xmlns:p14="http://schemas.microsoft.com/office/powerpoint/2010/main" val="41123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13FD07EE-AA23-4D21-AF73-940EB7B2B2BA}"/>
              </a:ext>
            </a:extLst>
          </p:cNvPr>
          <p:cNvSpPr/>
          <p:nvPr/>
        </p:nvSpPr>
        <p:spPr>
          <a:xfrm>
            <a:off x="931315" y="1858212"/>
            <a:ext cx="10484517" cy="223202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vi-VN" altLang="zh-CN" sz="3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Calibri" panose="020F0502020204030204" pitchFamily="34" charset="0"/>
              </a:rPr>
              <a:t>Nhà mới của Hà có cửa sổ hướng ra vườn cây. Ngồi bên cửa sổ, Hà thấy bao nhiêu điều lạ.</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17" name="Rounded Rectangle 11">
            <a:extLst>
              <a:ext uri="{FF2B5EF4-FFF2-40B4-BE49-F238E27FC236}">
                <a16:creationId xmlns=""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r>
              <a:rPr lang="en-US" sz="2400" dirty="0" err="1">
                <a:solidFill>
                  <a:srgbClr val="000000"/>
                </a:solidFill>
                <a:ea typeface="微软雅黑"/>
                <a:cs typeface="Calibri" panose="020F0502020204030204" pitchFamily="34" charset="0"/>
              </a:rPr>
              <a:t>Luyện</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đọc</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nối</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tiếp</a:t>
            </a:r>
            <a:r>
              <a:rPr lang="en-US" sz="2400" dirty="0">
                <a:solidFill>
                  <a:srgbClr val="000000"/>
                </a:solidFill>
                <a:ea typeface="微软雅黑"/>
                <a:cs typeface="Calibri" panose="020F0502020204030204" pitchFamily="34" charset="0"/>
              </a:rPr>
              <a:t> </a:t>
            </a:r>
            <a:r>
              <a:rPr lang="en-US" sz="2400" dirty="0" err="1">
                <a:solidFill>
                  <a:srgbClr val="000000"/>
                </a:solidFill>
                <a:ea typeface="微软雅黑"/>
                <a:cs typeface="Calibri" panose="020F0502020204030204" pitchFamily="34" charset="0"/>
              </a:rPr>
              <a:t>đoạn</a:t>
            </a:r>
            <a:endParaRPr lang="en-US" sz="2400" dirty="0">
              <a:solidFill>
                <a:srgbClr val="000000"/>
              </a:solidFill>
              <a:ea typeface="微软雅黑"/>
              <a:cs typeface="Calibri" panose="020F0502020204030204" pitchFamily="34" charset="0"/>
            </a:endParaRPr>
          </a:p>
        </p:txBody>
      </p:sp>
      <p:pic>
        <p:nvPicPr>
          <p:cNvPr id="18" name="图片 2" descr="59af418a3766c">
            <a:extLst>
              <a:ext uri="{FF2B5EF4-FFF2-40B4-BE49-F238E27FC236}">
                <a16:creationId xmlns="" xmlns:a16="http://schemas.microsoft.com/office/drawing/2014/main"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Tree>
    <p:extLst>
      <p:ext uri="{BB962C8B-B14F-4D97-AF65-F5344CB8AC3E}">
        <p14:creationId xmlns:p14="http://schemas.microsoft.com/office/powerpoint/2010/main" val="34441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Một đàn vàng anh, vàng như dát vàng lên lông, lên cánh, đậu trên ngọn cây. Tiếng hót của chúng như những chuỗi vàng lọc nắng bay đến với Hà. Lát sau, đàn chim chao cánh bay đi nhưng tiếng hót như đọng mãi giữa bầu trời ngoài cửa sổ. </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17" name="Rounded Rectangle 11">
            <a:extLst>
              <a:ext uri="{FF2B5EF4-FFF2-40B4-BE49-F238E27FC236}">
                <a16:creationId xmlns=""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 xmlns:a16="http://schemas.microsoft.com/office/drawing/2014/main" id="{AF21E109-F7C9-4C21-A0C3-591D21299F28}"/>
              </a:ext>
            </a:extLst>
          </p:cNvPr>
          <p:cNvSpPr/>
          <p:nvPr/>
        </p:nvSpPr>
        <p:spPr>
          <a:xfrm>
            <a:off x="1820712" y="3348595"/>
            <a:ext cx="4905766" cy="751488"/>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vi-VN" altLang="zh-CN" sz="3200" dirty="0">
                <a:solidFill>
                  <a:srgbClr val="FF0000"/>
                </a:solidFill>
                <a:ea typeface="微软雅黑"/>
                <a:cs typeface="Calibri" panose="020F0502020204030204" pitchFamily="34" charset="0"/>
              </a:rPr>
              <a:t>chuỗi vàng lọc nắng</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sp>
        <p:nvSpPr>
          <p:cNvPr id="15" name="Rectangle 14">
            <a:extLst>
              <a:ext uri="{FF2B5EF4-FFF2-40B4-BE49-F238E27FC236}">
                <a16:creationId xmlns="" xmlns:a16="http://schemas.microsoft.com/office/drawing/2014/main" id="{F3A2130E-D769-4C50-8DD9-F0054F7F57F6}"/>
              </a:ext>
            </a:extLst>
          </p:cNvPr>
          <p:cNvSpPr/>
          <p:nvPr/>
        </p:nvSpPr>
        <p:spPr>
          <a:xfrm>
            <a:off x="2029371" y="4072935"/>
            <a:ext cx="1164766" cy="1493358"/>
          </a:xfrm>
          <a:prstGeom prst="rect">
            <a:avLst/>
          </a:prstGeom>
        </p:spPr>
        <p:txBody>
          <a:bodyPr wrap="square">
            <a:spAutoFit/>
          </a:bodyPr>
          <a:lstStyle/>
          <a:p>
            <a:pPr lvl="0" algn="just">
              <a:lnSpc>
                <a:spcPct val="150000"/>
              </a:lnSpc>
            </a:pPr>
            <a:r>
              <a:rPr lang="vi-VN" altLang="zh-CN" sz="3200" dirty="0">
                <a:solidFill>
                  <a:srgbClr val="FF0000"/>
                </a:solidFill>
                <a:ea typeface="微软雅黑"/>
                <a:cs typeface="Calibri" panose="020F0502020204030204" pitchFamily="34" charset="0"/>
              </a:rPr>
              <a:t>chao</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 xmlns:a16="http://schemas.microsoft.com/office/drawing/2014/main" id="{9B1D1F6E-250A-4786-9DC7-E9A1B68FE4CF}"/>
              </a:ext>
            </a:extLst>
          </p:cNvPr>
          <p:cNvCxnSpPr/>
          <p:nvPr/>
        </p:nvCxnSpPr>
        <p:spPr>
          <a:xfrm flipV="1">
            <a:off x="10561344" y="3676935"/>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 xmlns:a16="http://schemas.microsoft.com/office/drawing/2014/main" id="{4ED9600C-33B3-4C64-A58F-4AC23FBC2F32}"/>
              </a:ext>
            </a:extLst>
          </p:cNvPr>
          <p:cNvCxnSpPr/>
          <p:nvPr/>
        </p:nvCxnSpPr>
        <p:spPr>
          <a:xfrm flipV="1">
            <a:off x="5450725" y="4340041"/>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 xmlns:a16="http://schemas.microsoft.com/office/drawing/2014/main"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 xmlns:a16="http://schemas.microsoft.com/office/drawing/2014/main" id="{74416212-DBDF-47BA-876B-B07D684EE5D3}"/>
              </a:ext>
            </a:extLst>
          </p:cNvPr>
          <p:cNvCxnSpPr/>
          <p:nvPr/>
        </p:nvCxnSpPr>
        <p:spPr>
          <a:xfrm flipV="1">
            <a:off x="6016085" y="5049500"/>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 xmlns:a16="http://schemas.microsoft.com/office/drawing/2014/main" id="{B74402F4-46CF-4E7A-B214-2AB422EE085D}"/>
              </a:ext>
            </a:extLst>
          </p:cNvPr>
          <p:cNvCxnSpPr/>
          <p:nvPr/>
        </p:nvCxnSpPr>
        <p:spPr>
          <a:xfrm flipV="1">
            <a:off x="6096000" y="5049500"/>
            <a:ext cx="79915" cy="396000"/>
          </a:xfrm>
          <a:prstGeom prst="line">
            <a:avLst/>
          </a:prstGeom>
          <a:noFill/>
          <a:ln w="28575" cap="flat" cmpd="sng" algn="ctr">
            <a:solidFill>
              <a:srgbClr val="FD4739"/>
            </a:solidFill>
            <a:prstDash val="solid"/>
          </a:ln>
          <a:effectLst/>
        </p:spPr>
      </p:cxnSp>
      <p:sp>
        <p:nvSpPr>
          <p:cNvPr id="18" name="Arrow: Right 17">
            <a:hlinkClick r:id="rId3" action="ppaction://hlinksldjump"/>
            <a:extLst>
              <a:ext uri="{FF2B5EF4-FFF2-40B4-BE49-F238E27FC236}">
                <a16:creationId xmlns="" xmlns:a16="http://schemas.microsoft.com/office/drawing/2014/main" id="{F93F87AB-C0D9-4A71-B974-9A2914A3B065}"/>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22</a:t>
            </a:r>
          </a:p>
        </p:txBody>
      </p:sp>
    </p:spTree>
    <p:extLst>
      <p:ext uri="{BB962C8B-B14F-4D97-AF65-F5344CB8AC3E}">
        <p14:creationId xmlns:p14="http://schemas.microsoft.com/office/powerpoint/2010/main" val="7897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13FD07EE-AA23-4D21-AF73-940EB7B2B2BA}"/>
              </a:ext>
            </a:extLst>
          </p:cNvPr>
          <p:cNvSpPr/>
          <p:nvPr/>
        </p:nvSpPr>
        <p:spPr>
          <a:xfrm>
            <a:off x="982012" y="1882385"/>
            <a:ext cx="10484517" cy="4448013"/>
          </a:xfrm>
          <a:prstGeom prst="rect">
            <a:avLst/>
          </a:prstGeom>
        </p:spPr>
        <p:txBody>
          <a:bodyPr wrap="square">
            <a:spAutoFit/>
          </a:bodyPr>
          <a:lstStyle/>
          <a:p>
            <a:pPr lvl="0" algn="just">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Buổi sáng, ánh nắng dịu dàng, ngọt màu mật ong ngoài cửa sổ rọi vào nhà, in hình hoa lá trên mặt bàn, nền gạch hoa. Còn về đêm, trăng khi thì như chiếc thuyền vàng trôi trong mây trên bầu trời ngoài cửa sổ, lúc thì như chiếc đèn lồng thả ánh sáng xuống đầy sân. </a:t>
            </a: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a:t>
            </a:r>
          </a:p>
        </p:txBody>
      </p:sp>
      <p:sp>
        <p:nvSpPr>
          <p:cNvPr id="17" name="Rounded Rectangle 11">
            <a:extLst>
              <a:ext uri="{FF2B5EF4-FFF2-40B4-BE49-F238E27FC236}">
                <a16:creationId xmlns=""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13" name="Rectangle 12">
            <a:extLst>
              <a:ext uri="{FF2B5EF4-FFF2-40B4-BE49-F238E27FC236}">
                <a16:creationId xmlns="" xmlns:a16="http://schemas.microsoft.com/office/drawing/2014/main" id="{AF21E109-F7C9-4C21-A0C3-591D21299F28}"/>
              </a:ext>
            </a:extLst>
          </p:cNvPr>
          <p:cNvSpPr/>
          <p:nvPr/>
        </p:nvSpPr>
        <p:spPr>
          <a:xfrm>
            <a:off x="3153765" y="2607446"/>
            <a:ext cx="1498685" cy="75148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rPr>
              <a:t>	</a:t>
            </a:r>
            <a:r>
              <a:rPr lang="en-US" altLang="zh-CN" sz="3200" dirty="0" err="1">
                <a:solidFill>
                  <a:srgbClr val="FF0000"/>
                </a:solidFill>
                <a:latin typeface="Arial" panose="020B0604020202020204" pitchFamily="34" charset="0"/>
                <a:ea typeface="微软雅黑"/>
                <a:cs typeface="Calibri" panose="020F0502020204030204" pitchFamily="34" charset="0"/>
              </a:rPr>
              <a:t>rọi</a:t>
            </a:r>
            <a:endParaRPr kumimoji="0" lang="zh-CN" altLang="en-US" sz="3200" b="0" i="1" u="none" strike="noStrike" kern="1200" cap="none" spc="0" normalizeH="0" baseline="0" noProof="0" dirty="0">
              <a:ln>
                <a:noFill/>
              </a:ln>
              <a:solidFill>
                <a:srgbClr val="FF0000"/>
              </a:solidFill>
              <a:effectLst/>
              <a:uLnTx/>
              <a:uFillTx/>
              <a:latin typeface="Calibri"/>
              <a:ea typeface="微软雅黑"/>
              <a:cs typeface="Calibri" panose="020F0502020204030204" pitchFamily="34" charset="0"/>
            </a:endParaRPr>
          </a:p>
        </p:txBody>
      </p:sp>
      <p:cxnSp>
        <p:nvCxnSpPr>
          <p:cNvPr id="16" name="Straight Connector 15">
            <a:extLst>
              <a:ext uri="{FF2B5EF4-FFF2-40B4-BE49-F238E27FC236}">
                <a16:creationId xmlns="" xmlns:a16="http://schemas.microsoft.com/office/drawing/2014/main" id="{9B1D1F6E-250A-4786-9DC7-E9A1B68FE4CF}"/>
              </a:ext>
            </a:extLst>
          </p:cNvPr>
          <p:cNvCxnSpPr/>
          <p:nvPr/>
        </p:nvCxnSpPr>
        <p:spPr>
          <a:xfrm flipV="1">
            <a:off x="6728380" y="3710391"/>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 xmlns:a16="http://schemas.microsoft.com/office/drawing/2014/main" id="{4ED9600C-33B3-4C64-A58F-4AC23FBC2F32}"/>
              </a:ext>
            </a:extLst>
          </p:cNvPr>
          <p:cNvCxnSpPr/>
          <p:nvPr/>
        </p:nvCxnSpPr>
        <p:spPr>
          <a:xfrm flipV="1">
            <a:off x="6117771" y="4390553"/>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 xmlns:a16="http://schemas.microsoft.com/office/drawing/2014/main" id="{CAC3BAC5-F655-46DE-8126-34988B36393B}"/>
              </a:ext>
            </a:extLst>
          </p:cNvPr>
          <p:cNvCxnSpPr/>
          <p:nvPr/>
        </p:nvCxnSpPr>
        <p:spPr>
          <a:xfrm flipV="1">
            <a:off x="11386614" y="4340041"/>
            <a:ext cx="79915" cy="396000"/>
          </a:xfrm>
          <a:prstGeom prst="line">
            <a:avLst/>
          </a:prstGeom>
          <a:noFill/>
          <a:ln w="28575" cap="flat" cmpd="sng" algn="ctr">
            <a:solidFill>
              <a:srgbClr val="FD4739"/>
            </a:solidFill>
            <a:prstDash val="solid"/>
          </a:ln>
          <a:effectLst/>
        </p:spPr>
      </p:cxnSp>
      <p:grpSp>
        <p:nvGrpSpPr>
          <p:cNvPr id="4" name="Group 3">
            <a:extLst>
              <a:ext uri="{FF2B5EF4-FFF2-40B4-BE49-F238E27FC236}">
                <a16:creationId xmlns="" xmlns:a16="http://schemas.microsoft.com/office/drawing/2014/main" id="{5D613F19-A8B4-47DC-9EE2-AC11146B0DF8}"/>
              </a:ext>
            </a:extLst>
          </p:cNvPr>
          <p:cNvGrpSpPr/>
          <p:nvPr/>
        </p:nvGrpSpPr>
        <p:grpSpPr>
          <a:xfrm>
            <a:off x="11466529" y="5000944"/>
            <a:ext cx="217506" cy="396000"/>
            <a:chOff x="11466529" y="5000944"/>
            <a:chExt cx="217506" cy="396000"/>
          </a:xfrm>
        </p:grpSpPr>
        <p:cxnSp>
          <p:nvCxnSpPr>
            <p:cNvPr id="21" name="Straight Connector 20">
              <a:extLst>
                <a:ext uri="{FF2B5EF4-FFF2-40B4-BE49-F238E27FC236}">
                  <a16:creationId xmlns="" xmlns:a16="http://schemas.microsoft.com/office/drawing/2014/main" id="{74416212-DBDF-47BA-876B-B07D684EE5D3}"/>
                </a:ext>
              </a:extLst>
            </p:cNvPr>
            <p:cNvCxnSpPr/>
            <p:nvPr/>
          </p:nvCxnSpPr>
          <p:spPr>
            <a:xfrm flipV="1">
              <a:off x="11604120" y="5000944"/>
              <a:ext cx="79915" cy="396000"/>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 xmlns:a16="http://schemas.microsoft.com/office/drawing/2014/main" id="{B74402F4-46CF-4E7A-B214-2AB422EE085D}"/>
                </a:ext>
              </a:extLst>
            </p:cNvPr>
            <p:cNvCxnSpPr/>
            <p:nvPr/>
          </p:nvCxnSpPr>
          <p:spPr>
            <a:xfrm flipV="1">
              <a:off x="11466529" y="5000944"/>
              <a:ext cx="79915" cy="396000"/>
            </a:xfrm>
            <a:prstGeom prst="line">
              <a:avLst/>
            </a:prstGeom>
            <a:noFill/>
            <a:ln w="28575" cap="flat" cmpd="sng" algn="ctr">
              <a:solidFill>
                <a:srgbClr val="FD4739"/>
              </a:solidFill>
              <a:prstDash val="solid"/>
            </a:ln>
            <a:effectLst/>
          </p:spPr>
        </p:cxnSp>
      </p:grpSp>
      <p:cxnSp>
        <p:nvCxnSpPr>
          <p:cNvPr id="18" name="Straight Connector 17">
            <a:extLst>
              <a:ext uri="{FF2B5EF4-FFF2-40B4-BE49-F238E27FC236}">
                <a16:creationId xmlns="" xmlns:a16="http://schemas.microsoft.com/office/drawing/2014/main" id="{CE515A67-3FE0-49B8-9115-FFDDC1EA9517}"/>
              </a:ext>
            </a:extLst>
          </p:cNvPr>
          <p:cNvCxnSpPr/>
          <p:nvPr/>
        </p:nvCxnSpPr>
        <p:spPr>
          <a:xfrm flipV="1">
            <a:off x="5925793" y="5080127"/>
            <a:ext cx="79915" cy="396000"/>
          </a:xfrm>
          <a:prstGeom prst="line">
            <a:avLst/>
          </a:prstGeom>
          <a:noFill/>
          <a:ln w="28575" cap="flat" cmpd="sng" algn="ctr">
            <a:solidFill>
              <a:srgbClr val="FD4739"/>
            </a:solidFill>
            <a:prstDash val="solid"/>
          </a:ln>
          <a:effectLst/>
        </p:spPr>
      </p:cxnSp>
      <p:sp>
        <p:nvSpPr>
          <p:cNvPr id="23" name="Arrow: Right 22">
            <a:hlinkClick r:id="rId3" action="ppaction://hlinksldjump"/>
            <a:extLst>
              <a:ext uri="{FF2B5EF4-FFF2-40B4-BE49-F238E27FC236}">
                <a16:creationId xmlns="" xmlns:a16="http://schemas.microsoft.com/office/drawing/2014/main" id="{C471CC2D-453B-443F-9FEB-449440EAB51C}"/>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a:t>
            </a:r>
          </a:p>
        </p:txBody>
      </p:sp>
    </p:spTree>
    <p:extLst>
      <p:ext uri="{BB962C8B-B14F-4D97-AF65-F5344CB8AC3E}">
        <p14:creationId xmlns:p14="http://schemas.microsoft.com/office/powerpoint/2010/main" val="189580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5E98544-DFEC-4BC2-B6CC-F77B4A475D80}"/>
              </a:ext>
            </a:extLst>
          </p:cNvPr>
          <p:cNvSpPr/>
          <p:nvPr/>
        </p:nvSpPr>
        <p:spPr>
          <a:xfrm>
            <a:off x="174171" y="217715"/>
            <a:ext cx="11887200" cy="627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13FD07EE-AA23-4D21-AF73-940EB7B2B2BA}"/>
              </a:ext>
            </a:extLst>
          </p:cNvPr>
          <p:cNvSpPr/>
          <p:nvPr/>
        </p:nvSpPr>
        <p:spPr>
          <a:xfrm>
            <a:off x="931315" y="1858212"/>
            <a:ext cx="10484517" cy="2232021"/>
          </a:xfrm>
          <a:prstGeom prst="rect">
            <a:avLst/>
          </a:prstGeom>
        </p:spPr>
        <p:txBody>
          <a:bodyPr wrap="square">
            <a:spAutoFit/>
          </a:bodyPr>
          <a:lstStyle/>
          <a:p>
            <a:pPr lvl="0">
              <a:lnSpc>
                <a:spcPct val="150000"/>
              </a:lnSpc>
            </a:pPr>
            <a:r>
              <a:rPr kumimoji="0" lang="en-US" altLang="zh-CN" sz="32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lang="vi-VN" altLang="zh-CN" sz="3200" dirty="0">
                <a:solidFill>
                  <a:srgbClr val="000000"/>
                </a:solidFill>
                <a:ea typeface="微软雅黑"/>
                <a:cs typeface="Calibri" panose="020F0502020204030204" pitchFamily="34" charset="0"/>
              </a:rPr>
              <a:t>Ôi! Khung cửa sổ nhỏ! Hà yêu nó quá! Hà thích ngồi bên cửa sổ nhổ tóc sâu cho bà, nghe bà đọc truyện cổ tích </a:t>
            </a:r>
            <a:r>
              <a:rPr lang="vi-VN" altLang="zh-CN" sz="3200" i="1" dirty="0">
                <a:solidFill>
                  <a:srgbClr val="000000"/>
                </a:solidFill>
                <a:ea typeface="微软雅黑"/>
                <a:cs typeface="Calibri" panose="020F0502020204030204" pitchFamily="34" charset="0"/>
              </a:rPr>
              <a:t>Ngày xửa, ngày xưa…</a:t>
            </a:r>
            <a:endParaRPr kumimoji="0" lang="zh-CN" altLang="en-US" sz="3200" b="0" i="1"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550D847B-7619-49A5-9FEB-A561A0707A85}"/>
              </a:ext>
            </a:extLst>
          </p:cNvPr>
          <p:cNvSpPr/>
          <p:nvPr/>
        </p:nvSpPr>
        <p:spPr>
          <a:xfrm>
            <a:off x="5052512" y="1140122"/>
            <a:ext cx="278831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Bên</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cửa</a:t>
            </a:r>
            <a:r>
              <a:rPr kumimoji="0" lang="en-US" altLang="zh-C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sổ</a:t>
            </a:r>
            <a:endParaRPr kumimoji="0" lang="zh-CN" alt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7" name="Kí hiệu - Khám phá &amp; Luyện tập">
            <a:extLst>
              <a:ext uri="{FF2B5EF4-FFF2-40B4-BE49-F238E27FC236}">
                <a16:creationId xmlns="" xmlns:a16="http://schemas.microsoft.com/office/drawing/2014/main" id="{CD7A3AB3-809E-440A-B4FA-8910DB70A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311" y="376548"/>
            <a:ext cx="583942" cy="583942"/>
          </a:xfrm>
          <a:prstGeom prst="rect">
            <a:avLst/>
          </a:prstGeom>
        </p:spPr>
      </p:pic>
      <p:sp>
        <p:nvSpPr>
          <p:cNvPr id="10" name="Oval 9">
            <a:extLst>
              <a:ext uri="{FF2B5EF4-FFF2-40B4-BE49-F238E27FC236}">
                <a16:creationId xmlns="" xmlns:a16="http://schemas.microsoft.com/office/drawing/2014/main" id="{442C3890-191E-4F26-BE9B-2A7D41857AAE}"/>
              </a:ext>
            </a:extLst>
          </p:cNvPr>
          <p:cNvSpPr/>
          <p:nvPr/>
        </p:nvSpPr>
        <p:spPr>
          <a:xfrm>
            <a:off x="613282" y="2138557"/>
            <a:ext cx="437378" cy="437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17" name="Rounded Rectangle 11">
            <a:extLst>
              <a:ext uri="{FF2B5EF4-FFF2-40B4-BE49-F238E27FC236}">
                <a16:creationId xmlns="" xmlns:a16="http://schemas.microsoft.com/office/drawing/2014/main" id="{744C47EB-B7BB-4601-82A6-2304E8CD2FDB}"/>
              </a:ext>
            </a:extLst>
          </p:cNvPr>
          <p:cNvSpPr/>
          <p:nvPr/>
        </p:nvSpPr>
        <p:spPr>
          <a:xfrm>
            <a:off x="982012" y="370113"/>
            <a:ext cx="3515842" cy="590377"/>
          </a:xfrm>
          <a:prstGeom prst="roundRect">
            <a:avLst/>
          </a:prstGeom>
          <a:solidFill>
            <a:srgbClr val="FFFF71"/>
          </a:solidFill>
          <a:ln w="12700" cap="flat" cmpd="sng" algn="ctr">
            <a:solidFill>
              <a:srgbClr val="00B05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Luyện</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nối</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tiếp</a:t>
            </a:r>
            <a:r>
              <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endParaRPr kumimoji="0" lang="en-US" sz="24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pic>
        <p:nvPicPr>
          <p:cNvPr id="18" name="图片 2" descr="59af418a3766c">
            <a:extLst>
              <a:ext uri="{FF2B5EF4-FFF2-40B4-BE49-F238E27FC236}">
                <a16:creationId xmlns="" xmlns:a16="http://schemas.microsoft.com/office/drawing/2014/main" id="{266C5FD0-7B67-407A-BF27-EA30C6E72A7A}"/>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31680" y="3430553"/>
            <a:ext cx="2617803" cy="2987458"/>
          </a:xfrm>
          <a:prstGeom prst="rect">
            <a:avLst/>
          </a:prstGeom>
        </p:spPr>
      </p:pic>
      <p:sp>
        <p:nvSpPr>
          <p:cNvPr id="9" name="Arrow: Right 8">
            <a:hlinkClick r:id="rId4" action="ppaction://hlinksldjump"/>
            <a:extLst>
              <a:ext uri="{FF2B5EF4-FFF2-40B4-BE49-F238E27FC236}">
                <a16:creationId xmlns="" xmlns:a16="http://schemas.microsoft.com/office/drawing/2014/main" id="{DFF650EF-575F-43B5-8B4C-629C205FCA11}"/>
              </a:ext>
            </a:extLst>
          </p:cNvPr>
          <p:cNvSpPr/>
          <p:nvPr/>
        </p:nvSpPr>
        <p:spPr>
          <a:xfrm>
            <a:off x="199571" y="6331472"/>
            <a:ext cx="791029" cy="370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24</a:t>
            </a:r>
          </a:p>
        </p:txBody>
      </p:sp>
    </p:spTree>
    <p:extLst>
      <p:ext uri="{BB962C8B-B14F-4D97-AF65-F5344CB8AC3E}">
        <p14:creationId xmlns:p14="http://schemas.microsoft.com/office/powerpoint/2010/main" val="6970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C8E58A-7998-43BC-8F60-27ECFF9716D5}"/>
              </a:ext>
            </a:extLst>
          </p:cNvPr>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4" name="Picture 3">
            <a:extLst>
              <a:ext uri="{FF2B5EF4-FFF2-40B4-BE49-F238E27FC236}">
                <a16:creationId xmlns="" xmlns:a16="http://schemas.microsoft.com/office/drawing/2014/main" id="{6CF9006B-2458-4E7C-AA4B-2F475997BA22}"/>
              </a:ext>
            </a:extLst>
          </p:cNvPr>
          <p:cNvPicPr>
            <a:picLocks noChangeAspect="1"/>
          </p:cNvPicPr>
          <p:nvPr/>
        </p:nvPicPr>
        <p:blipFill>
          <a:blip r:embed="rId3"/>
          <a:stretch>
            <a:fillRect/>
          </a:stretch>
        </p:blipFill>
        <p:spPr>
          <a:xfrm>
            <a:off x="6608190" y="1904930"/>
            <a:ext cx="4974136" cy="2502468"/>
          </a:xfrm>
          <a:prstGeom prst="rect">
            <a:avLst/>
          </a:prstGeom>
        </p:spPr>
      </p:pic>
      <p:sp>
        <p:nvSpPr>
          <p:cNvPr id="5" name="Rectangle 4">
            <a:extLst>
              <a:ext uri="{FF2B5EF4-FFF2-40B4-BE49-F238E27FC236}">
                <a16:creationId xmlns="" xmlns:a16="http://schemas.microsoft.com/office/drawing/2014/main" id="{00BA1F9D-E762-4550-914E-EF3F994D17F3}"/>
              </a:ext>
            </a:extLst>
          </p:cNvPr>
          <p:cNvSpPr/>
          <p:nvPr/>
        </p:nvSpPr>
        <p:spPr>
          <a:xfrm>
            <a:off x="-964944" y="494571"/>
            <a:ext cx="7798108" cy="584775"/>
          </a:xfrm>
          <a:prstGeom prst="rect">
            <a:avLst/>
          </a:prstGeom>
        </p:spPr>
        <p:txBody>
          <a:bodyPr wrap="square">
            <a:spAutoFit/>
          </a:bodyPr>
          <a:lstStyle/>
          <a:p>
            <a:pPr algn="ctr" defTabSz="914400">
              <a:defRPr/>
            </a:pPr>
            <a:r>
              <a:rPr lang="en-US" altLang="zh-CN" sz="3200" b="1" kern="0" dirty="0" err="1">
                <a:solidFill>
                  <a:srgbClr val="0070C0"/>
                </a:solidFill>
                <a:ea typeface="inpin heiti" charset="-122"/>
                <a:cs typeface="Calibri" panose="020F0502020204030204" pitchFamily="34" charset="0"/>
              </a:rPr>
              <a:t>Luyện</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đọc</a:t>
            </a:r>
            <a:r>
              <a:rPr lang="en-US" altLang="zh-CN" sz="3200" b="1" kern="0" dirty="0">
                <a:solidFill>
                  <a:srgbClr val="0070C0"/>
                </a:solidFill>
                <a:ea typeface="inpin heiti" charset="-122"/>
                <a:cs typeface="Calibri" panose="020F0502020204030204" pitchFamily="34" charset="0"/>
              </a:rPr>
              <a:t> </a:t>
            </a:r>
            <a:r>
              <a:rPr lang="en-US" altLang="zh-CN" sz="3200" b="1" kern="0" dirty="0" err="1">
                <a:solidFill>
                  <a:srgbClr val="0070C0"/>
                </a:solidFill>
                <a:ea typeface="inpin heiti" charset="-122"/>
                <a:cs typeface="Calibri" panose="020F0502020204030204" pitchFamily="34" charset="0"/>
              </a:rPr>
              <a:t>nhóm</a:t>
            </a:r>
            <a:endParaRPr lang="zh-CN" altLang="en-US" sz="3200" b="1" kern="0" dirty="0">
              <a:solidFill>
                <a:srgbClr val="0070C0"/>
              </a:solidFill>
              <a:ea typeface="inpin heiti" charset="-122"/>
              <a:cs typeface="Calibri" panose="020F0502020204030204" pitchFamily="34" charset="0"/>
            </a:endParaRPr>
          </a:p>
        </p:txBody>
      </p:sp>
      <p:sp>
        <p:nvSpPr>
          <p:cNvPr id="6" name="Rectangle 5">
            <a:extLst>
              <a:ext uri="{FF2B5EF4-FFF2-40B4-BE49-F238E27FC236}">
                <a16:creationId xmlns="" xmlns:a16="http://schemas.microsoft.com/office/drawing/2014/main" id="{137365B2-25E3-45BD-82FD-91C5533ABEAA}"/>
              </a:ext>
            </a:extLst>
          </p:cNvPr>
          <p:cNvSpPr/>
          <p:nvPr/>
        </p:nvSpPr>
        <p:spPr>
          <a:xfrm>
            <a:off x="134203" y="1852937"/>
            <a:ext cx="5849737" cy="2062103"/>
          </a:xfrm>
          <a:prstGeom prst="rect">
            <a:avLst/>
          </a:prstGeom>
        </p:spPr>
        <p:txBody>
          <a:bodyPr wrap="square">
            <a:spAutoFit/>
          </a:bodyPr>
          <a:lstStyle/>
          <a:p>
            <a:pPr algn="ctr"/>
            <a:r>
              <a:rPr lang="en-US" altLang="zh-CN" sz="3200" b="1" dirty="0" err="1">
                <a:solidFill>
                  <a:srgbClr val="00B050"/>
                </a:solidFill>
                <a:latin typeface="Arial"/>
                <a:ea typeface="微软雅黑"/>
              </a:rPr>
              <a:t>Yêu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cầu</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Phân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công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theo</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đoạn</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Tất</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cả</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thành</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viên</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đều</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đọc</a:t>
            </a:r>
            <a:endParaRPr lang="zh-CN" altLang="en-US" sz="3200" b="1" dirty="0">
              <a:solidFill>
                <a:srgbClr val="00B050"/>
              </a:solidFill>
              <a:latin typeface="Arial"/>
              <a:ea typeface="微软雅黑"/>
            </a:endParaRPr>
          </a:p>
          <a:p>
            <a:pPr marL="457200" indent="-457200">
              <a:buFont typeface="Wingdings" panose="05000000000000000000" pitchFamily="2" charset="2"/>
              <a:buChar char="Ø"/>
            </a:pPr>
            <a:r>
              <a:rPr lang="en-US" altLang="zh-CN" sz="3200" b="1" dirty="0" err="1">
                <a:solidFill>
                  <a:srgbClr val="00B050"/>
                </a:solidFill>
                <a:latin typeface="Arial"/>
                <a:ea typeface="微软雅黑"/>
              </a:rPr>
              <a:t>Giải</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nghĩa</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từ</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cùng</a:t>
            </a:r>
            <a:r>
              <a:rPr lang="zh-CN" altLang="en-US" sz="3200" b="1" dirty="0">
                <a:solidFill>
                  <a:srgbClr val="00B050"/>
                </a:solidFill>
                <a:latin typeface="Arial"/>
                <a:ea typeface="微软雅黑"/>
              </a:rPr>
              <a:t> </a:t>
            </a:r>
            <a:r>
              <a:rPr lang="en-US" altLang="zh-CN" sz="3200" b="1" dirty="0" err="1">
                <a:solidFill>
                  <a:srgbClr val="00B050"/>
                </a:solidFill>
                <a:latin typeface="Arial"/>
                <a:ea typeface="微软雅黑"/>
              </a:rPr>
              <a:t>nhau</a:t>
            </a:r>
            <a:endParaRPr lang="zh-CN" altLang="en-US" sz="3200" b="1" dirty="0">
              <a:solidFill>
                <a:srgbClr val="00B050"/>
              </a:solidFill>
              <a:latin typeface="Arial"/>
              <a:ea typeface="微软雅黑"/>
            </a:endParaRPr>
          </a:p>
        </p:txBody>
      </p:sp>
      <p:sp>
        <p:nvSpPr>
          <p:cNvPr id="7" name="Rounded Rectangle 9">
            <a:extLst>
              <a:ext uri="{FF2B5EF4-FFF2-40B4-BE49-F238E27FC236}">
                <a16:creationId xmlns="" xmlns:a16="http://schemas.microsoft.com/office/drawing/2014/main" id="{6A7A30D3-9812-4719-8E27-708BF39776ED}"/>
              </a:ext>
            </a:extLst>
          </p:cNvPr>
          <p:cNvSpPr/>
          <p:nvPr/>
        </p:nvSpPr>
        <p:spPr>
          <a:xfrm>
            <a:off x="6833164" y="5690068"/>
            <a:ext cx="3526410" cy="840658"/>
          </a:xfrm>
          <a:prstGeom prst="roundRect">
            <a:avLst/>
          </a:prstGeom>
          <a:solidFill>
            <a:srgbClr val="FFFF00"/>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Đồng</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hồ</a:t>
            </a:r>
            <a:r>
              <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rPr>
              <a:t> 4 </a:t>
            </a:r>
            <a:r>
              <a:rPr kumimoji="0" lang="en-US" sz="3200" b="0" i="0" u="none" strike="noStrike" kern="0" cap="none" spc="0" normalizeH="0" baseline="0" noProof="0" dirty="0" err="1">
                <a:ln>
                  <a:noFill/>
                </a:ln>
                <a:solidFill>
                  <a:srgbClr val="000000"/>
                </a:solidFill>
                <a:effectLst/>
                <a:uLnTx/>
                <a:uFillTx/>
                <a:latin typeface="Arial"/>
                <a:ea typeface="微软雅黑"/>
                <a:cs typeface="Calibri" panose="020F0502020204030204" pitchFamily="34" charset="0"/>
              </a:rPr>
              <a:t>phút</a:t>
            </a:r>
            <a:endParaRPr kumimoji="0" lang="en-US" sz="3200" b="0" i="0" u="none" strike="noStrike" kern="0" cap="none" spc="0" normalizeH="0" baseline="0" noProof="0" dirty="0">
              <a:ln>
                <a:noFill/>
              </a:ln>
              <a:solidFill>
                <a:srgbClr val="000000"/>
              </a:solidFill>
              <a:effectLst/>
              <a:uLnTx/>
              <a:uFillTx/>
              <a:latin typeface="Arial"/>
              <a:ea typeface="微软雅黑"/>
              <a:cs typeface="Calibri" panose="020F0502020204030204" pitchFamily="34" charset="0"/>
            </a:endParaRPr>
          </a:p>
        </p:txBody>
      </p:sp>
      <p:pic>
        <p:nvPicPr>
          <p:cNvPr id="9" name="Kí hiệu - Khám phá &amp; Luyện tập">
            <a:extLst>
              <a:ext uri="{FF2B5EF4-FFF2-40B4-BE49-F238E27FC236}">
                <a16:creationId xmlns="" xmlns:a16="http://schemas.microsoft.com/office/drawing/2014/main" id="{CD4C0171-9BC6-4AE1-B172-981681607B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1894243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2238ED1A-5948-446C-A52B-0DD31E74EFF8}"/>
              </a:ext>
            </a:extLst>
          </p:cNvPr>
          <p:cNvSpPr/>
          <p:nvPr/>
        </p:nvSpPr>
        <p:spPr>
          <a:xfrm>
            <a:off x="4323614" y="16651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pic>
        <p:nvPicPr>
          <p:cNvPr id="3" name="图片 6">
            <a:extLst>
              <a:ext uri="{FF2B5EF4-FFF2-40B4-BE49-F238E27FC236}">
                <a16:creationId xmlns="" xmlns:a16="http://schemas.microsoft.com/office/drawing/2014/main" id="{3C3EB3CC-E160-4E6C-A215-0D927D894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3848481" y="5748126"/>
            <a:ext cx="3449719" cy="1109874"/>
          </a:xfrm>
          <a:prstGeom prst="rect">
            <a:avLst/>
          </a:prstGeom>
        </p:spPr>
      </p:pic>
      <p:sp>
        <p:nvSpPr>
          <p:cNvPr id="4" name="Rectangle 3">
            <a:extLst>
              <a:ext uri="{FF2B5EF4-FFF2-40B4-BE49-F238E27FC236}">
                <a16:creationId xmlns="" xmlns:a16="http://schemas.microsoft.com/office/drawing/2014/main" id="{98354576-57D0-40A2-8833-A93D5AA31B7A}"/>
              </a:ext>
            </a:extLst>
          </p:cNvPr>
          <p:cNvSpPr/>
          <p:nvPr/>
        </p:nvSpPr>
        <p:spPr>
          <a:xfrm>
            <a:off x="0" y="558768"/>
            <a:ext cx="7798108" cy="584775"/>
          </a:xfrm>
          <a:prstGeom prst="rect">
            <a:avLst/>
          </a:prstGeom>
        </p:spPr>
        <p:txBody>
          <a:bodyPr wrap="square">
            <a:spAutoFit/>
          </a:bodyPr>
          <a:lstStyle/>
          <a:p>
            <a:pPr algn="ctr" defTabSz="914400">
              <a:defRPr/>
            </a:pPr>
            <a:r>
              <a:rPr lang="en-US" altLang="zh-CN" sz="3200" b="1" kern="0" dirty="0">
                <a:solidFill>
                  <a:srgbClr val="0070C0"/>
                </a:solidFill>
                <a:ea typeface="inpin heiti" charset="-122"/>
                <a:cs typeface="Calibri" panose="020F0502020204030204" pitchFamily="34" charset="0"/>
                <a:sym typeface="Arial"/>
              </a:rPr>
              <a:t>LUYỆN ĐỌC TRƯỚC LỚP</a:t>
            </a:r>
            <a:endParaRPr lang="zh-CN" altLang="en-US" sz="3200" b="1" kern="0" dirty="0">
              <a:solidFill>
                <a:srgbClr val="0070C0"/>
              </a:solidFill>
              <a:ea typeface="inpin heiti" charset="-122"/>
              <a:cs typeface="Calibri" panose="020F0502020204030204" pitchFamily="34" charset="0"/>
              <a:sym typeface="Arial"/>
            </a:endParaRPr>
          </a:p>
        </p:txBody>
      </p:sp>
      <p:sp>
        <p:nvSpPr>
          <p:cNvPr id="6" name="Rectangle 5">
            <a:extLst>
              <a:ext uri="{FF2B5EF4-FFF2-40B4-BE49-F238E27FC236}">
                <a16:creationId xmlns="" xmlns:a16="http://schemas.microsoft.com/office/drawing/2014/main" id="{0BF5D870-4B77-40FD-8E37-3C44A1B14085}"/>
              </a:ext>
            </a:extLst>
          </p:cNvPr>
          <p:cNvSpPr/>
          <p:nvPr/>
        </p:nvSpPr>
        <p:spPr>
          <a:xfrm>
            <a:off x="6521808" y="721500"/>
            <a:ext cx="3425939" cy="712824"/>
          </a:xfrm>
          <a:prstGeom prst="rect">
            <a:avLst/>
          </a:prstGeom>
        </p:spPr>
        <p:txBody>
          <a:bodyPr wrap="none">
            <a:spAutoFit/>
          </a:bodyPr>
          <a:lstStyle/>
          <a:p>
            <a:pPr algn="ctr" defTabSz="914400">
              <a:lnSpc>
                <a:spcPct val="112000"/>
              </a:lnSpc>
              <a:buFont typeface="Arial"/>
              <a:buNone/>
              <a:defRPr/>
            </a:pPr>
            <a:r>
              <a:rPr lang="en-US" altLang="zh-CN" sz="3600" b="1" dirty="0" err="1">
                <a:solidFill>
                  <a:srgbClr val="FF1531"/>
                </a:solidFill>
                <a:ea typeface="inpin heiti" charset="-122"/>
                <a:cs typeface="Calibri" panose="020F0502020204030204" pitchFamily="34" charset="0"/>
                <a:sym typeface="Arial"/>
              </a:rPr>
              <a:t>Tiêu</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chí</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đánh</a:t>
            </a:r>
            <a:r>
              <a:rPr lang="en-US" altLang="zh-CN" sz="3600" b="1" dirty="0">
                <a:solidFill>
                  <a:srgbClr val="FF1531"/>
                </a:solidFill>
                <a:ea typeface="inpin heiti" charset="-122"/>
                <a:cs typeface="Calibri" panose="020F0502020204030204" pitchFamily="34" charset="0"/>
                <a:sym typeface="Arial"/>
              </a:rPr>
              <a:t> </a:t>
            </a:r>
            <a:r>
              <a:rPr lang="en-US" altLang="zh-CN" sz="3600" b="1" dirty="0" err="1">
                <a:solidFill>
                  <a:srgbClr val="FF1531"/>
                </a:solidFill>
                <a:ea typeface="inpin heiti" charset="-122"/>
                <a:cs typeface="Calibri" panose="020F0502020204030204" pitchFamily="34" charset="0"/>
                <a:sym typeface="Arial"/>
              </a:rPr>
              <a:t>giá</a:t>
            </a:r>
            <a:endParaRPr lang="en-US" altLang="zh-CN" sz="3600" b="1" dirty="0">
              <a:solidFill>
                <a:srgbClr val="FF1531"/>
              </a:solidFill>
              <a:ea typeface="inpin heiti" charset="-122"/>
              <a:cs typeface="Calibri" panose="020F0502020204030204" pitchFamily="34" charset="0"/>
              <a:sym typeface="Arial"/>
            </a:endParaRPr>
          </a:p>
        </p:txBody>
      </p:sp>
      <p:sp>
        <p:nvSpPr>
          <p:cNvPr id="7" name="Rectangle 6">
            <a:extLst>
              <a:ext uri="{FF2B5EF4-FFF2-40B4-BE49-F238E27FC236}">
                <a16:creationId xmlns="" xmlns:a16="http://schemas.microsoft.com/office/drawing/2014/main" id="{70390123-5CE0-44AE-81AD-A5E51AD86746}"/>
              </a:ext>
            </a:extLst>
          </p:cNvPr>
          <p:cNvSpPr/>
          <p:nvPr/>
        </p:nvSpPr>
        <p:spPr>
          <a:xfrm>
            <a:off x="5075968" y="1772092"/>
            <a:ext cx="1800493" cy="614399"/>
          </a:xfrm>
          <a:prstGeom prst="rect">
            <a:avLst/>
          </a:prstGeom>
        </p:spPr>
        <p:txBody>
          <a:bodyPr wrap="none">
            <a:spAutoFit/>
          </a:bodyPr>
          <a:lstStyle/>
          <a:p>
            <a:pPr defTabSz="914400">
              <a:lnSpc>
                <a:spcPct val="112000"/>
              </a:lnSpc>
              <a:buFont typeface="Arial"/>
              <a:buNone/>
              <a:defRPr/>
            </a:pPr>
            <a:r>
              <a:rPr lang="en-US" altLang="zh-CN" sz="3200" b="1" dirty="0" err="1">
                <a:solidFill>
                  <a:srgbClr val="0070C0"/>
                </a:solidFill>
                <a:ea typeface="inpin heiti" charset="-122"/>
                <a:cs typeface="Calibri" panose="020F0502020204030204" pitchFamily="34" charset="0"/>
                <a:sym typeface="Arial"/>
              </a:rPr>
              <a:t>Đọc</a:t>
            </a:r>
            <a:r>
              <a:rPr lang="en-US" altLang="zh-CN" sz="3200" b="1" dirty="0">
                <a:solidFill>
                  <a:srgbClr val="0070C0"/>
                </a:solidFill>
                <a:ea typeface="inpin heiti" charset="-122"/>
                <a:cs typeface="Calibri" panose="020F0502020204030204" pitchFamily="34" charset="0"/>
                <a:sym typeface="Arial"/>
              </a:rPr>
              <a:t> </a:t>
            </a:r>
            <a:r>
              <a:rPr lang="en-US" altLang="zh-CN" sz="3200" b="1" dirty="0" err="1">
                <a:solidFill>
                  <a:srgbClr val="0070C0"/>
                </a:solidFill>
                <a:ea typeface="inpin heiti" charset="-122"/>
                <a:cs typeface="Calibri" panose="020F0502020204030204" pitchFamily="34" charset="0"/>
                <a:sym typeface="Arial"/>
              </a:rPr>
              <a:t>đúng</a:t>
            </a:r>
            <a:endParaRPr lang="en-US" altLang="zh-CN" sz="3200" b="1" dirty="0">
              <a:solidFill>
                <a:srgbClr val="0070C0"/>
              </a:solidFill>
              <a:ea typeface="inpin heiti" charset="-122"/>
              <a:cs typeface="Calibri" panose="020F0502020204030204" pitchFamily="34" charset="0"/>
              <a:sym typeface="Arial"/>
            </a:endParaRPr>
          </a:p>
        </p:txBody>
      </p:sp>
      <p:sp>
        <p:nvSpPr>
          <p:cNvPr id="8" name="Oval 7">
            <a:extLst>
              <a:ext uri="{FF2B5EF4-FFF2-40B4-BE49-F238E27FC236}">
                <a16:creationId xmlns="" xmlns:a16="http://schemas.microsoft.com/office/drawing/2014/main" id="{2DE15D41-7771-40BD-B6C2-D19C21382D35}"/>
              </a:ext>
            </a:extLst>
          </p:cNvPr>
          <p:cNvSpPr/>
          <p:nvPr/>
        </p:nvSpPr>
        <p:spPr>
          <a:xfrm>
            <a:off x="4464548" y="18124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rial"/>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Arial"/>
              <a:ea typeface="微软雅黑"/>
              <a:cs typeface="Calibri" panose="020F0502020204030204" pitchFamily="34" charset="0"/>
              <a:sym typeface="Arial"/>
            </a:endParaRPr>
          </a:p>
        </p:txBody>
      </p:sp>
      <p:sp>
        <p:nvSpPr>
          <p:cNvPr id="9" name="Rounded Rectangle 8">
            <a:extLst>
              <a:ext uri="{FF2B5EF4-FFF2-40B4-BE49-F238E27FC236}">
                <a16:creationId xmlns="" xmlns:a16="http://schemas.microsoft.com/office/drawing/2014/main" id="{A23707F2-1732-4743-B22F-DE9F82D7E5BD}"/>
              </a:ext>
            </a:extLst>
          </p:cNvPr>
          <p:cNvSpPr/>
          <p:nvPr/>
        </p:nvSpPr>
        <p:spPr>
          <a:xfrm>
            <a:off x="4323614" y="2642142"/>
            <a:ext cx="3645680" cy="798653"/>
          </a:xfrm>
          <a:prstGeom prst="roundRect">
            <a:avLst>
              <a:gd name="adj" fmla="val 50000"/>
            </a:avLst>
          </a:prstGeom>
          <a:solidFill>
            <a:srgbClr val="FFF09D"/>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0" name="Rectangle 9">
            <a:extLst>
              <a:ext uri="{FF2B5EF4-FFF2-40B4-BE49-F238E27FC236}">
                <a16:creationId xmlns="" xmlns:a16="http://schemas.microsoft.com/office/drawing/2014/main" id="{2C437BCC-2ADE-4485-A550-E087E7CD6105}"/>
              </a:ext>
            </a:extLst>
          </p:cNvPr>
          <p:cNvSpPr/>
          <p:nvPr/>
        </p:nvSpPr>
        <p:spPr>
          <a:xfrm>
            <a:off x="5075968" y="2749080"/>
            <a:ext cx="2110899"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Đọc</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rõ</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ràng</a:t>
            </a:r>
            <a:endParaRPr lang="en-US" altLang="zh-CN" sz="3200" dirty="0">
              <a:solidFill>
                <a:prstClr val="black"/>
              </a:solidFill>
              <a:ea typeface="inpin heiti" charset="-122"/>
              <a:cs typeface="Calibri" panose="020F0502020204030204" pitchFamily="34" charset="0"/>
              <a:sym typeface="Arial"/>
            </a:endParaRPr>
          </a:p>
        </p:txBody>
      </p:sp>
      <p:sp>
        <p:nvSpPr>
          <p:cNvPr id="11" name="Oval 10">
            <a:extLst>
              <a:ext uri="{FF2B5EF4-FFF2-40B4-BE49-F238E27FC236}">
                <a16:creationId xmlns="" xmlns:a16="http://schemas.microsoft.com/office/drawing/2014/main" id="{843CCA25-8384-4ACE-9BCA-EE135168EBA4}"/>
              </a:ext>
            </a:extLst>
          </p:cNvPr>
          <p:cNvSpPr/>
          <p:nvPr/>
        </p:nvSpPr>
        <p:spPr>
          <a:xfrm>
            <a:off x="4464548" y="2789468"/>
            <a:ext cx="504000" cy="504000"/>
          </a:xfrm>
          <a:prstGeom prst="ellipse">
            <a:avLst/>
          </a:prstGeom>
          <a:solidFill>
            <a:srgbClr val="FFE443"/>
          </a:solidFill>
          <a:ln w="12700" cap="flat" cmpd="sng" algn="ctr">
            <a:solidFill>
              <a:srgbClr val="0064D2">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sp>
        <p:nvSpPr>
          <p:cNvPr id="12" name="Rounded Rectangle 11">
            <a:extLst>
              <a:ext uri="{FF2B5EF4-FFF2-40B4-BE49-F238E27FC236}">
                <a16:creationId xmlns="" xmlns:a16="http://schemas.microsoft.com/office/drawing/2014/main" id="{7F80DDCA-5E6C-4E78-98F2-F3752079721E}"/>
              </a:ext>
            </a:extLst>
          </p:cNvPr>
          <p:cNvSpPr/>
          <p:nvPr/>
        </p:nvSpPr>
        <p:spPr>
          <a:xfrm>
            <a:off x="4323613" y="37078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a:ea typeface="微软雅黑"/>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49351E5B-5E3B-45B2-9748-BDFE817DC30F}"/>
              </a:ext>
            </a:extLst>
          </p:cNvPr>
          <p:cNvSpPr/>
          <p:nvPr/>
        </p:nvSpPr>
        <p:spPr>
          <a:xfrm>
            <a:off x="5075968" y="3814822"/>
            <a:ext cx="3425746" cy="643894"/>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ea typeface="inpin heiti" charset="-122"/>
                <a:cs typeface="Calibri" panose="020F0502020204030204" pitchFamily="34" charset="0"/>
                <a:sym typeface="Arial"/>
              </a:rPr>
              <a:t>Ngắt</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nghỉ</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đúng</a:t>
            </a:r>
            <a:r>
              <a:rPr lang="en-US" altLang="zh-CN" sz="3200" dirty="0">
                <a:solidFill>
                  <a:prstClr val="black"/>
                </a:solidFill>
                <a:ea typeface="inpin heiti" charset="-122"/>
                <a:cs typeface="Calibri" panose="020F0502020204030204" pitchFamily="34" charset="0"/>
                <a:sym typeface="Arial"/>
              </a:rPr>
              <a:t> </a:t>
            </a:r>
            <a:r>
              <a:rPr lang="en-US" altLang="zh-CN" sz="3200" dirty="0" err="1">
                <a:solidFill>
                  <a:prstClr val="black"/>
                </a:solidFill>
                <a:ea typeface="inpin heiti" charset="-122"/>
                <a:cs typeface="Calibri" panose="020F0502020204030204" pitchFamily="34" charset="0"/>
                <a:sym typeface="Arial"/>
              </a:rPr>
              <a:t>chỗ</a:t>
            </a:r>
            <a:endParaRPr lang="zh-CN" altLang="en-US" sz="3200" dirty="0">
              <a:solidFill>
                <a:prstClr val="black"/>
              </a:solidFill>
              <a:ea typeface="inpin heiti" charset="-122"/>
              <a:cs typeface="Calibri" panose="020F0502020204030204" pitchFamily="34" charset="0"/>
              <a:sym typeface="Arial"/>
            </a:endParaRPr>
          </a:p>
        </p:txBody>
      </p:sp>
      <p:sp>
        <p:nvSpPr>
          <p:cNvPr id="14" name="Oval 13">
            <a:extLst>
              <a:ext uri="{FF2B5EF4-FFF2-40B4-BE49-F238E27FC236}">
                <a16:creationId xmlns="" xmlns:a16="http://schemas.microsoft.com/office/drawing/2014/main" id="{9187380F-B300-49C0-B94E-C226EBF2F16C}"/>
              </a:ext>
            </a:extLst>
          </p:cNvPr>
          <p:cNvSpPr/>
          <p:nvPr/>
        </p:nvSpPr>
        <p:spPr>
          <a:xfrm>
            <a:off x="4464548" y="38552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Arial"/>
              <a:ea typeface="微软雅黑"/>
              <a:cs typeface="Calibri" panose="020F0502020204030204" pitchFamily="34" charset="0"/>
              <a:sym typeface="Arial"/>
            </a:endParaRPr>
          </a:p>
        </p:txBody>
      </p:sp>
      <p:pic>
        <p:nvPicPr>
          <p:cNvPr id="15" name="Picture 2" descr="Star Cartoon Images, Stock Photos &amp;amp; Vectors | Shutterstock">
            <a:extLst>
              <a:ext uri="{FF2B5EF4-FFF2-40B4-BE49-F238E27FC236}">
                <a16:creationId xmlns="" xmlns:a16="http://schemas.microsoft.com/office/drawing/2014/main" id="{023D1365-ED7C-4FC0-9551-ADAB19D0962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25376" y="16388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 xmlns:a16="http://schemas.microsoft.com/office/drawing/2014/main" id="{DCFA3C24-3B65-49C2-9B66-2CCA3E7F055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96276" y="26275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 xmlns:a16="http://schemas.microsoft.com/office/drawing/2014/main" id="{67763892-7EEB-446E-B365-3A3FA300E8A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661517" y="3746428"/>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9C7EE34F-FC5D-4A1C-97FD-446C27C821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16" b="16617"/>
          <a:stretch/>
        </p:blipFill>
        <p:spPr>
          <a:xfrm>
            <a:off x="316816" y="1854050"/>
            <a:ext cx="3817980" cy="2537722"/>
          </a:xfrm>
          <a:prstGeom prst="rect">
            <a:avLst/>
          </a:prstGeom>
        </p:spPr>
      </p:pic>
      <p:pic>
        <p:nvPicPr>
          <p:cNvPr id="19" name="Kí hiệu - Khám phá &amp; Luyện tập">
            <a:extLst>
              <a:ext uri="{FF2B5EF4-FFF2-40B4-BE49-F238E27FC236}">
                <a16:creationId xmlns="" xmlns:a16="http://schemas.microsoft.com/office/drawing/2014/main" id="{548B6A49-9707-4527-BC54-4762B09FC7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7268" y="590228"/>
            <a:ext cx="583942" cy="583942"/>
          </a:xfrm>
          <a:prstGeom prst="rect">
            <a:avLst/>
          </a:prstGeom>
        </p:spPr>
      </p:pic>
    </p:spTree>
    <p:extLst>
      <p:ext uri="{BB962C8B-B14F-4D97-AF65-F5344CB8AC3E}">
        <p14:creationId xmlns:p14="http://schemas.microsoft.com/office/powerpoint/2010/main" val="30536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 xmlns:a16="http://schemas.microsoft.com/office/drawing/2014/main" id="{0A1A393F-51C2-47C9-BA59-A625D8A1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448" y="275693"/>
            <a:ext cx="9291109" cy="3487214"/>
          </a:xfrm>
          <a:prstGeom prst="rect">
            <a:avLst/>
          </a:prstGeom>
        </p:spPr>
      </p:pic>
      <p:pic>
        <p:nvPicPr>
          <p:cNvPr id="8" name="图片 10">
            <a:extLst>
              <a:ext uri="{FF2B5EF4-FFF2-40B4-BE49-F238E27FC236}">
                <a16:creationId xmlns="" xmlns:a16="http://schemas.microsoft.com/office/drawing/2014/main" id="{8CE96B51-1A11-494C-9500-F2F80E7C5A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2345" y="3030071"/>
            <a:ext cx="2263295" cy="3827929"/>
          </a:xfrm>
          <a:prstGeom prst="rect">
            <a:avLst/>
          </a:prstGeom>
        </p:spPr>
      </p:pic>
    </p:spTree>
    <p:extLst>
      <p:ext uri="{BB962C8B-B14F-4D97-AF65-F5344CB8AC3E}">
        <p14:creationId xmlns:p14="http://schemas.microsoft.com/office/powerpoint/2010/main" val="268575740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A5AC249A-39F1-49F2-A980-7D42758A6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7939"/>
            <a:ext cx="7642824" cy="4330934"/>
          </a:xfrm>
          <a:prstGeom prst="rect">
            <a:avLst/>
          </a:prstGeom>
        </p:spPr>
      </p:pic>
      <p:grpSp>
        <p:nvGrpSpPr>
          <p:cNvPr id="8" name="Group 7">
            <a:extLst>
              <a:ext uri="{FF2B5EF4-FFF2-40B4-BE49-F238E27FC236}">
                <a16:creationId xmlns="" xmlns:a16="http://schemas.microsoft.com/office/drawing/2014/main" id="{75461628-F090-4ACC-8C1A-9DDAF35FDD81}"/>
              </a:ext>
            </a:extLst>
          </p:cNvPr>
          <p:cNvGrpSpPr/>
          <p:nvPr/>
        </p:nvGrpSpPr>
        <p:grpSpPr>
          <a:xfrm>
            <a:off x="5618620" y="152399"/>
            <a:ext cx="6182436" cy="3720585"/>
            <a:chOff x="5104270" y="27295"/>
            <a:chExt cx="6182436" cy="3720585"/>
          </a:xfrm>
        </p:grpSpPr>
        <p:sp>
          <p:nvSpPr>
            <p:cNvPr id="9" name="TextBox 8">
              <a:extLst>
                <a:ext uri="{FF2B5EF4-FFF2-40B4-BE49-F238E27FC236}">
                  <a16:creationId xmlns="" xmlns:a16="http://schemas.microsoft.com/office/drawing/2014/main" id="{FD9C71D6-3805-449B-A9C4-EF36C27B08B8}"/>
                </a:ext>
              </a:extLst>
            </p:cNvPr>
            <p:cNvSpPr txBox="1"/>
            <p:nvPr/>
          </p:nvSpPr>
          <p:spPr>
            <a:xfrm>
              <a:off x="5978664" y="939413"/>
              <a:ext cx="4553837" cy="1569660"/>
            </a:xfrm>
            <a:prstGeom prst="rect">
              <a:avLst/>
            </a:prstGeom>
            <a:noFill/>
          </p:spPr>
          <p:txBody>
            <a:bodyPr wrap="square" rtlCol="0">
              <a:spAutoFit/>
            </a:bodyPr>
            <a:lstStyle/>
            <a:p>
              <a:pPr algn="ctr" defTabSz="914400"/>
              <a:r>
                <a:rPr lang="en-US" sz="3200" dirty="0">
                  <a:solidFill>
                    <a:prstClr val="black"/>
                  </a:solidFill>
                  <a:latin typeface="Humanst521 BT"/>
                </a:rPr>
                <a:t>Trong </a:t>
              </a:r>
              <a:r>
                <a:rPr lang="en-US" sz="3200" dirty="0" err="1">
                  <a:solidFill>
                    <a:prstClr val="black"/>
                  </a:solidFill>
                  <a:latin typeface="Humanst521 BT"/>
                </a:rPr>
                <a:t>bài</a:t>
              </a:r>
              <a:r>
                <a:rPr lang="en-US" sz="3200" dirty="0">
                  <a:solidFill>
                    <a:prstClr val="black"/>
                  </a:solidFill>
                  <a:latin typeface="Humanst521 BT"/>
                </a:rPr>
                <a:t> “</a:t>
              </a:r>
              <a:r>
                <a:rPr lang="en-US" sz="3200" dirty="0" err="1">
                  <a:solidFill>
                    <a:prstClr val="black"/>
                  </a:solidFill>
                  <a:latin typeface="Humanst521 BT"/>
                </a:rPr>
                <a:t>Bên</a:t>
              </a:r>
              <a:r>
                <a:rPr lang="en-US" sz="3200" dirty="0">
                  <a:solidFill>
                    <a:prstClr val="black"/>
                  </a:solidFill>
                  <a:latin typeface="Humanst521 BT"/>
                </a:rPr>
                <a:t> </a:t>
              </a:r>
              <a:r>
                <a:rPr lang="en-US" sz="3200" dirty="0" err="1">
                  <a:solidFill>
                    <a:prstClr val="black"/>
                  </a:solidFill>
                  <a:latin typeface="Humanst521 BT"/>
                </a:rPr>
                <a:t>cửa</a:t>
              </a:r>
              <a:r>
                <a:rPr lang="en-US" sz="3200" dirty="0">
                  <a:solidFill>
                    <a:prstClr val="black"/>
                  </a:solidFill>
                  <a:latin typeface="Humanst521 BT"/>
                </a:rPr>
                <a:t> </a:t>
              </a:r>
              <a:r>
                <a:rPr lang="en-US" sz="3200" dirty="0" err="1">
                  <a:solidFill>
                    <a:prstClr val="black"/>
                  </a:solidFill>
                  <a:latin typeface="Humanst521 BT"/>
                </a:rPr>
                <a:t>sổ</a:t>
              </a:r>
              <a:r>
                <a:rPr lang="en-US" sz="3200" dirty="0">
                  <a:solidFill>
                    <a:prstClr val="black"/>
                  </a:solidFill>
                  <a:latin typeface="Humanst521 BT"/>
                </a:rPr>
                <a:t>” có </a:t>
              </a:r>
              <a:r>
                <a:rPr lang="en-US" sz="3200" b="1" dirty="0">
                  <a:solidFill>
                    <a:prstClr val="black"/>
                  </a:solidFill>
                  <a:latin typeface="Humanst521 BT"/>
                </a:rPr>
                <a:t>từ nào em chưa hiểu nghĩa</a:t>
              </a:r>
              <a:r>
                <a:rPr lang="en-US" sz="3200" dirty="0">
                  <a:solidFill>
                    <a:prstClr val="black"/>
                  </a:solidFill>
                  <a:latin typeface="Humanst521 BT"/>
                </a:rPr>
                <a:t>?</a:t>
              </a:r>
            </a:p>
          </p:txBody>
        </p:sp>
        <p:grpSp>
          <p:nvGrpSpPr>
            <p:cNvPr id="10" name="Group 4">
              <a:extLst>
                <a:ext uri="{FF2B5EF4-FFF2-40B4-BE49-F238E27FC236}">
                  <a16:creationId xmlns="" xmlns:a16="http://schemas.microsoft.com/office/drawing/2014/main" id="{DAE82E68-8397-482D-84D5-3925A50AC3C8}"/>
                </a:ext>
              </a:extLst>
            </p:cNvPr>
            <p:cNvGrpSpPr>
              <a:grpSpLocks noChangeAspect="1"/>
            </p:cNvGrpSpPr>
            <p:nvPr/>
          </p:nvGrpSpPr>
          <p:grpSpPr bwMode="auto">
            <a:xfrm>
              <a:off x="5104270" y="27295"/>
              <a:ext cx="6182436" cy="3720585"/>
              <a:chOff x="1588" y="-131"/>
              <a:chExt cx="4511" cy="4466"/>
            </a:xfrm>
            <a:solidFill>
              <a:srgbClr val="F5AE16"/>
            </a:solidFill>
          </p:grpSpPr>
          <p:sp>
            <p:nvSpPr>
              <p:cNvPr id="11" name="Freeform 6">
                <a:extLst>
                  <a:ext uri="{FF2B5EF4-FFF2-40B4-BE49-F238E27FC236}">
                    <a16:creationId xmlns="" xmlns:a16="http://schemas.microsoft.com/office/drawing/2014/main" id="{70D6BE7D-50DB-4278-843B-C53D9CFE62D6}"/>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2" name="Freeform 7">
                <a:extLst>
                  <a:ext uri="{FF2B5EF4-FFF2-40B4-BE49-F238E27FC236}">
                    <a16:creationId xmlns="" xmlns:a16="http://schemas.microsoft.com/office/drawing/2014/main" id="{1600A71A-BDA3-4A75-BE92-49CBC8D87933}"/>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sp>
            <p:nvSpPr>
              <p:cNvPr id="13" name="Freeform 8">
                <a:extLst>
                  <a:ext uri="{FF2B5EF4-FFF2-40B4-BE49-F238E27FC236}">
                    <a16:creationId xmlns="" xmlns:a16="http://schemas.microsoft.com/office/drawing/2014/main" id="{F009205E-8A82-43C9-B5BA-94F6A3C643E4}"/>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latin typeface="字魂36号-正文宋楷" panose="02000000000000000000" pitchFamily="2" charset="-122"/>
                  <a:ea typeface="字魂36号-正文宋楷" panose="02000000000000000000" pitchFamily="2" charset="-122"/>
                </a:endParaRPr>
              </a:p>
            </p:txBody>
          </p:sp>
        </p:grpSp>
      </p:grpSp>
      <p:pic>
        <p:nvPicPr>
          <p:cNvPr id="14" name="Picture 13">
            <a:extLst>
              <a:ext uri="{FF2B5EF4-FFF2-40B4-BE49-F238E27FC236}">
                <a16:creationId xmlns="" xmlns:a16="http://schemas.microsoft.com/office/drawing/2014/main" id="{D9E149BE-E289-4D8A-B1AE-F23305482D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35270" y="3239228"/>
            <a:ext cx="3195226" cy="3994034"/>
          </a:xfrm>
          <a:prstGeom prst="rect">
            <a:avLst/>
          </a:prstGeom>
        </p:spPr>
      </p:pic>
      <p:grpSp>
        <p:nvGrpSpPr>
          <p:cNvPr id="17" name="Group 16">
            <a:extLst>
              <a:ext uri="{FF2B5EF4-FFF2-40B4-BE49-F238E27FC236}">
                <a16:creationId xmlns="" xmlns:a16="http://schemas.microsoft.com/office/drawing/2014/main" id="{3B914A08-FC72-4DCC-A36E-9DF1DD6C5886}"/>
              </a:ext>
            </a:extLst>
          </p:cNvPr>
          <p:cNvGrpSpPr/>
          <p:nvPr/>
        </p:nvGrpSpPr>
        <p:grpSpPr>
          <a:xfrm>
            <a:off x="1439586" y="294082"/>
            <a:ext cx="3109590" cy="583942"/>
            <a:chOff x="1439586" y="294082"/>
            <a:chExt cx="3109590" cy="583942"/>
          </a:xfrm>
        </p:grpSpPr>
        <p:grpSp>
          <p:nvGrpSpPr>
            <p:cNvPr id="3" name="Group 2">
              <a:extLst>
                <a:ext uri="{FF2B5EF4-FFF2-40B4-BE49-F238E27FC236}">
                  <a16:creationId xmlns="" xmlns:a16="http://schemas.microsoft.com/office/drawing/2014/main" id="{7B619492-95A4-4ABB-9C1E-70E3FB798A24}"/>
                </a:ext>
              </a:extLst>
            </p:cNvPr>
            <p:cNvGrpSpPr/>
            <p:nvPr/>
          </p:nvGrpSpPr>
          <p:grpSpPr>
            <a:xfrm>
              <a:off x="1439586" y="294082"/>
              <a:ext cx="3109590" cy="576000"/>
              <a:chOff x="3591952" y="54000"/>
              <a:chExt cx="3109590" cy="576000"/>
            </a:xfrm>
          </p:grpSpPr>
          <p:sp>
            <p:nvSpPr>
              <p:cNvPr id="6" name="Flowchart: Alternate Process 5">
                <a:extLst>
                  <a:ext uri="{FF2B5EF4-FFF2-40B4-BE49-F238E27FC236}">
                    <a16:creationId xmlns="" xmlns:a16="http://schemas.microsoft.com/office/drawing/2014/main" id="{2399394F-FE77-442B-A1FA-8FB37BAF6256}"/>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5" name="TextBox 4">
                <a:extLst>
                  <a:ext uri="{FF2B5EF4-FFF2-40B4-BE49-F238E27FC236}">
                    <a16:creationId xmlns="" xmlns:a16="http://schemas.microsoft.com/office/drawing/2014/main" id="{A3EF90D0-17D9-4A39-9F04-BCA986F5DA63}"/>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5" name="Kí hiệu - Khám phá &amp; Luyện tập">
              <a:extLst>
                <a:ext uri="{FF2B5EF4-FFF2-40B4-BE49-F238E27FC236}">
                  <a16:creationId xmlns="" xmlns:a16="http://schemas.microsoft.com/office/drawing/2014/main" id="{8E2783EC-D379-4403-AD61-38D60DEC21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spTree>
    <p:extLst>
      <p:ext uri="{BB962C8B-B14F-4D97-AF65-F5344CB8AC3E}">
        <p14:creationId xmlns:p14="http://schemas.microsoft.com/office/powerpoint/2010/main" val="41866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5" name="图片 10" descr="d1ca708a87c9b39e9bdf39142e09b55e">
            <a:extLst>
              <a:ext uri="{FF2B5EF4-FFF2-40B4-BE49-F238E27FC236}">
                <a16:creationId xmlns="" xmlns:a16="http://schemas.microsoft.com/office/drawing/2014/main" id="{6DA17331-9388-4F34-AB20-2556CEBA8FDC}"/>
              </a:ext>
            </a:extLst>
          </p:cNvPr>
          <p:cNvPicPr/>
          <p:nvPr/>
        </p:nvPicPr>
        <p:blipFill>
          <a:blip r:embed="rId4"/>
          <a:stretch>
            <a:fillRect/>
          </a:stretch>
        </p:blipFill>
        <p:spPr>
          <a:xfrm>
            <a:off x="100348" y="-217666"/>
            <a:ext cx="2428875" cy="2428875"/>
          </a:xfrm>
          <a:prstGeom prst="rect">
            <a:avLst/>
          </a:prstGeom>
        </p:spPr>
      </p:pic>
      <p:sp>
        <p:nvSpPr>
          <p:cNvPr id="6" name="文本框 5">
            <a:extLst>
              <a:ext uri="{FF2B5EF4-FFF2-40B4-BE49-F238E27FC236}">
                <a16:creationId xmlns="" xmlns:a16="http://schemas.microsoft.com/office/drawing/2014/main" id="{4EBBEA26-536C-4355-A3E2-1D6B44BA885F}"/>
              </a:ext>
            </a:extLst>
          </p:cNvPr>
          <p:cNvSpPr txBox="1"/>
          <p:nvPr/>
        </p:nvSpPr>
        <p:spPr>
          <a:xfrm>
            <a:off x="1689992" y="1857266"/>
            <a:ext cx="8812029" cy="20005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Tiếng</a:t>
            </a:r>
            <a:r>
              <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rPr>
              <a:t> </a:t>
            </a:r>
            <a:r>
              <a:rPr kumimoji="0" lang="en-US" altLang="zh-CN" sz="4000" b="0" i="0" u="none" strike="noStrike" kern="1200" cap="none" spc="0" normalizeH="0" baseline="0" noProof="0" dirty="0" err="1">
                <a:ln>
                  <a:noFill/>
                </a:ln>
                <a:solidFill>
                  <a:srgbClr val="7030A0"/>
                </a:solidFill>
                <a:effectLst/>
                <a:uLnTx/>
                <a:uFillTx/>
                <a:latin typeface="Coiny" panose="02000903060500060000" pitchFamily="2" charset="0"/>
                <a:ea typeface="微软雅黑"/>
                <a:cs typeface="+mn-cs"/>
              </a:rPr>
              <a:t>Việt</a:t>
            </a:r>
            <a:endParaRPr kumimoji="0" lang="en-US" altLang="zh-CN" sz="4000" b="0" i="0" u="none" strike="noStrike" kern="1200" cap="none" spc="0" normalizeH="0" baseline="0" noProof="0" dirty="0">
              <a:ln>
                <a:noFill/>
              </a:ln>
              <a:solidFill>
                <a:srgbClr val="7030A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srgbClr val="C00000"/>
              </a:solidFill>
              <a:effectLst/>
              <a:uLnTx/>
              <a:uFillTx/>
              <a:latin typeface="Coiny" panose="02000903060500060000" pitchFamily="2" charset="0"/>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Chủ</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điểm</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Nơi</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chốn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thân</a:t>
            </a:r>
            <a:r>
              <a:rPr kumimoji="0" lang="en-US" altLang="zh-CN"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rPr>
              <a:t> </a:t>
            </a:r>
            <a:r>
              <a:rPr kumimoji="0" lang="en-US" altLang="zh-CN" sz="4400" b="0" i="0" u="none" strike="noStrike" kern="1200" cap="none" spc="0" normalizeH="0" baseline="0" noProof="0" dirty="0" err="1">
                <a:ln>
                  <a:noFill/>
                </a:ln>
                <a:solidFill>
                  <a:srgbClr val="FF0000"/>
                </a:solidFill>
                <a:effectLst/>
                <a:uLnTx/>
                <a:uFillTx/>
                <a:latin typeface="Coiny" panose="02000903060500060000" pitchFamily="2" charset="0"/>
                <a:ea typeface="微软雅黑"/>
                <a:cs typeface="+mn-cs"/>
              </a:rPr>
              <a:t>quen</a:t>
            </a:r>
            <a:endParaRPr kumimoji="0" lang="zh-CN" altLang="en-US" sz="4400" b="0" i="0" u="none" strike="noStrike" kern="1200" cap="none" spc="0" normalizeH="0" baseline="0" noProof="0" dirty="0">
              <a:ln>
                <a:noFill/>
              </a:ln>
              <a:solidFill>
                <a:srgbClr val="FF0000"/>
              </a:solidFill>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426101998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5" presetClass="entr" presetSubtype="0" fill="hold" grpId="0" nodeType="with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ppt_w</p:attrName>
                                        </p:attrNameLst>
                                      </p:cBhvr>
                                      <p:tavLst>
                                        <p:tav tm="0" fmla="#ppt_w*sin(2.5*pi*$)">
                                          <p:val>
                                            <p:fltVal val="0"/>
                                          </p:val>
                                        </p:tav>
                                        <p:tav tm="100000">
                                          <p:val>
                                            <p:fltVal val="1"/>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 xmlns:a16="http://schemas.microsoft.com/office/drawing/2014/main"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 xmlns:a16="http://schemas.microsoft.com/office/drawing/2014/main"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cs typeface="+mn-cs"/>
                </a:endParaRPr>
              </a:p>
            </p:txBody>
          </p:sp>
          <p:sp>
            <p:nvSpPr>
              <p:cNvPr id="21" name="TextBox 20">
                <a:extLst>
                  <a:ext uri="{FF2B5EF4-FFF2-40B4-BE49-F238E27FC236}">
                    <a16:creationId xmlns="" xmlns:a16="http://schemas.microsoft.com/office/drawing/2014/main"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rPr>
                  <a:t>Giải nghĩa từ</a:t>
                </a:r>
              </a:p>
            </p:txBody>
          </p:sp>
        </p:grpSp>
        <p:pic>
          <p:nvPicPr>
            <p:cNvPr id="19" name="Kí hiệu - Khám phá &amp; Luyện tập">
              <a:extLst>
                <a:ext uri="{FF2B5EF4-FFF2-40B4-BE49-F238E27FC236}">
                  <a16:creationId xmlns="" xmlns:a16="http://schemas.microsoft.com/office/drawing/2014/main" id="{BA2AAC2A-14F0-4C84-A0D6-67EE6B53F1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pic>
        <p:nvPicPr>
          <p:cNvPr id="23" name="Picture 22">
            <a:extLst>
              <a:ext uri="{FF2B5EF4-FFF2-40B4-BE49-F238E27FC236}">
                <a16:creationId xmlns="" xmlns:a16="http://schemas.microsoft.com/office/drawing/2014/main" id="{51123EB2-C216-4AA7-9452-1FFD2DDE8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75" y="904414"/>
            <a:ext cx="10189649" cy="5475421"/>
          </a:xfrm>
          <a:prstGeom prst="rect">
            <a:avLst/>
          </a:prstGeom>
        </p:spPr>
      </p:pic>
    </p:spTree>
    <p:extLst>
      <p:ext uri="{BB962C8B-B14F-4D97-AF65-F5344CB8AC3E}">
        <p14:creationId xmlns:p14="http://schemas.microsoft.com/office/powerpoint/2010/main" val="683905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6F4587E-EDCD-4071-976F-70D3BB84C651}"/>
              </a:ext>
            </a:extLst>
          </p:cNvPr>
          <p:cNvGrpSpPr/>
          <p:nvPr/>
        </p:nvGrpSpPr>
        <p:grpSpPr>
          <a:xfrm>
            <a:off x="534545" y="1165320"/>
            <a:ext cx="2000455" cy="1284957"/>
            <a:chOff x="446863" y="830873"/>
            <a:chExt cx="2000455" cy="1284957"/>
          </a:xfrm>
        </p:grpSpPr>
        <p:pic>
          <p:nvPicPr>
            <p:cNvPr id="3" name="图片 17">
              <a:extLst>
                <a:ext uri="{FF2B5EF4-FFF2-40B4-BE49-F238E27FC236}">
                  <a16:creationId xmlns="" xmlns:a16="http://schemas.microsoft.com/office/drawing/2014/main" id="{F043E439-9DCF-4930-BFA8-7F69DFBAA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4" name="TextBox 3">
              <a:extLst>
                <a:ext uri="{FF2B5EF4-FFF2-40B4-BE49-F238E27FC236}">
                  <a16:creationId xmlns="" xmlns:a16="http://schemas.microsoft.com/office/drawing/2014/main" id="{0A3BCDAE-6106-4130-839C-56B561D444F7}"/>
                </a:ext>
              </a:extLst>
            </p:cNvPr>
            <p:cNvSpPr txBox="1"/>
            <p:nvPr/>
          </p:nvSpPr>
          <p:spPr>
            <a:xfrm>
              <a:off x="574360" y="1067820"/>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rát</a:t>
              </a: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vàng</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5" name="Group 4">
            <a:extLst>
              <a:ext uri="{FF2B5EF4-FFF2-40B4-BE49-F238E27FC236}">
                <a16:creationId xmlns="" xmlns:a16="http://schemas.microsoft.com/office/drawing/2014/main" id="{7E7808B4-9DD0-49B6-874C-5CFABD55685D}"/>
              </a:ext>
            </a:extLst>
          </p:cNvPr>
          <p:cNvGrpSpPr/>
          <p:nvPr/>
        </p:nvGrpSpPr>
        <p:grpSpPr>
          <a:xfrm>
            <a:off x="2535000" y="648723"/>
            <a:ext cx="9439138" cy="1670766"/>
            <a:chOff x="1629819" y="733985"/>
            <a:chExt cx="9439138" cy="1670766"/>
          </a:xfrm>
        </p:grpSpPr>
        <p:pic>
          <p:nvPicPr>
            <p:cNvPr id="6" name="图片 16">
              <a:extLst>
                <a:ext uri="{FF2B5EF4-FFF2-40B4-BE49-F238E27FC236}">
                  <a16:creationId xmlns="" xmlns:a16="http://schemas.microsoft.com/office/drawing/2014/main" id="{9F546395-2D9B-48BD-9FED-1372B53F0D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7" name="Straight Connector 6">
              <a:extLst>
                <a:ext uri="{FF2B5EF4-FFF2-40B4-BE49-F238E27FC236}">
                  <a16:creationId xmlns="" xmlns:a16="http://schemas.microsoft.com/office/drawing/2014/main" id="{D6C98EFF-3233-4334-9E8A-7461E054C76A}"/>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8" name="TextBox 7">
            <a:extLst>
              <a:ext uri="{FF2B5EF4-FFF2-40B4-BE49-F238E27FC236}">
                <a16:creationId xmlns="" xmlns:a16="http://schemas.microsoft.com/office/drawing/2014/main" id="{3CA9A206-C2AB-41FF-AA8E-5607373F0B7D}"/>
              </a:ext>
            </a:extLst>
          </p:cNvPr>
          <p:cNvSpPr txBox="1"/>
          <p:nvPr/>
        </p:nvSpPr>
        <p:spPr>
          <a:xfrm>
            <a:off x="2417815" y="1165320"/>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gắn thêm từng mảnh vàng trên bề mặt; thường để trang trí</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17" name="Group 16">
            <a:extLst>
              <a:ext uri="{FF2B5EF4-FFF2-40B4-BE49-F238E27FC236}">
                <a16:creationId xmlns="" xmlns:a16="http://schemas.microsoft.com/office/drawing/2014/main" id="{8E0E411D-E18E-4054-99D1-BA8FAB8EEE8D}"/>
              </a:ext>
            </a:extLst>
          </p:cNvPr>
          <p:cNvGrpSpPr/>
          <p:nvPr/>
        </p:nvGrpSpPr>
        <p:grpSpPr>
          <a:xfrm>
            <a:off x="1439586" y="294082"/>
            <a:ext cx="3109590" cy="583942"/>
            <a:chOff x="1439586" y="294082"/>
            <a:chExt cx="3109590" cy="583942"/>
          </a:xfrm>
        </p:grpSpPr>
        <p:grpSp>
          <p:nvGrpSpPr>
            <p:cNvPr id="18" name="Group 17">
              <a:extLst>
                <a:ext uri="{FF2B5EF4-FFF2-40B4-BE49-F238E27FC236}">
                  <a16:creationId xmlns="" xmlns:a16="http://schemas.microsoft.com/office/drawing/2014/main" id="{DEC55BCC-139B-47EE-A255-2DCD7C60470B}"/>
                </a:ext>
              </a:extLst>
            </p:cNvPr>
            <p:cNvGrpSpPr/>
            <p:nvPr/>
          </p:nvGrpSpPr>
          <p:grpSpPr>
            <a:xfrm>
              <a:off x="1439586" y="294082"/>
              <a:ext cx="3109590" cy="576000"/>
              <a:chOff x="3591952" y="54000"/>
              <a:chExt cx="3109590" cy="576000"/>
            </a:xfrm>
          </p:grpSpPr>
          <p:sp>
            <p:nvSpPr>
              <p:cNvPr id="20" name="Flowchart: Alternate Process 19">
                <a:extLst>
                  <a:ext uri="{FF2B5EF4-FFF2-40B4-BE49-F238E27FC236}">
                    <a16:creationId xmlns="" xmlns:a16="http://schemas.microsoft.com/office/drawing/2014/main" id="{D2108FDB-B0AD-486A-95F1-A318056FA539}"/>
                  </a:ext>
                </a:extLst>
              </p:cNvPr>
              <p:cNvSpPr/>
              <p:nvPr/>
            </p:nvSpPr>
            <p:spPr>
              <a:xfrm>
                <a:off x="3591952" y="54000"/>
                <a:ext cx="3109590"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umanst521 BT"/>
                  <a:ea typeface="+mn-ea"/>
                  <a:cs typeface="+mn-cs"/>
                </a:endParaRPr>
              </a:p>
            </p:txBody>
          </p:sp>
          <p:sp>
            <p:nvSpPr>
              <p:cNvPr id="21" name="TextBox 20">
                <a:extLst>
                  <a:ext uri="{FF2B5EF4-FFF2-40B4-BE49-F238E27FC236}">
                    <a16:creationId xmlns="" xmlns:a16="http://schemas.microsoft.com/office/drawing/2014/main" id="{C4D12FBF-9FBA-4EF1-8C56-0C4045B37AED}"/>
                  </a:ext>
                </a:extLst>
              </p:cNvPr>
              <p:cNvSpPr txBox="1"/>
              <p:nvPr/>
            </p:nvSpPr>
            <p:spPr>
              <a:xfrm>
                <a:off x="4185244" y="80390"/>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Humanst521 BT"/>
                    <a:ea typeface="+mn-ea"/>
                    <a:cs typeface="+mn-cs"/>
                  </a:rPr>
                  <a:t>Giải nghĩa từ</a:t>
                </a:r>
              </a:p>
            </p:txBody>
          </p:sp>
        </p:grpSp>
        <p:pic>
          <p:nvPicPr>
            <p:cNvPr id="19" name="Kí hiệu - Khám phá &amp; Luyện tập">
              <a:extLst>
                <a:ext uri="{FF2B5EF4-FFF2-40B4-BE49-F238E27FC236}">
                  <a16:creationId xmlns="" xmlns:a16="http://schemas.microsoft.com/office/drawing/2014/main" id="{BA2AAC2A-14F0-4C84-A0D6-67EE6B53F1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41251" y="294082"/>
              <a:ext cx="583942" cy="583942"/>
            </a:xfrm>
            <a:prstGeom prst="rect">
              <a:avLst/>
            </a:prstGeom>
          </p:spPr>
        </p:pic>
      </p:grpSp>
      <p:grpSp>
        <p:nvGrpSpPr>
          <p:cNvPr id="22" name="Group 21">
            <a:extLst>
              <a:ext uri="{FF2B5EF4-FFF2-40B4-BE49-F238E27FC236}">
                <a16:creationId xmlns="" xmlns:a16="http://schemas.microsoft.com/office/drawing/2014/main" id="{650DE3C3-081E-4E5B-A8A0-4C557292D627}"/>
              </a:ext>
            </a:extLst>
          </p:cNvPr>
          <p:cNvGrpSpPr/>
          <p:nvPr/>
        </p:nvGrpSpPr>
        <p:grpSpPr>
          <a:xfrm>
            <a:off x="482431" y="2786521"/>
            <a:ext cx="2117640" cy="1284957"/>
            <a:chOff x="446863" y="830873"/>
            <a:chExt cx="2117640" cy="1284957"/>
          </a:xfrm>
        </p:grpSpPr>
        <p:pic>
          <p:nvPicPr>
            <p:cNvPr id="23" name="图片 17">
              <a:extLst>
                <a:ext uri="{FF2B5EF4-FFF2-40B4-BE49-F238E27FC236}">
                  <a16:creationId xmlns="" xmlns:a16="http://schemas.microsoft.com/office/drawing/2014/main" id="{2F97C461-D570-4093-B7A6-68B2799E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24" name="TextBox 23">
              <a:extLst>
                <a:ext uri="{FF2B5EF4-FFF2-40B4-BE49-F238E27FC236}">
                  <a16:creationId xmlns="" xmlns:a16="http://schemas.microsoft.com/office/drawing/2014/main" id="{8581DF51-B29F-4810-A6E5-DCB55D0016BA}"/>
                </a:ext>
              </a:extLst>
            </p:cNvPr>
            <p:cNvSpPr txBox="1"/>
            <p:nvPr/>
          </p:nvSpPr>
          <p:spPr>
            <a:xfrm>
              <a:off x="691545" y="112611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chuỗi</a:t>
              </a:r>
              <a:endPar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25" name="Group 24">
            <a:extLst>
              <a:ext uri="{FF2B5EF4-FFF2-40B4-BE49-F238E27FC236}">
                <a16:creationId xmlns="" xmlns:a16="http://schemas.microsoft.com/office/drawing/2014/main" id="{22D1DC20-2E2C-46DD-88B4-1041AC771EB7}"/>
              </a:ext>
            </a:extLst>
          </p:cNvPr>
          <p:cNvGrpSpPr/>
          <p:nvPr/>
        </p:nvGrpSpPr>
        <p:grpSpPr>
          <a:xfrm>
            <a:off x="2482886" y="2269924"/>
            <a:ext cx="9439138" cy="1670766"/>
            <a:chOff x="1629819" y="733985"/>
            <a:chExt cx="9439138" cy="1670766"/>
          </a:xfrm>
        </p:grpSpPr>
        <p:pic>
          <p:nvPicPr>
            <p:cNvPr id="26" name="图片 16">
              <a:extLst>
                <a:ext uri="{FF2B5EF4-FFF2-40B4-BE49-F238E27FC236}">
                  <a16:creationId xmlns="" xmlns:a16="http://schemas.microsoft.com/office/drawing/2014/main" id="{E270425B-A1C0-487D-94A3-798F06AC6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7" name="Straight Connector 26">
              <a:extLst>
                <a:ext uri="{FF2B5EF4-FFF2-40B4-BE49-F238E27FC236}">
                  <a16:creationId xmlns="" xmlns:a16="http://schemas.microsoft.com/office/drawing/2014/main" id="{FDBABABF-84D6-4427-BB0F-86D27C90932D}"/>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28" name="TextBox 27">
            <a:extLst>
              <a:ext uri="{FF2B5EF4-FFF2-40B4-BE49-F238E27FC236}">
                <a16:creationId xmlns="" xmlns:a16="http://schemas.microsoft.com/office/drawing/2014/main" id="{543C115E-9E84-42A0-8AB8-638FA38759CA}"/>
              </a:ext>
            </a:extLst>
          </p:cNvPr>
          <p:cNvSpPr txBox="1"/>
          <p:nvPr/>
        </p:nvSpPr>
        <p:spPr>
          <a:xfrm>
            <a:off x="2365701" y="2786521"/>
            <a:ext cx="8094752"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tập hợp gồm nhiều vật nhỏ cùng loại, có hình dạng gần giống nhau, xâu thành dây</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grpSp>
        <p:nvGrpSpPr>
          <p:cNvPr id="29" name="Group 28">
            <a:extLst>
              <a:ext uri="{FF2B5EF4-FFF2-40B4-BE49-F238E27FC236}">
                <a16:creationId xmlns="" xmlns:a16="http://schemas.microsoft.com/office/drawing/2014/main" id="{15014367-EBAA-4CA7-B77A-38202CC9E8FA}"/>
              </a:ext>
            </a:extLst>
          </p:cNvPr>
          <p:cNvGrpSpPr/>
          <p:nvPr/>
        </p:nvGrpSpPr>
        <p:grpSpPr>
          <a:xfrm>
            <a:off x="393922" y="4404236"/>
            <a:ext cx="2294657" cy="1284957"/>
            <a:chOff x="446863" y="830873"/>
            <a:chExt cx="2294657" cy="1284957"/>
          </a:xfrm>
        </p:grpSpPr>
        <p:pic>
          <p:nvPicPr>
            <p:cNvPr id="30" name="图片 17">
              <a:extLst>
                <a:ext uri="{FF2B5EF4-FFF2-40B4-BE49-F238E27FC236}">
                  <a16:creationId xmlns="" xmlns:a16="http://schemas.microsoft.com/office/drawing/2014/main" id="{14DCAC03-5403-4AC2-AF2D-76B7877E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63" y="830873"/>
              <a:ext cx="2000455" cy="1284957"/>
            </a:xfrm>
            <a:prstGeom prst="rect">
              <a:avLst/>
            </a:prstGeom>
          </p:spPr>
        </p:pic>
        <p:sp>
          <p:nvSpPr>
            <p:cNvPr id="31" name="TextBox 30">
              <a:extLst>
                <a:ext uri="{FF2B5EF4-FFF2-40B4-BE49-F238E27FC236}">
                  <a16:creationId xmlns="" xmlns:a16="http://schemas.microsoft.com/office/drawing/2014/main" id="{0926F11C-D1E1-49CD-8591-4A7ECC244B47}"/>
                </a:ext>
              </a:extLst>
            </p:cNvPr>
            <p:cNvSpPr txBox="1"/>
            <p:nvPr/>
          </p:nvSpPr>
          <p:spPr>
            <a:xfrm>
              <a:off x="868562" y="1085641"/>
              <a:ext cx="1872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chao</a:t>
              </a:r>
            </a:p>
          </p:txBody>
        </p:sp>
      </p:grpSp>
      <p:grpSp>
        <p:nvGrpSpPr>
          <p:cNvPr id="32" name="Group 31">
            <a:extLst>
              <a:ext uri="{FF2B5EF4-FFF2-40B4-BE49-F238E27FC236}">
                <a16:creationId xmlns="" xmlns:a16="http://schemas.microsoft.com/office/drawing/2014/main" id="{9CE54391-A3F9-403C-9A27-782DCA50C2F8}"/>
              </a:ext>
            </a:extLst>
          </p:cNvPr>
          <p:cNvGrpSpPr/>
          <p:nvPr/>
        </p:nvGrpSpPr>
        <p:grpSpPr>
          <a:xfrm>
            <a:off x="2394377" y="3887639"/>
            <a:ext cx="9439138" cy="1670766"/>
            <a:chOff x="1629819" y="733985"/>
            <a:chExt cx="9439138" cy="1670766"/>
          </a:xfrm>
        </p:grpSpPr>
        <p:pic>
          <p:nvPicPr>
            <p:cNvPr id="33" name="图片 16">
              <a:extLst>
                <a:ext uri="{FF2B5EF4-FFF2-40B4-BE49-F238E27FC236}">
                  <a16:creationId xmlns="" xmlns:a16="http://schemas.microsoft.com/office/drawing/2014/main" id="{E9B0B75D-B737-488F-A52A-85F2352C4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 xmlns:a16="http://schemas.microsoft.com/office/drawing/2014/main" id="{0B51C099-CEEB-445D-9D2C-2FAD283D79BE}"/>
                </a:ext>
              </a:extLst>
            </p:cNvPr>
            <p:cNvCxnSpPr/>
            <p:nvPr/>
          </p:nvCxnSpPr>
          <p:spPr>
            <a:xfrm>
              <a:off x="1629819" y="2303151"/>
              <a:ext cx="8094752" cy="0"/>
            </a:xfrm>
            <a:prstGeom prst="line">
              <a:avLst/>
            </a:prstGeom>
            <a:noFill/>
            <a:ln w="6350" cap="flat" cmpd="sng" algn="ctr">
              <a:solidFill>
                <a:srgbClr val="505069">
                  <a:lumMod val="50000"/>
                </a:srgbClr>
              </a:solidFill>
              <a:prstDash val="solid"/>
              <a:miter lim="800000"/>
            </a:ln>
            <a:effectLst/>
          </p:spPr>
        </p:cxnSp>
      </p:grpSp>
      <p:sp>
        <p:nvSpPr>
          <p:cNvPr id="35" name="TextBox 34">
            <a:extLst>
              <a:ext uri="{FF2B5EF4-FFF2-40B4-BE49-F238E27FC236}">
                <a16:creationId xmlns="" xmlns:a16="http://schemas.microsoft.com/office/drawing/2014/main" id="{46822908-7A36-4AE2-8549-3747A8207863}"/>
              </a:ext>
            </a:extLst>
          </p:cNvPr>
          <p:cNvSpPr txBox="1"/>
          <p:nvPr/>
        </p:nvSpPr>
        <p:spPr>
          <a:xfrm>
            <a:off x="2816076" y="4404236"/>
            <a:ext cx="6675245" cy="1077218"/>
          </a:xfrm>
          <a:prstGeom prst="rect">
            <a:avLst/>
          </a:prstGeom>
          <a:noFill/>
        </p:spPr>
        <p:txBody>
          <a:bodyPr wrap="square" rtlCol="0">
            <a:spAutoFit/>
          </a:bodyPr>
          <a:lstStyle/>
          <a:p>
            <a:pPr lvl="0" algn="ctr" defTabSz="914400">
              <a:defRPr/>
            </a:pPr>
            <a:r>
              <a:rPr lang="vi-VN" sz="3200" dirty="0">
                <a:solidFill>
                  <a:srgbClr val="C00000"/>
                </a:solidFill>
                <a:latin typeface="Calibri"/>
                <a:cs typeface="Calibri" panose="020F0502020204030204" pitchFamily="34" charset="0"/>
              </a:rPr>
              <a:t>nghiêng nhanh từ bên này sang bên kia và ngược lại</a:t>
            </a:r>
            <a:endParaRPr kumimoji="0" lang="en-US" sz="3200" b="0" i="0" u="none" strike="noStrike" kern="1200" cap="none" spc="0" normalizeH="0" baseline="0" noProof="0" dirty="0">
              <a:ln>
                <a:noFill/>
              </a:ln>
              <a:solidFill>
                <a:srgbClr val="C00000"/>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38103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right)">
                                      <p:cBhvr>
                                        <p:cTn id="13" dur="1000"/>
                                        <p:tgtEl>
                                          <p:spTgt spid="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p:tgtEl>
                                          <p:spTgt spid="8"/>
                                        </p:tgtEl>
                                        <p:attrNameLst>
                                          <p:attrName>ppt_x</p:attrName>
                                        </p:attrNameLst>
                                      </p:cBhvr>
                                      <p:tavLst>
                                        <p:tav tm="0">
                                          <p:val>
                                            <p:strVal val="#ppt_x-#ppt_w*1.125000"/>
                                          </p:val>
                                        </p:tav>
                                        <p:tav tm="100000">
                                          <p:val>
                                            <p:strVal val="#ppt_x"/>
                                          </p:val>
                                        </p:tav>
                                      </p:tavLst>
                                    </p:anim>
                                    <p:animEffect transition="in" filter="wipe(righ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p:tgtEl>
                                          <p:spTgt spid="25"/>
                                        </p:tgtEl>
                                        <p:attrNameLst>
                                          <p:attrName>ppt_x</p:attrName>
                                        </p:attrNameLst>
                                      </p:cBhvr>
                                      <p:tavLst>
                                        <p:tav tm="0">
                                          <p:val>
                                            <p:strVal val="#ppt_x-#ppt_w*1.125000"/>
                                          </p:val>
                                        </p:tav>
                                        <p:tav tm="100000">
                                          <p:val>
                                            <p:strVal val="#ppt_x"/>
                                          </p:val>
                                        </p:tav>
                                      </p:tavLst>
                                    </p:anim>
                                    <p:animEffect transition="in" filter="wipe(right)">
                                      <p:cBhvr>
                                        <p:cTn id="28" dur="1000"/>
                                        <p:tgtEl>
                                          <p:spTgt spid="25"/>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p:tgtEl>
                                          <p:spTgt spid="28"/>
                                        </p:tgtEl>
                                        <p:attrNameLst>
                                          <p:attrName>ppt_x</p:attrName>
                                        </p:attrNameLst>
                                      </p:cBhvr>
                                      <p:tavLst>
                                        <p:tav tm="0">
                                          <p:val>
                                            <p:strVal val="#ppt_x-#ppt_w*1.125000"/>
                                          </p:val>
                                        </p:tav>
                                        <p:tav tm="100000">
                                          <p:val>
                                            <p:strVal val="#ppt_x"/>
                                          </p:val>
                                        </p:tav>
                                      </p:tavLst>
                                    </p:anim>
                                    <p:animEffect transition="in" filter="wipe(right)">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1000"/>
                                        <p:tgtEl>
                                          <p:spTgt spid="32"/>
                                        </p:tgtEl>
                                        <p:attrNameLst>
                                          <p:attrName>ppt_x</p:attrName>
                                        </p:attrNameLst>
                                      </p:cBhvr>
                                      <p:tavLst>
                                        <p:tav tm="0">
                                          <p:val>
                                            <p:strVal val="#ppt_x-#ppt_w*1.125000"/>
                                          </p:val>
                                        </p:tav>
                                        <p:tav tm="100000">
                                          <p:val>
                                            <p:strVal val="#ppt_x"/>
                                          </p:val>
                                        </p:tav>
                                      </p:tavLst>
                                    </p:anim>
                                    <p:animEffect transition="in" filter="wipe(right)">
                                      <p:cBhvr>
                                        <p:cTn id="43" dur="1000"/>
                                        <p:tgtEl>
                                          <p:spTgt spid="32"/>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1000"/>
                                        <p:tgtEl>
                                          <p:spTgt spid="35"/>
                                        </p:tgtEl>
                                        <p:attrNameLst>
                                          <p:attrName>ppt_x</p:attrName>
                                        </p:attrNameLst>
                                      </p:cBhvr>
                                      <p:tavLst>
                                        <p:tav tm="0">
                                          <p:val>
                                            <p:strVal val="#ppt_x-#ppt_w*1.125000"/>
                                          </p:val>
                                        </p:tav>
                                        <p:tav tm="100000">
                                          <p:val>
                                            <p:strVal val="#ppt_x"/>
                                          </p:val>
                                        </p:tav>
                                      </p:tavLst>
                                    </p:anim>
                                    <p:animEffect transition="in" filter="wipe(right)">
                                      <p:cBhvr>
                                        <p:cTn id="4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 xmlns:a16="http://schemas.microsoft.com/office/drawing/2014/main" id="{780ADC71-B10E-43A5-B21D-F74517DD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63" r="15862" b="3572"/>
          <a:stretch/>
        </p:blipFill>
        <p:spPr>
          <a:xfrm rot="19809176">
            <a:off x="1754069" y="-385195"/>
            <a:ext cx="1335031" cy="1786536"/>
          </a:xfrm>
          <a:prstGeom prst="rect">
            <a:avLst/>
          </a:prstGeom>
        </p:spPr>
      </p:pic>
      <p:sp>
        <p:nvSpPr>
          <p:cNvPr id="3" name="文本框 18">
            <a:extLst>
              <a:ext uri="{FF2B5EF4-FFF2-40B4-BE49-F238E27FC236}">
                <a16:creationId xmlns="" xmlns:a16="http://schemas.microsoft.com/office/drawing/2014/main" id="{3DA6541E-C7B6-47EF-929A-BD2C2608BE02}"/>
              </a:ext>
            </a:extLst>
          </p:cNvPr>
          <p:cNvSpPr txBox="1"/>
          <p:nvPr/>
        </p:nvSpPr>
        <p:spPr>
          <a:xfrm>
            <a:off x="3264991" y="84465"/>
            <a:ext cx="6349975" cy="1200329"/>
          </a:xfrm>
          <a:prstGeom prst="rect">
            <a:avLst/>
          </a:prstGeom>
          <a:noFill/>
        </p:spPr>
        <p:txBody>
          <a:bodyPr wrap="square" rtlCol="0">
            <a:spAutoFit/>
          </a:bodyPr>
          <a:lstStyle/>
          <a:p>
            <a:pPr algn="ctr"/>
            <a:r>
              <a:rPr lang="en-US" altLang="zh-CN" sz="3600" dirty="0" err="1">
                <a:solidFill>
                  <a:srgbClr val="C00000"/>
                </a:solidFill>
                <a:ea typeface="微软雅黑"/>
                <a:cs typeface="Calibri" panose="020F0502020204030204" pitchFamily="34" charset="0"/>
              </a:rPr>
              <a:t>Đọc</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thầm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lại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bài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và</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thảo</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luận</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nhóm</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đôi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trả</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lời</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câu</a:t>
            </a:r>
            <a:r>
              <a:rPr lang="zh-CN" altLang="en-US"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hỏi</a:t>
            </a:r>
            <a:endParaRPr lang="zh-CN" altLang="en-US" sz="3600" dirty="0">
              <a:solidFill>
                <a:srgbClr val="C00000"/>
              </a:solidFill>
              <a:ea typeface="微软雅黑"/>
              <a:cs typeface="Calibri" panose="020F0502020204030204" pitchFamily="34" charset="0"/>
            </a:endParaRPr>
          </a:p>
        </p:txBody>
      </p:sp>
      <p:grpSp>
        <p:nvGrpSpPr>
          <p:cNvPr id="4" name="Group 3">
            <a:extLst>
              <a:ext uri="{FF2B5EF4-FFF2-40B4-BE49-F238E27FC236}">
                <a16:creationId xmlns="" xmlns:a16="http://schemas.microsoft.com/office/drawing/2014/main" id="{510CB2DE-BAA4-408C-808A-5857DE14EA93}"/>
              </a:ext>
            </a:extLst>
          </p:cNvPr>
          <p:cNvGrpSpPr/>
          <p:nvPr/>
        </p:nvGrpSpPr>
        <p:grpSpPr>
          <a:xfrm>
            <a:off x="634815" y="962023"/>
            <a:ext cx="10922369" cy="1245055"/>
            <a:chOff x="-780809" y="-41802"/>
            <a:chExt cx="11631391" cy="1245055"/>
          </a:xfrm>
        </p:grpSpPr>
        <p:sp>
          <p:nvSpPr>
            <p:cNvPr id="5" name="Rectangle 4">
              <a:extLst>
                <a:ext uri="{FF2B5EF4-FFF2-40B4-BE49-F238E27FC236}">
                  <a16:creationId xmlns="" xmlns:a16="http://schemas.microsoft.com/office/drawing/2014/main" id="{E4840A3B-C025-4965-B40C-200B99CDBB8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6" name="Oval 5">
              <a:extLst>
                <a:ext uri="{FF2B5EF4-FFF2-40B4-BE49-F238E27FC236}">
                  <a16:creationId xmlns="" xmlns:a16="http://schemas.microsoft.com/office/drawing/2014/main" id="{1A844B8C-34D4-4B08-8779-0B71DEE5994C}"/>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7" name="Group 6">
            <a:extLst>
              <a:ext uri="{FF2B5EF4-FFF2-40B4-BE49-F238E27FC236}">
                <a16:creationId xmlns="" xmlns:a16="http://schemas.microsoft.com/office/drawing/2014/main" id="{0EF91B7C-F91F-49F1-8394-63D072A5FBFA}"/>
              </a:ext>
            </a:extLst>
          </p:cNvPr>
          <p:cNvGrpSpPr/>
          <p:nvPr/>
        </p:nvGrpSpPr>
        <p:grpSpPr>
          <a:xfrm>
            <a:off x="605671" y="2122045"/>
            <a:ext cx="10922369" cy="1151063"/>
            <a:chOff x="-826663" y="-41802"/>
            <a:chExt cx="11677245" cy="1151063"/>
          </a:xfrm>
        </p:grpSpPr>
        <p:sp>
          <p:nvSpPr>
            <p:cNvPr id="8" name="Rectangle 7">
              <a:extLst>
                <a:ext uri="{FF2B5EF4-FFF2-40B4-BE49-F238E27FC236}">
                  <a16:creationId xmlns="" xmlns:a16="http://schemas.microsoft.com/office/drawing/2014/main" id="{2BD54EB8-6D55-4600-867F-AC3CB536ED21}"/>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9" name="Oval 8">
              <a:extLst>
                <a:ext uri="{FF2B5EF4-FFF2-40B4-BE49-F238E27FC236}">
                  <a16:creationId xmlns="" xmlns:a16="http://schemas.microsoft.com/office/drawing/2014/main" id="{35CDFF32-09CF-42E1-B2C7-E4ADB323CD0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grpSp>
        <p:nvGrpSpPr>
          <p:cNvPr id="10" name="Group 9">
            <a:extLst>
              <a:ext uri="{FF2B5EF4-FFF2-40B4-BE49-F238E27FC236}">
                <a16:creationId xmlns="" xmlns:a16="http://schemas.microsoft.com/office/drawing/2014/main" id="{3F8ED863-1FCE-48E1-95C1-0B8444A3CEAA}"/>
              </a:ext>
            </a:extLst>
          </p:cNvPr>
          <p:cNvGrpSpPr/>
          <p:nvPr/>
        </p:nvGrpSpPr>
        <p:grpSpPr>
          <a:xfrm>
            <a:off x="605671" y="3499473"/>
            <a:ext cx="10886128" cy="1245055"/>
            <a:chOff x="-815679" y="-41802"/>
            <a:chExt cx="11666261" cy="1245055"/>
          </a:xfrm>
        </p:grpSpPr>
        <p:sp>
          <p:nvSpPr>
            <p:cNvPr id="11" name="Rectangle 10">
              <a:extLst>
                <a:ext uri="{FF2B5EF4-FFF2-40B4-BE49-F238E27FC236}">
                  <a16:creationId xmlns="" xmlns:a16="http://schemas.microsoft.com/office/drawing/2014/main" id="{A53A9B36-5453-43F0-A1F0-B7852954B101}"/>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2" name="Oval 11">
              <a:extLst>
                <a:ext uri="{FF2B5EF4-FFF2-40B4-BE49-F238E27FC236}">
                  <a16:creationId xmlns="" xmlns:a16="http://schemas.microsoft.com/office/drawing/2014/main" id="{93173B9A-B135-445B-9FE4-A1C7CCEB6D4F}"/>
                </a:ext>
              </a:extLst>
            </p:cNvPr>
            <p:cNvSpPr/>
            <p:nvPr/>
          </p:nvSpPr>
          <p:spPr>
            <a:xfrm>
              <a:off x="-815679" y="-41802"/>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grpSp>
        <p:nvGrpSpPr>
          <p:cNvPr id="13" name="Group 12">
            <a:extLst>
              <a:ext uri="{FF2B5EF4-FFF2-40B4-BE49-F238E27FC236}">
                <a16:creationId xmlns="" xmlns:a16="http://schemas.microsoft.com/office/drawing/2014/main" id="{1636A7DD-4BE7-4E92-A7FE-49BCDFACEC82}"/>
              </a:ext>
            </a:extLst>
          </p:cNvPr>
          <p:cNvGrpSpPr/>
          <p:nvPr/>
        </p:nvGrpSpPr>
        <p:grpSpPr>
          <a:xfrm>
            <a:off x="605671" y="4611181"/>
            <a:ext cx="10780488" cy="1245055"/>
            <a:chOff x="-791793" y="-41802"/>
            <a:chExt cx="11642375" cy="1245055"/>
          </a:xfrm>
        </p:grpSpPr>
        <p:sp>
          <p:nvSpPr>
            <p:cNvPr id="14" name="Rectangle 13">
              <a:extLst>
                <a:ext uri="{FF2B5EF4-FFF2-40B4-BE49-F238E27FC236}">
                  <a16:creationId xmlns="" xmlns:a16="http://schemas.microsoft.com/office/drawing/2014/main" id="{9D2D7981-25E5-4267-8889-2CB6A26A84C6}"/>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endParaRPr lang="en-US" sz="3600" dirty="0">
                <a:solidFill>
                  <a:srgbClr val="000000"/>
                </a:solidFill>
                <a:ea typeface="微软雅黑"/>
                <a:cs typeface="Calibri" panose="020F0502020204030204" pitchFamily="34" charset="0"/>
              </a:endParaRPr>
            </a:p>
          </p:txBody>
        </p:sp>
        <p:sp>
          <p:nvSpPr>
            <p:cNvPr id="15" name="Oval 14">
              <a:extLst>
                <a:ext uri="{FF2B5EF4-FFF2-40B4-BE49-F238E27FC236}">
                  <a16:creationId xmlns="" xmlns:a16="http://schemas.microsoft.com/office/drawing/2014/main" id="{0625B3D8-40CB-4B9A-8355-A176149DE5F5}"/>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Tree>
    <p:extLst>
      <p:ext uri="{BB962C8B-B14F-4D97-AF65-F5344CB8AC3E}">
        <p14:creationId xmlns:p14="http://schemas.microsoft.com/office/powerpoint/2010/main" val="39419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469CEF5-A6FD-4B72-A00F-B5CFD8C16F9F}"/>
              </a:ext>
            </a:extLst>
          </p:cNvPr>
          <p:cNvSpPr/>
          <p:nvPr/>
        </p:nvSpPr>
        <p:spPr>
          <a:xfrm>
            <a:off x="1198268" y="304800"/>
            <a:ext cx="9795464" cy="6299200"/>
          </a:xfrm>
          <a:prstGeom prst="rect">
            <a:avLst/>
          </a:prstGeom>
          <a:solidFill>
            <a:srgbClr val="FFFFFF"/>
          </a:solidFill>
          <a:ln w="25400" cap="flat" cmpd="sng" algn="ctr">
            <a:solidFill>
              <a:srgbClr val="C6588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rPr>
              <a:t>Ở </a:t>
            </a:r>
            <a:r>
              <a:rPr kumimoji="0" lang="en-US" sz="2800" b="0" i="0" u="none" strike="noStrike" kern="0" cap="none" spc="0" normalizeH="0" baseline="0" noProof="0" dirty="0" err="1">
                <a:ln>
                  <a:noFill/>
                </a:ln>
                <a:solidFill>
                  <a:srgbClr val="000000"/>
                </a:solidFill>
                <a:effectLst/>
                <a:uLnTx/>
                <a:uFillTx/>
              </a:rPr>
              <a:t>phần</a:t>
            </a:r>
            <a:r>
              <a:rPr kumimoji="0" lang="en-US" sz="2800" b="0" i="0" u="none" strike="noStrike" kern="0" cap="none" spc="0" normalizeH="0" baseline="0" noProof="0" dirty="0">
                <a:ln>
                  <a:noFill/>
                </a:ln>
                <a:solidFill>
                  <a:srgbClr val="000000"/>
                </a:solidFill>
                <a:effectLst/>
                <a:uLnTx/>
                <a:uFillTx/>
              </a:rPr>
              <a:t> 4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rPr>
              <a:t>Đầu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chọn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l</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ợt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2,3,4.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từng</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sẽ</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Tới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mỗi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hỏi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 </a:t>
            </a:r>
            <a:r>
              <a:rPr kumimoji="0" lang="en-US" sz="2800" b="0" i="0" u="none" strike="noStrike" kern="0" cap="none" spc="0" normalizeH="0" baseline="0" noProof="0" dirty="0" err="1">
                <a:ln>
                  <a:noFill/>
                </a:ln>
                <a:solidFill>
                  <a:srgbClr val="000000"/>
                </a:solidFill>
                <a:effectLst/>
                <a:uLnTx/>
                <a:uFillTx/>
              </a:rPr>
              <a:t>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dòng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số</a:t>
            </a:r>
            <a:r>
              <a:rPr kumimoji="0" lang="en-US" sz="2800" b="0" i="0" u="none" strike="noStrike" kern="0" cap="none" spc="0" normalizeH="0" baseline="0" noProof="0" dirty="0">
                <a:ln>
                  <a:noFill/>
                </a:ln>
                <a:solidFill>
                  <a:srgbClr val="000000"/>
                </a:solidFill>
                <a:effectLst/>
                <a:uLnTx/>
                <a:uFillTx/>
              </a:rPr>
              <a:t> slide:12 hoặc.13...</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cần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hs</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quay </a:t>
            </a:r>
            <a:r>
              <a:rPr kumimoji="0" lang="en-US" sz="2800" b="0" i="0" u="none" strike="noStrike" kern="0" cap="none" spc="0" normalizeH="0" baseline="0" noProof="0" dirty="0" err="1">
                <a:ln>
                  <a:noFill/>
                </a:ln>
                <a:solidFill>
                  <a:srgbClr val="000000"/>
                </a:solidFill>
                <a:effectLst/>
                <a:uLnTx/>
                <a:uFillTx/>
              </a:rPr>
              <a:t>lại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tìm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ở slide </a:t>
            </a:r>
            <a:r>
              <a:rPr kumimoji="0" lang="en-US" sz="2800" b="0" i="0" u="none" strike="noStrike" kern="0" cap="none" spc="0" normalizeH="0" baseline="0" noProof="0" dirty="0" err="1">
                <a:ln>
                  <a:noFill/>
                </a:ln>
                <a:solidFill>
                  <a:srgbClr val="000000"/>
                </a:solidFill>
                <a:effectLst/>
                <a:uLnTx/>
                <a:uFillTx/>
              </a:rPr>
              <a:t>của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đoạn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đáp</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án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Sau </a:t>
            </a:r>
            <a:r>
              <a:rPr kumimoji="0" lang="en-US" sz="2800" b="0" i="0" u="none" strike="noStrike" kern="0" cap="none" spc="0" normalizeH="0" baseline="0" noProof="0" dirty="0" err="1">
                <a:ln>
                  <a:noFill/>
                </a:ln>
                <a:solidFill>
                  <a:srgbClr val="000000"/>
                </a:solidFill>
                <a:effectLst/>
                <a:uLnTx/>
                <a:uFillTx/>
              </a:rPr>
              <a:t>khi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trả</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lời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câu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thì</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chữ</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góc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phải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trở</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về</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mở</a:t>
            </a:r>
            <a:r>
              <a:rPr kumimoji="0" lang="en-US" sz="2800" b="0" i="0" u="none" strike="noStrike" kern="0" cap="none" spc="0" normalizeH="0" baseline="0" noProof="0" dirty="0">
                <a:ln>
                  <a:noFill/>
                </a:ln>
                <a:solidFill>
                  <a:srgbClr val="000000"/>
                </a:solidFill>
                <a:effectLst/>
                <a:uLnTx/>
                <a:uFillTx/>
              </a:rPr>
              <a:t> 1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Các</a:t>
            </a:r>
            <a:r>
              <a:rPr kumimoji="0" lang="en-US" sz="2800" b="0" i="0" u="none" strike="noStrike" kern="0" cap="none" spc="0" normalizeH="0" baseline="0" noProof="0" dirty="0">
                <a:ln>
                  <a:noFill/>
                </a:ln>
                <a:solidFill>
                  <a:srgbClr val="000000"/>
                </a:solidFill>
                <a:effectLst/>
                <a:uLnTx/>
                <a:uFillTx/>
              </a:rPr>
              <a:t>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khác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t</a:t>
            </a:r>
            <a:r>
              <a:rPr kumimoji="0" lang="vi-VN" sz="2800" b="0" i="0" u="none" strike="noStrike" kern="0" cap="none" spc="0" normalizeH="0" baseline="0" noProof="0" dirty="0">
                <a:ln>
                  <a:noFill/>
                </a:ln>
                <a:solidFill>
                  <a:srgbClr val="000000"/>
                </a:solidFill>
                <a:effectLst/>
                <a:uLnTx/>
                <a:uFillTx/>
              </a:rPr>
              <a:t>ư</a:t>
            </a:r>
            <a:r>
              <a:rPr kumimoji="0" lang="en-US" sz="2800" b="0" i="0" u="none" strike="noStrike" kern="0" cap="none" spc="0" normalizeH="0" baseline="0" noProof="0" dirty="0" err="1">
                <a:ln>
                  <a:noFill/>
                </a:ln>
                <a:solidFill>
                  <a:srgbClr val="000000"/>
                </a:solidFill>
                <a:effectLst/>
                <a:uLnTx/>
                <a:uFillTx/>
              </a:rPr>
              <a:t>ơng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tự</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Hết</a:t>
            </a:r>
            <a:r>
              <a:rPr kumimoji="0" lang="en-US" sz="2800" b="0" i="0" u="none" strike="noStrike" kern="0" cap="none" spc="0" normalizeH="0" baseline="0" noProof="0" dirty="0">
                <a:ln>
                  <a:noFill/>
                </a:ln>
                <a:solidFill>
                  <a:srgbClr val="000000"/>
                </a:solidFill>
                <a:effectLst/>
                <a:uLnTx/>
                <a:uFillTx/>
              </a:rPr>
              <a:t> 4 ô </a:t>
            </a:r>
            <a:r>
              <a:rPr kumimoji="0" lang="en-US" sz="2800" b="0" i="0" u="none" strike="noStrike" kern="0" cap="none" spc="0" normalizeH="0" baseline="0" noProof="0" dirty="0" err="1">
                <a:ln>
                  <a:noFill/>
                </a:ln>
                <a:solidFill>
                  <a:srgbClr val="000000"/>
                </a:solidFill>
                <a:effectLst/>
                <a:uLnTx/>
                <a:uFillTx/>
              </a:rPr>
              <a:t>cửa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kích</a:t>
            </a:r>
            <a:r>
              <a:rPr kumimoji="0" lang="en-US" sz="2800" b="0" i="0" u="none" strike="noStrike" kern="0" cap="none" spc="0" normalizeH="0" baseline="0" noProof="0" dirty="0">
                <a:ln>
                  <a:noFill/>
                </a:ln>
                <a:solidFill>
                  <a:srgbClr val="000000"/>
                </a:solidFill>
                <a:effectLst/>
                <a:uLnTx/>
                <a:uFillTx/>
              </a:rPr>
              <a:t> 1 </a:t>
            </a:r>
            <a:r>
              <a:rPr kumimoji="0" lang="en-US" sz="2800" b="0" i="0" u="none" strike="noStrike" kern="0" cap="none" spc="0" normalizeH="0" baseline="0" noProof="0" dirty="0" err="1">
                <a:ln>
                  <a:noFill/>
                </a:ln>
                <a:solidFill>
                  <a:srgbClr val="000000"/>
                </a:solidFill>
                <a:effectLst/>
                <a:uLnTx/>
                <a:uFillTx/>
              </a:rPr>
              <a:t>lần</a:t>
            </a:r>
            <a:r>
              <a:rPr kumimoji="0" lang="en-US" sz="2800" b="0" i="0" u="none" strike="noStrike" kern="0" cap="none" spc="0" normalizeH="0" baseline="0" noProof="0" dirty="0">
                <a:ln>
                  <a:noFill/>
                </a:ln>
                <a:solidFill>
                  <a:srgbClr val="000000"/>
                </a:solidFill>
                <a:effectLst/>
                <a:uLnTx/>
                <a:uFillTx/>
              </a:rPr>
              <a:t> ra </a:t>
            </a:r>
            <a:r>
              <a:rPr kumimoji="0" lang="en-US" sz="2800" b="0" i="0" u="none" strike="noStrike" kern="0" cap="none" spc="0" normalizeH="0" baseline="0" noProof="0" dirty="0" err="1">
                <a:ln>
                  <a:noFill/>
                </a:ln>
                <a:solidFill>
                  <a:srgbClr val="000000"/>
                </a:solidFill>
                <a:effectLst/>
                <a:uLnTx/>
                <a:uFillTx/>
              </a:rPr>
              <a:t>màn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hình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âm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thanh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chiến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thắng</a:t>
            </a:r>
            <a:r>
              <a:rPr kumimoji="0" lang="en-US" sz="2800" b="0" i="0" u="none" strike="noStrike" kern="0" cap="none" spc="0" normalizeH="0" baseline="0" noProof="0" dirty="0">
                <a:ln>
                  <a:noFill/>
                </a:ln>
                <a:solidFill>
                  <a:srgbClr val="000000"/>
                </a:solidFill>
                <a:effectLst/>
                <a:uLnTx/>
                <a:uFillTx/>
              </a:rPr>
              <a:t> Yes. Sau </a:t>
            </a:r>
            <a:r>
              <a:rPr kumimoji="0" lang="en-US" sz="2800" b="0" i="0" u="none" strike="noStrike" kern="0" cap="none" spc="0" normalizeH="0" baseline="0" noProof="0" dirty="0" err="1">
                <a:ln>
                  <a:noFill/>
                </a:ln>
                <a:solidFill>
                  <a:srgbClr val="000000"/>
                </a:solidFill>
                <a:effectLst/>
                <a:uLnTx/>
                <a:uFillTx/>
              </a:rPr>
              <a:t>đó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vào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mũi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tên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đến</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bài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tiếp</a:t>
            </a:r>
            <a:r>
              <a:rPr kumimoji="0" lang="en-US" sz="2800" b="0" i="0" u="none" strike="noStrike" kern="0" cap="none" spc="0" normalizeH="0" baseline="0" noProof="0" dirty="0">
                <a:ln>
                  <a:noFill/>
                </a:ln>
                <a:solidFill>
                  <a:srgbClr val="000000"/>
                </a:solidFill>
                <a:effectLst/>
                <a:uLnTx/>
                <a:uFillTx/>
              </a:rPr>
              <a:t>. E  </a:t>
            </a:r>
            <a:r>
              <a:rPr kumimoji="0" lang="en-US" sz="2800" b="0" i="0" u="none" strike="noStrike" kern="0" cap="none" spc="0" normalizeH="0" baseline="0" noProof="0" dirty="0" err="1">
                <a:ln>
                  <a:noFill/>
                </a:ln>
                <a:solidFill>
                  <a:srgbClr val="000000"/>
                </a:solidFill>
                <a:effectLst/>
                <a:uLnTx/>
                <a:uFillTx/>
              </a:rPr>
              <a:t>viết</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chú</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thích</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mà</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muốn</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rối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não</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luôn</a:t>
            </a:r>
            <a:r>
              <a:rPr kumimoji="0" lang="en-US" sz="2800" b="0" i="0" u="none" strike="noStrike" kern="0" cap="none" spc="0" normalizeH="0" baseline="0" noProof="0" dirty="0">
                <a:ln>
                  <a:noFill/>
                </a:ln>
                <a:solidFill>
                  <a:srgbClr val="000000"/>
                </a:solidFill>
                <a:effectLst/>
                <a:uLnTx/>
                <a:uFillTx/>
              </a:rPr>
              <a:t> s</a:t>
            </a:r>
            <a:r>
              <a:rPr lang="en-US" sz="2800" kern="0" dirty="0">
                <a:solidFill>
                  <a:srgbClr val="000000"/>
                </a:solidFill>
              </a:rPr>
              <a:t>ợ </a:t>
            </a:r>
            <a:r>
              <a:rPr lang="en-US" sz="2800" kern="0" dirty="0" err="1">
                <a:solidFill>
                  <a:srgbClr val="000000"/>
                </a:solidFill>
              </a:rPr>
              <a:t>thầy</a:t>
            </a:r>
            <a:r>
              <a:rPr lang="en-US" sz="2800" kern="0" dirty="0">
                <a:solidFill>
                  <a:srgbClr val="000000"/>
                </a:solidFill>
              </a:rPr>
              <a:t> </a:t>
            </a:r>
            <a:r>
              <a:rPr lang="en-US" sz="2800" kern="0" dirty="0" err="1">
                <a:solidFill>
                  <a:srgbClr val="000000"/>
                </a:solidFill>
              </a:rPr>
              <a:t>cô</a:t>
            </a:r>
            <a:r>
              <a:rPr lang="en-US" sz="2800" kern="0" dirty="0">
                <a:solidFill>
                  <a:srgbClr val="000000"/>
                </a:solidFill>
              </a:rPr>
              <a:t> </a:t>
            </a:r>
            <a:r>
              <a:rPr lang="en-US" sz="2800" kern="0" dirty="0" err="1">
                <a:solidFill>
                  <a:srgbClr val="000000"/>
                </a:solidFill>
              </a:rPr>
              <a:t>bấm</a:t>
            </a:r>
            <a:r>
              <a:rPr lang="en-US" sz="2800" kern="0">
                <a:solidFill>
                  <a:srgbClr val="000000"/>
                </a:solidFill>
              </a:rPr>
              <a:t> ko ra</a:t>
            </a:r>
            <a:r>
              <a:rPr kumimoji="0" lang="en-US" sz="2800" b="0" i="0" u="none" strike="noStrike" kern="0" cap="none" spc="0" normalizeH="0" baseline="0" noProof="0">
                <a:ln>
                  <a:noFill/>
                </a:ln>
                <a:solidFill>
                  <a:srgbClr val="000000"/>
                </a:solidFill>
                <a:effectLst/>
                <a:uLnTx/>
                <a:uFillTx/>
              </a:rPr>
              <a:t> </a:t>
            </a:r>
            <a:r>
              <a:rPr kumimoji="0" lang="en-US" sz="2800" b="0" i="0" u="none" strike="noStrike" kern="0" cap="none" spc="0" normalizeH="0" baseline="0" noProof="0" dirty="0">
                <a:ln>
                  <a:noFill/>
                </a:ln>
                <a:solidFill>
                  <a:srgbClr val="000000"/>
                </a:solidFill>
                <a:effectLst/>
                <a:uLnTx/>
                <a:uFillTx/>
              </a:rPr>
              <a:t>kk, </a:t>
            </a:r>
            <a:r>
              <a:rPr kumimoji="0" lang="en-US" sz="2800" b="0" i="0" u="none" strike="noStrike" kern="0" cap="none" spc="0" normalizeH="0" baseline="0" noProof="0" dirty="0" err="1">
                <a:ln>
                  <a:noFill/>
                </a:ln>
                <a:solidFill>
                  <a:srgbClr val="000000"/>
                </a:solidFill>
                <a:effectLst/>
                <a:uLnTx/>
                <a:uFillTx/>
              </a:rPr>
              <a:t>thầy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cô</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chịu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khó</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mò</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xem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để</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bấm</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đúng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hiệu</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ứng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nha</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đọc</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xong</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cái</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xoá</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bỏ</a:t>
            </a:r>
            <a:r>
              <a:rPr kumimoji="0" lang="en-US" sz="2800" b="0" i="0" u="none" strike="noStrike" kern="0" cap="none" spc="0" normalizeH="0" baseline="0" noProof="0" dirty="0">
                <a:ln>
                  <a:noFill/>
                </a:ln>
                <a:solidFill>
                  <a:srgbClr val="000000"/>
                </a:solidFill>
                <a:effectLst/>
                <a:uLnTx/>
                <a:uFillTx/>
              </a:rPr>
              <a:t> slide </a:t>
            </a:r>
            <a:r>
              <a:rPr kumimoji="0" lang="en-US" sz="2800" b="0" i="0" u="none" strike="noStrike" kern="0" cap="none" spc="0" normalizeH="0" baseline="0" noProof="0" dirty="0" err="1">
                <a:ln>
                  <a:noFill/>
                </a:ln>
                <a:solidFill>
                  <a:srgbClr val="000000"/>
                </a:solidFill>
                <a:effectLst/>
                <a:uLnTx/>
                <a:uFillTx/>
              </a:rPr>
              <a:t>này</a:t>
            </a:r>
            <a:r>
              <a:rPr kumimoji="0" lang="en-US" sz="2800" b="0" i="0" u="none" strike="noStrike" kern="0" cap="none" spc="0" normalizeH="0" baseline="0" noProof="0" dirty="0">
                <a:ln>
                  <a:noFill/>
                </a:ln>
                <a:solidFill>
                  <a:srgbClr val="000000"/>
                </a:solidFill>
                <a:effectLst/>
                <a:uLnTx/>
                <a:uFillTx/>
              </a:rPr>
              <a:t>  </a:t>
            </a:r>
            <a:r>
              <a:rPr kumimoji="0" lang="en-US" sz="2800" b="0" i="0" u="none" strike="noStrike" kern="0" cap="none" spc="0" normalizeH="0" baseline="0" noProof="0" dirty="0" err="1">
                <a:ln>
                  <a:noFill/>
                </a:ln>
                <a:solidFill>
                  <a:srgbClr val="000000"/>
                </a:solidFill>
                <a:effectLst/>
                <a:uLnTx/>
                <a:uFillTx/>
              </a:rPr>
              <a:t>đi</a:t>
            </a:r>
            <a:r>
              <a:rPr kumimoji="0" lang="en-US" sz="2800" b="0" i="0" u="none" strike="noStrike" kern="0" cap="none" spc="0" normalizeH="0" baseline="0" noProof="0" dirty="0">
                <a:ln>
                  <a:noFill/>
                </a:ln>
                <a:solidFill>
                  <a:srgbClr val="000000"/>
                </a:solidFill>
                <a:effectLst/>
                <a:uLnTx/>
                <a:uFillTx/>
              </a:rPr>
              <a:t> ạ</a:t>
            </a:r>
          </a:p>
        </p:txBody>
      </p:sp>
    </p:spTree>
    <p:extLst>
      <p:ext uri="{BB962C8B-B14F-4D97-AF65-F5344CB8AC3E}">
        <p14:creationId xmlns:p14="http://schemas.microsoft.com/office/powerpoint/2010/main" val="1952631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5"/>
          <a:srcRect/>
          <a:stretch>
            <a:fillRect/>
          </a:stretch>
        </p:blipFill>
        <p:spPr bwMode="auto">
          <a:xfrm>
            <a:off x="4267200" y="990601"/>
            <a:ext cx="4419600" cy="3743325"/>
          </a:xfrm>
          <a:prstGeom prst="rect">
            <a:avLst/>
          </a:prstGeom>
          <a:noFill/>
          <a:ln w="9525">
            <a:noFill/>
            <a:miter lim="800000"/>
            <a:headEnd/>
            <a:tailEnd/>
          </a:ln>
          <a:effectLst/>
        </p:spPr>
      </p:pic>
      <p:sp>
        <p:nvSpPr>
          <p:cNvPr id="12" name="Rectangle 11"/>
          <p:cNvSpPr/>
          <p:nvPr/>
        </p:nvSpPr>
        <p:spPr>
          <a:xfrm>
            <a:off x="5105400" y="1905000"/>
            <a:ext cx="26670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vi-VN">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p:txBody>
      </p:sp>
      <p:pic>
        <p:nvPicPr>
          <p:cNvPr id="14" name="Picture 13">
            <a:hlinkClick r:id="rId6" action="ppaction://hlinksldjump"/>
            <a:extLst>
              <a:ext uri="{FF2B5EF4-FFF2-40B4-BE49-F238E27FC236}">
                <a16:creationId xmlns="" xmlns:a16="http://schemas.microsoft.com/office/drawing/2014/main" id="{8A8CC9EB-7E0B-435A-BC4B-854E1AF7BE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150" y="1945902"/>
            <a:ext cx="3048001" cy="2286001"/>
          </a:xfrm>
          <a:prstGeom prst="rect">
            <a:avLst/>
          </a:prstGeom>
        </p:spPr>
      </p:pic>
      <p:sp>
        <p:nvSpPr>
          <p:cNvPr id="2" name="Title 1"/>
          <p:cNvSpPr>
            <a:spLocks noGrp="1"/>
          </p:cNvSpPr>
          <p:nvPr>
            <p:ph type="ctrTitle"/>
          </p:nvPr>
        </p:nvSpPr>
        <p:spPr>
          <a:xfrm>
            <a:off x="1466850" y="1462088"/>
            <a:ext cx="1447800" cy="2438400"/>
          </a:xfrm>
          <a:effectLst>
            <a:outerShdw blurRad="50800" dist="38100" dir="16200000" rotWithShape="0">
              <a:prstClr val="black">
                <a:alpha val="40000"/>
              </a:prstClr>
            </a:outerShdw>
          </a:effectLst>
        </p:spPr>
        <p:txBody>
          <a:bodyPr>
            <a:scene3d>
              <a:camera prst="perspectiveHeroicExtremeRightFacing"/>
              <a:lightRig rig="threePt" dir="t"/>
            </a:scene3d>
          </a:body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Trò chơi</a:t>
            </a:r>
            <a:endParaRPr lang="vi-VN"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0325100" y="1600200"/>
            <a:ext cx="1447800" cy="3048000"/>
          </a:xfrm>
        </p:spPr>
        <p:txBody>
          <a:bodyPr>
            <a:noAutofit/>
            <a:scene3d>
              <a:camera prst="isometricOffAxis1Right"/>
              <a:lightRig rig="threePt" dir="t"/>
            </a:scene3d>
          </a:bodyPr>
          <a:lstStyle/>
          <a:p>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Ô cửa bí mật</a:t>
            </a:r>
            <a:endPar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8" name="Rectangle 17">
            <a:hlinkClick r:id="rId8" action="ppaction://hlinksldjump"/>
          </p:cNvPr>
          <p:cNvSpPr/>
          <p:nvPr/>
        </p:nvSpPr>
        <p:spPr>
          <a:xfrm>
            <a:off x="5186362" y="2119313"/>
            <a:ext cx="1219200" cy="112395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FF0000"/>
                </a:solidFill>
                <a:latin typeface="Calibri"/>
              </a:rPr>
              <a:t>1</a:t>
            </a:r>
            <a:endParaRPr lang="vi-VN" sz="4000" b="1" dirty="0">
              <a:solidFill>
                <a:srgbClr val="FF0000"/>
              </a:solidFill>
              <a:latin typeface="Arial" panose="020B0604020202020204" pitchFamily="34" charset="0"/>
            </a:endParaRPr>
          </a:p>
        </p:txBody>
      </p:sp>
      <p:sp>
        <p:nvSpPr>
          <p:cNvPr id="19" name="Rectangle 18">
            <a:hlinkClick r:id="rId9" action="ppaction://hlinksldjump"/>
          </p:cNvPr>
          <p:cNvSpPr/>
          <p:nvPr/>
        </p:nvSpPr>
        <p:spPr>
          <a:xfrm>
            <a:off x="6400799" y="2119313"/>
            <a:ext cx="1219201" cy="11049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7030A0"/>
                </a:solidFill>
                <a:latin typeface="Calibri"/>
              </a:rPr>
              <a:t>2</a:t>
            </a:r>
            <a:endParaRPr lang="vi-VN" sz="4000" b="1" dirty="0">
              <a:solidFill>
                <a:srgbClr val="7030A0"/>
              </a:solidFill>
              <a:latin typeface="Arial" panose="020B0604020202020204" pitchFamily="34" charset="0"/>
            </a:endParaRPr>
          </a:p>
        </p:txBody>
      </p:sp>
      <p:sp>
        <p:nvSpPr>
          <p:cNvPr id="20" name="Rectangle 19">
            <a:hlinkClick r:id="rId10" action="ppaction://hlinksldjump"/>
          </p:cNvPr>
          <p:cNvSpPr/>
          <p:nvPr/>
        </p:nvSpPr>
        <p:spPr>
          <a:xfrm>
            <a:off x="5186362" y="3241303"/>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srgbClr val="00B050"/>
                </a:solidFill>
                <a:latin typeface="Calibri"/>
              </a:rPr>
              <a:t>3</a:t>
            </a:r>
            <a:endParaRPr lang="vi-VN" sz="4000" b="1" dirty="0">
              <a:solidFill>
                <a:srgbClr val="00B050"/>
              </a:solidFill>
              <a:latin typeface="Arial" panose="020B0604020202020204" pitchFamily="34" charset="0"/>
            </a:endParaRPr>
          </a:p>
        </p:txBody>
      </p:sp>
      <p:sp>
        <p:nvSpPr>
          <p:cNvPr id="21" name="Rectangle 20">
            <a:hlinkClick r:id="rId11" action="ppaction://hlinksldjump"/>
          </p:cNvPr>
          <p:cNvSpPr/>
          <p:nvPr/>
        </p:nvSpPr>
        <p:spPr>
          <a:xfrm>
            <a:off x="6400799" y="3237031"/>
            <a:ext cx="1219200" cy="990600"/>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4000" b="1" dirty="0">
                <a:solidFill>
                  <a:prstClr val="black"/>
                </a:solidFill>
                <a:latin typeface="Calibri"/>
              </a:rPr>
              <a:t>4</a:t>
            </a:r>
            <a:endParaRPr lang="vi-VN" sz="4000" b="1" dirty="0">
              <a:solidFill>
                <a:prstClr val="black"/>
              </a:solidFill>
              <a:latin typeface="Arial" panose="020B0604020202020204" pitchFamily="34" charset="0"/>
            </a:endParaRPr>
          </a:p>
        </p:txBody>
      </p:sp>
      <p:pic>
        <p:nvPicPr>
          <p:cNvPr id="1037" name="Picture 13"/>
          <p:cNvPicPr>
            <a:picLocks noChangeAspect="1" noChangeArrowheads="1"/>
          </p:cNvPicPr>
          <p:nvPr/>
        </p:nvPicPr>
        <p:blipFill>
          <a:blip r:embed="rId12"/>
          <a:srcRect/>
          <a:stretch>
            <a:fillRect/>
          </a:stretch>
        </p:blipFill>
        <p:spPr bwMode="auto">
          <a:xfrm>
            <a:off x="6419850" y="1905000"/>
            <a:ext cx="1400175" cy="2743200"/>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3"/>
          <a:srcRect/>
          <a:stretch>
            <a:fillRect/>
          </a:stretch>
        </p:blipFill>
        <p:spPr bwMode="auto">
          <a:xfrm>
            <a:off x="5124450" y="1905000"/>
            <a:ext cx="1295400" cy="2743200"/>
          </a:xfrm>
          <a:prstGeom prst="rect">
            <a:avLst/>
          </a:prstGeom>
          <a:noFill/>
          <a:ln w="9525">
            <a:noFill/>
            <a:miter lim="800000"/>
            <a:headEnd/>
            <a:tailEnd/>
          </a:ln>
          <a:effectLst/>
        </p:spPr>
      </p:pic>
      <p:pic>
        <p:nvPicPr>
          <p:cNvPr id="4" name="Tieng-yeah-tre-con-www_nhacchuongvui_com">
            <a:hlinkClick r:id="" action="ppaction://media"/>
            <a:extLst>
              <a:ext uri="{FF2B5EF4-FFF2-40B4-BE49-F238E27FC236}">
                <a16:creationId xmlns="" xmlns:a16="http://schemas.microsoft.com/office/drawing/2014/main" id="{1F057A2E-4691-45D5-907C-DE5611A68E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96901" y="3224213"/>
            <a:ext cx="609600" cy="609600"/>
          </a:xfrm>
          <a:prstGeom prst="rect">
            <a:avLst/>
          </a:prstGeom>
        </p:spPr>
      </p:pic>
      <p:sp>
        <p:nvSpPr>
          <p:cNvPr id="5" name="Arrow: Right 4">
            <a:hlinkClick r:id="rId15" action="ppaction://hlinksldjump"/>
            <a:extLst>
              <a:ext uri="{FF2B5EF4-FFF2-40B4-BE49-F238E27FC236}">
                <a16:creationId xmlns="" xmlns:a16="http://schemas.microsoft.com/office/drawing/2014/main" id="{7038A876-B870-4329-AC9B-A47A72279829}"/>
              </a:ext>
            </a:extLst>
          </p:cNvPr>
          <p:cNvSpPr/>
          <p:nvPr/>
        </p:nvSpPr>
        <p:spPr>
          <a:xfrm>
            <a:off x="11036300" y="6184900"/>
            <a:ext cx="977900" cy="558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0.00278 L -0.17344 0.01759 " pathEditMode="relative" rAng="0" ptsTypes="AA">
                                      <p:cBhvr>
                                        <p:cTn id="6" dur="2000" fill="hold"/>
                                        <p:tgtEl>
                                          <p:spTgt spid="1038"/>
                                        </p:tgtEl>
                                        <p:attrNameLst>
                                          <p:attrName>ppt_x</p:attrName>
                                          <p:attrName>ppt_y</p:attrName>
                                        </p:attrNameLst>
                                      </p:cBhvr>
                                      <p:rCtr x="-8672" y="1019"/>
                                    </p:animMotion>
                                  </p:childTnLst>
                                </p:cTn>
                              </p:par>
                              <p:par>
                                <p:cTn id="7" presetID="42" presetClass="path" presetSubtype="0" accel="50000" decel="50000" fill="hold" nodeType="withEffect">
                                  <p:stCondLst>
                                    <p:cond delay="0"/>
                                  </p:stCondLst>
                                  <p:childTnLst>
                                    <p:animMotion origin="layout" path="M -4.375E-6 2.22222E-6 L 0.18321 0.01759 " pathEditMode="relative" rAng="0" ptsTypes="AA">
                                      <p:cBhvr>
                                        <p:cTn id="8" dur="2000" fill="hold"/>
                                        <p:tgtEl>
                                          <p:spTgt spid="1037"/>
                                        </p:tgtEl>
                                        <p:attrNameLst>
                                          <p:attrName>ppt_x</p:attrName>
                                          <p:attrName>ppt_y</p:attrName>
                                        </p:attrNameLst>
                                      </p:cBhvr>
                                      <p:rCtr x="9154" y="88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14" fill="hold"/>
                                        <p:tgtEl>
                                          <p:spTgt spid="4"/>
                                        </p:tgtEl>
                                      </p:cBhvr>
                                    </p:cmd>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3">
                                            <p:txEl>
                                              <p:pRg st="0" end="0"/>
                                            </p:txEl>
                                          </p:spTgt>
                                        </p:tgtEl>
                                      </p:cBhvr>
                                    </p:animEffect>
                                    <p:animScale>
                                      <p:cBhvr>
                                        <p:cTn id="18"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1250"/>
                                        <p:tgtEl>
                                          <p:spTgt spid="14"/>
                                        </p:tgtEl>
                                        <p:attrNameLst>
                                          <p:attrName>ppt_w</p:attrName>
                                        </p:attrNameLst>
                                      </p:cBhvr>
                                      <p:tavLst>
                                        <p:tav tm="0">
                                          <p:val>
                                            <p:strVal val="ppt_w"/>
                                          </p:val>
                                        </p:tav>
                                        <p:tav tm="100000">
                                          <p:val>
                                            <p:fltVal val="0"/>
                                          </p:val>
                                        </p:tav>
                                      </p:tavLst>
                                    </p:anim>
                                    <p:anim calcmode="lin" valueType="num">
                                      <p:cBhvr>
                                        <p:cTn id="24" dur="1250"/>
                                        <p:tgtEl>
                                          <p:spTgt spid="14"/>
                                        </p:tgtEl>
                                        <p:attrNameLst>
                                          <p:attrName>ppt_h</p:attrName>
                                        </p:attrNameLst>
                                      </p:cBhvr>
                                      <p:tavLst>
                                        <p:tav tm="0">
                                          <p:val>
                                            <p:strVal val="ppt_h"/>
                                          </p:val>
                                        </p:tav>
                                        <p:tav tm="100000">
                                          <p:val>
                                            <p:fltVal val="0"/>
                                          </p:val>
                                        </p:tav>
                                      </p:tavLst>
                                    </p:anim>
                                    <p:animEffect transition="out" filter="fade">
                                      <p:cBhvr>
                                        <p:cTn id="25" dur="1250"/>
                                        <p:tgtEl>
                                          <p:spTgt spid="14"/>
                                        </p:tgtEl>
                                      </p:cBhvr>
                                    </p:animEffect>
                                    <p:set>
                                      <p:cBhvr>
                                        <p:cTn id="26" dur="1" fill="hold">
                                          <p:stCondLst>
                                            <p:cond delay="1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withEffect">
                                  <p:stCondLst>
                                    <p:cond delay="0"/>
                                  </p:stCondLst>
                                  <p:childTnLst>
                                    <p:anim calcmode="lin" valueType="num">
                                      <p:cBhvr>
                                        <p:cTn id="31" dur="500"/>
                                        <p:tgtEl>
                                          <p:spTgt spid="18"/>
                                        </p:tgtEl>
                                        <p:attrNameLst>
                                          <p:attrName>ppt_w</p:attrName>
                                        </p:attrNameLst>
                                      </p:cBhvr>
                                      <p:tavLst>
                                        <p:tav tm="0">
                                          <p:val>
                                            <p:strVal val="ppt_w"/>
                                          </p:val>
                                        </p:tav>
                                        <p:tav tm="100000">
                                          <p:val>
                                            <p:fltVal val="0"/>
                                          </p:val>
                                        </p:tav>
                                      </p:tavLst>
                                    </p:anim>
                                    <p:anim calcmode="lin" valueType="num">
                                      <p:cBhvr>
                                        <p:cTn id="32" dur="500"/>
                                        <p:tgtEl>
                                          <p:spTgt spid="18"/>
                                        </p:tgtEl>
                                        <p:attrNameLst>
                                          <p:attrName>ppt_h</p:attrName>
                                        </p:attrNameLst>
                                      </p:cBhvr>
                                      <p:tavLst>
                                        <p:tav tm="0">
                                          <p:val>
                                            <p:strVal val="ppt_h"/>
                                          </p:val>
                                        </p:tav>
                                        <p:tav tm="100000">
                                          <p:val>
                                            <p:fltVal val="0"/>
                                          </p:val>
                                        </p:tav>
                                      </p:tavLst>
                                    </p:anim>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withEffect">
                                  <p:stCondLst>
                                    <p:cond delay="0"/>
                                  </p:stCondLst>
                                  <p:childTnLst>
                                    <p:anim calcmode="lin" valueType="num">
                                      <p:cBhvr>
                                        <p:cTn id="39" dur="500"/>
                                        <p:tgtEl>
                                          <p:spTgt spid="19"/>
                                        </p:tgtEl>
                                        <p:attrNameLst>
                                          <p:attrName>ppt_w</p:attrName>
                                        </p:attrNameLst>
                                      </p:cBhvr>
                                      <p:tavLst>
                                        <p:tav tm="0">
                                          <p:val>
                                            <p:strVal val="ppt_w"/>
                                          </p:val>
                                        </p:tav>
                                        <p:tav tm="100000">
                                          <p:val>
                                            <p:fltVal val="0"/>
                                          </p:val>
                                        </p:tav>
                                      </p:tavLst>
                                    </p:anim>
                                    <p:anim calcmode="lin" valueType="num">
                                      <p:cBhvr>
                                        <p:cTn id="40" dur="500"/>
                                        <p:tgtEl>
                                          <p:spTgt spid="19"/>
                                        </p:tgtEl>
                                        <p:attrNameLst>
                                          <p:attrName>ppt_h</p:attrName>
                                        </p:attrNameLst>
                                      </p:cBhvr>
                                      <p:tavLst>
                                        <p:tav tm="0">
                                          <p:val>
                                            <p:strVal val="ppt_h"/>
                                          </p:val>
                                        </p:tav>
                                        <p:tav tm="100000">
                                          <p:val>
                                            <p:fltVal val="0"/>
                                          </p:val>
                                        </p:tav>
                                      </p:tavLst>
                                    </p:anim>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withEffect">
                                  <p:stCondLst>
                                    <p:cond delay="0"/>
                                  </p:stCondLst>
                                  <p:childTnLst>
                                    <p:anim calcmode="lin" valueType="num">
                                      <p:cBhvr>
                                        <p:cTn id="47" dur="500"/>
                                        <p:tgtEl>
                                          <p:spTgt spid="20"/>
                                        </p:tgtEl>
                                        <p:attrNameLst>
                                          <p:attrName>ppt_w</p:attrName>
                                        </p:attrNameLst>
                                      </p:cBhvr>
                                      <p:tavLst>
                                        <p:tav tm="0">
                                          <p:val>
                                            <p:strVal val="ppt_w"/>
                                          </p:val>
                                        </p:tav>
                                        <p:tav tm="100000">
                                          <p:val>
                                            <p:fltVal val="0"/>
                                          </p:val>
                                        </p:tav>
                                      </p:tavLst>
                                    </p:anim>
                                    <p:anim calcmode="lin" valueType="num">
                                      <p:cBhvr>
                                        <p:cTn id="48" dur="500"/>
                                        <p:tgtEl>
                                          <p:spTgt spid="20"/>
                                        </p:tgtEl>
                                        <p:attrNameLst>
                                          <p:attrName>ppt_h</p:attrName>
                                        </p:attrNameLst>
                                      </p:cBhvr>
                                      <p:tavLst>
                                        <p:tav tm="0">
                                          <p:val>
                                            <p:strVal val="ppt_h"/>
                                          </p:val>
                                        </p:tav>
                                        <p:tav tm="100000">
                                          <p:val>
                                            <p:fltVal val="0"/>
                                          </p:val>
                                        </p:tav>
                                      </p:tavLst>
                                    </p:anim>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5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06188A3-2703-47A1-8886-8E3B94F702ED}"/>
              </a:ext>
            </a:extLst>
          </p:cNvPr>
          <p:cNvGrpSpPr/>
          <p:nvPr/>
        </p:nvGrpSpPr>
        <p:grpSpPr>
          <a:xfrm>
            <a:off x="634815" y="147831"/>
            <a:ext cx="10922369" cy="1245055"/>
            <a:chOff x="-780809" y="-41802"/>
            <a:chExt cx="11631391" cy="1245055"/>
          </a:xfrm>
        </p:grpSpPr>
        <p:sp>
          <p:nvSpPr>
            <p:cNvPr id="3" name="Rectangle 2">
              <a:extLst>
                <a:ext uri="{FF2B5EF4-FFF2-40B4-BE49-F238E27FC236}">
                  <a16:creationId xmlns="" xmlns:a16="http://schemas.microsoft.com/office/drawing/2014/main" id="{DDB66B67-CFA0-4528-B5B6-A87FB127996D}"/>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tả bằng từ ngữ nào?</a:t>
              </a:r>
            </a:p>
          </p:txBody>
        </p:sp>
        <p:sp>
          <p:nvSpPr>
            <p:cNvPr id="4" name="Oval 3">
              <a:extLst>
                <a:ext uri="{FF2B5EF4-FFF2-40B4-BE49-F238E27FC236}">
                  <a16:creationId xmlns="" xmlns:a16="http://schemas.microsoft.com/office/drawing/2014/main" id="{1DAFDDA1-E650-4D2C-A9C7-2FDDF5CB9D44}"/>
                </a:ext>
              </a:extLst>
            </p:cNvPr>
            <p:cNvSpPr/>
            <p:nvPr/>
          </p:nvSpPr>
          <p:spPr>
            <a:xfrm>
              <a:off x="-780809" y="-41802"/>
              <a:ext cx="782417"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1</a:t>
              </a:r>
            </a:p>
          </p:txBody>
        </p:sp>
      </p:grpSp>
      <p:grpSp>
        <p:nvGrpSpPr>
          <p:cNvPr id="8" name="Group 7">
            <a:extLst>
              <a:ext uri="{FF2B5EF4-FFF2-40B4-BE49-F238E27FC236}">
                <a16:creationId xmlns="" xmlns:a16="http://schemas.microsoft.com/office/drawing/2014/main"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r>
                <a:rPr lang="en-US" altLang="zh-CN" sz="3600" dirty="0" err="1">
                  <a:solidFill>
                    <a:srgbClr val="000000"/>
                  </a:solidFill>
                  <a:ea typeface="微软雅黑"/>
                  <a:cs typeface="Calibri" panose="020F0502020204030204" pitchFamily="34" charset="0"/>
                </a:rPr>
                <a:t>Em</a:t>
              </a:r>
              <a:r>
                <a:rPr lang="zh-CN" altLang="en-US"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đọc</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lại</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đoạn</a:t>
              </a:r>
              <a:r>
                <a:rPr lang="en-US" altLang="zh-CN" sz="3600" dirty="0">
                  <a:solidFill>
                    <a:srgbClr val="000000"/>
                  </a:solidFill>
                  <a:ea typeface="微软雅黑"/>
                  <a:cs typeface="Calibri" panose="020F0502020204030204" pitchFamily="34" charset="0"/>
                </a:rPr>
                <a:t> 2 </a:t>
              </a:r>
              <a:r>
                <a:rPr lang="en-US" altLang="zh-CN" sz="3600" dirty="0" err="1">
                  <a:solidFill>
                    <a:srgbClr val="000000"/>
                  </a:solidFill>
                  <a:ea typeface="微软雅黑"/>
                  <a:cs typeface="Calibri" panose="020F0502020204030204" pitchFamily="34" charset="0"/>
                </a:rPr>
                <a:t>để</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tìm</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câu</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trả</a:t>
              </a:r>
              <a:r>
                <a:rPr lang="en-US" altLang="zh-CN" sz="3600" dirty="0">
                  <a:solidFill>
                    <a:srgbClr val="000000"/>
                  </a:solidFill>
                  <a:ea typeface="微软雅黑"/>
                  <a:cs typeface="Calibri" panose="020F0502020204030204" pitchFamily="34" charset="0"/>
                </a:rPr>
                <a:t> </a:t>
              </a:r>
              <a:r>
                <a:rPr lang="en-US" altLang="zh-CN" sz="3600" dirty="0" err="1">
                  <a:solidFill>
                    <a:srgbClr val="000000"/>
                  </a:solidFill>
                  <a:ea typeface="微软雅黑"/>
                  <a:cs typeface="Calibri" panose="020F0502020204030204" pitchFamily="34" charset="0"/>
                </a:rPr>
                <a:t>lời</a:t>
              </a:r>
              <a:r>
                <a:rPr lang="en-US" altLang="zh-CN" sz="3600" dirty="0">
                  <a:solidFill>
                    <a:srgbClr val="000000"/>
                  </a:solidFill>
                  <a:ea typeface="微软雅黑"/>
                  <a:cs typeface="Calibri" panose="020F0502020204030204" pitchFamily="34" charset="0"/>
                </a:rPr>
                <a:t>.</a:t>
              </a:r>
              <a:endParaRPr lang="zh-CN" altLang="en-US" sz="3600" dirty="0">
                <a:solidFill>
                  <a:srgbClr val="000000"/>
                </a:solidFill>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12</a:t>
            </a:r>
          </a:p>
        </p:txBody>
      </p:sp>
      <p:sp>
        <p:nvSpPr>
          <p:cNvPr id="10" name="TextBox 9">
            <a:extLst>
              <a:ext uri="{FF2B5EF4-FFF2-40B4-BE49-F238E27FC236}">
                <a16:creationId xmlns="" xmlns:a16="http://schemas.microsoft.com/office/drawing/2014/main" id="{24A3D5E7-1F28-4DF8-B785-0791D136FB10}"/>
              </a:ext>
            </a:extLst>
          </p:cNvPr>
          <p:cNvSpPr txBox="1"/>
          <p:nvPr/>
        </p:nvSpPr>
        <p:spPr>
          <a:xfrm>
            <a:off x="818393" y="3590608"/>
            <a:ext cx="10738792" cy="1940957"/>
          </a:xfrm>
          <a:prstGeom prst="roundRect">
            <a:avLst/>
          </a:prstGeom>
          <a:solidFill>
            <a:srgbClr val="FFE1D9"/>
          </a:solidFill>
          <a:ln>
            <a:noFill/>
            <a:miter lim="800000"/>
          </a:ln>
        </p:spPr>
        <p:txBody>
          <a:bodyPr wrap="square" rtlCol="0">
            <a:spAutoFit/>
          </a:bodyPr>
          <a:lstStyle/>
          <a:p>
            <a:pPr algn="just"/>
            <a:r>
              <a:rPr lang="en-US" sz="3600" dirty="0">
                <a:solidFill>
                  <a:srgbClr val="000000"/>
                </a:solidFill>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Tiếng hót của chim vàng anh được miêu tả bằng những từ ngữ: </a:t>
            </a:r>
            <a:r>
              <a:rPr lang="vi-VN" sz="3600" i="1" dirty="0">
                <a:solidFill>
                  <a:srgbClr val="000000"/>
                </a:solidFill>
                <a:latin typeface="Calibri" panose="020F0502020204030204" pitchFamily="34" charset="0"/>
                <a:ea typeface="微软雅黑"/>
                <a:cs typeface="Calibri" panose="020F0502020204030204" pitchFamily="34" charset="0"/>
              </a:rPr>
              <a:t>những chuỗi vàng lọc nắng, đọng mãi giữa bầu trời ngoài cửa sổ.</a:t>
            </a:r>
          </a:p>
        </p:txBody>
      </p:sp>
      <p:sp>
        <p:nvSpPr>
          <p:cNvPr id="11" name="Scroll: Horizontal 10">
            <a:hlinkClick r:id="rId5" action="ppaction://hlinksldjump"/>
            <a:extLst>
              <a:ext uri="{FF2B5EF4-FFF2-40B4-BE49-F238E27FC236}">
                <a16:creationId xmlns="" xmlns:a16="http://schemas.microsoft.com/office/drawing/2014/main" id="{9FF32384-4486-4459-80C0-A13764394A86}"/>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 xmlns:a16="http://schemas.microsoft.com/office/drawing/2014/main" id="{8E45C216-CA71-45E1-807E-4898090E3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03353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882B283-6C88-4CB9-A6FF-133CCB449CE2}"/>
              </a:ext>
            </a:extLst>
          </p:cNvPr>
          <p:cNvGrpSpPr/>
          <p:nvPr/>
        </p:nvGrpSpPr>
        <p:grpSpPr>
          <a:xfrm>
            <a:off x="3053064" y="2012861"/>
            <a:ext cx="5166105" cy="1200329"/>
            <a:chOff x="397546" y="2839579"/>
            <a:chExt cx="5166105" cy="1200329"/>
          </a:xfrm>
        </p:grpSpPr>
        <p:sp>
          <p:nvSpPr>
            <p:cNvPr id="5" name="Teardrop 4">
              <a:extLst>
                <a:ext uri="{FF2B5EF4-FFF2-40B4-BE49-F238E27FC236}">
                  <a16:creationId xmlns=""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3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13</a:t>
            </a:r>
          </a:p>
        </p:txBody>
      </p:sp>
      <p:sp>
        <p:nvSpPr>
          <p:cNvPr id="10" name="TextBox 9">
            <a:extLst>
              <a:ext uri="{FF2B5EF4-FFF2-40B4-BE49-F238E27FC236}">
                <a16:creationId xmlns="" xmlns:a16="http://schemas.microsoft.com/office/drawing/2014/main" id="{24A3D5E7-1F28-4DF8-B785-0791D136FB10}"/>
              </a:ext>
            </a:extLst>
          </p:cNvPr>
          <p:cNvSpPr txBox="1"/>
          <p:nvPr/>
        </p:nvSpPr>
        <p:spPr>
          <a:xfrm>
            <a:off x="818393" y="3590608"/>
            <a:ext cx="10738792" cy="1328023"/>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a:t>
            </a:r>
            <a:r>
              <a:rPr lang="vi-VN" sz="3600" i="1" dirty="0">
                <a:solidFill>
                  <a:srgbClr val="000000"/>
                </a:solidFill>
                <a:latin typeface="Calibri" panose="020F0502020204030204" pitchFamily="34" charset="0"/>
                <a:ea typeface="微软雅黑"/>
                <a:cs typeface="Calibri" panose="020F0502020204030204" pitchFamily="34" charset="0"/>
              </a:rPr>
              <a:t>chiếc thuyền vàng trôi trong mây trên bầu trời ngoài cửa sổ.</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 xmlns:a16="http://schemas.microsoft.com/office/drawing/2014/main" id="{2EB975C1-C81B-413F-B997-9C7F50BBE41C}"/>
              </a:ext>
            </a:extLst>
          </p:cNvPr>
          <p:cNvGrpSpPr/>
          <p:nvPr/>
        </p:nvGrpSpPr>
        <p:grpSpPr>
          <a:xfrm>
            <a:off x="1602943" y="175372"/>
            <a:ext cx="8283716" cy="1151063"/>
            <a:chOff x="-826663" y="-41802"/>
            <a:chExt cx="11677245" cy="1151063"/>
          </a:xfrm>
        </p:grpSpPr>
        <p:sp>
          <p:nvSpPr>
            <p:cNvPr id="12" name="Rectangle 11">
              <a:extLst>
                <a:ext uri="{FF2B5EF4-FFF2-40B4-BE49-F238E27FC236}">
                  <a16:creationId xmlns="" xmlns:a16="http://schemas.microsoft.com/office/drawing/2014/main" id="{5C4E52F8-976B-47EB-9697-676630D4B78B}"/>
                </a:ext>
              </a:extLst>
            </p:cNvPr>
            <p:cNvSpPr/>
            <p:nvPr/>
          </p:nvSpPr>
          <p:spPr>
            <a:xfrm>
              <a:off x="-312717" y="376907"/>
              <a:ext cx="11163299" cy="732354"/>
            </a:xfrm>
            <a:prstGeom prst="rect">
              <a:avLst/>
            </a:prstGeom>
            <a:noFill/>
            <a:ln w="28575" cap="flat" cmpd="sng" algn="ctr">
              <a:solidFill>
                <a:srgbClr val="70AD47"/>
              </a:solidFill>
              <a:prstDash val="lgDash"/>
              <a:miter lim="800000"/>
            </a:ln>
            <a:effectLst/>
          </p:spPr>
          <p:txBody>
            <a:bodyPr rtlCol="0" anchor="ctr"/>
            <a:lstStyle/>
            <a:p>
              <a:pPr algn="ctr"/>
              <a:r>
                <a:rPr lang="vi-VN" sz="3600" dirty="0">
                  <a:solidFill>
                    <a:srgbClr val="000000"/>
                  </a:solidFill>
                  <a:latin typeface="Calibri" panose="020F0502020204030204" pitchFamily="34" charset="0"/>
                  <a:ea typeface="微软雅黑"/>
                  <a:cs typeface="Calibri" panose="020F0502020204030204" pitchFamily="34" charset="0"/>
                </a:rPr>
                <a:t>Về đêm, trăng được so sánh với gì?</a:t>
              </a:r>
            </a:p>
          </p:txBody>
        </p:sp>
        <p:sp>
          <p:nvSpPr>
            <p:cNvPr id="13" name="Oval 12">
              <a:extLst>
                <a:ext uri="{FF2B5EF4-FFF2-40B4-BE49-F238E27FC236}">
                  <a16:creationId xmlns="" xmlns:a16="http://schemas.microsoft.com/office/drawing/2014/main" id="{ED5CD1C1-2830-4241-A7D0-A99871364EA5}"/>
                </a:ext>
              </a:extLst>
            </p:cNvPr>
            <p:cNvSpPr/>
            <p:nvPr/>
          </p:nvSpPr>
          <p:spPr>
            <a:xfrm>
              <a:off x="-826663" y="-41802"/>
              <a:ext cx="82827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2</a:t>
              </a:r>
            </a:p>
          </p:txBody>
        </p:sp>
      </p:grpSp>
      <p:sp>
        <p:nvSpPr>
          <p:cNvPr id="14" name="Scroll: Horizontal 13">
            <a:hlinkClick r:id="rId5" action="ppaction://hlinksldjump"/>
            <a:extLst>
              <a:ext uri="{FF2B5EF4-FFF2-40B4-BE49-F238E27FC236}">
                <a16:creationId xmlns="" xmlns:a16="http://schemas.microsoft.com/office/drawing/2014/main" id="{43AE1479-8E67-4E3C-9DE0-811F0D660650}"/>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5" name="Tieng-vo-tay-tra-loi-dung-www_tiengdong_com">
            <a:hlinkClick r:id="" action="ppaction://media"/>
            <a:extLst>
              <a:ext uri="{FF2B5EF4-FFF2-40B4-BE49-F238E27FC236}">
                <a16:creationId xmlns="" xmlns:a16="http://schemas.microsoft.com/office/drawing/2014/main" id="{411FFA04-862E-4BEF-8458-9BFE8A308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5409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882B283-6C88-4CB9-A6FF-133CCB449CE2}"/>
              </a:ext>
            </a:extLst>
          </p:cNvPr>
          <p:cNvGrpSpPr/>
          <p:nvPr/>
        </p:nvGrpSpPr>
        <p:grpSpPr>
          <a:xfrm>
            <a:off x="3028011" y="1781851"/>
            <a:ext cx="5166105" cy="1200329"/>
            <a:chOff x="397546" y="2839579"/>
            <a:chExt cx="5166105" cy="1200329"/>
          </a:xfrm>
        </p:grpSpPr>
        <p:sp>
          <p:nvSpPr>
            <p:cNvPr id="5" name="Teardrop 4">
              <a:extLst>
                <a:ext uri="{FF2B5EF4-FFF2-40B4-BE49-F238E27FC236}">
                  <a16:creationId xmlns="" xmlns:a16="http://schemas.microsoft.com/office/drawing/2014/main" id="{ADCF7ABD-08BE-4EC1-9165-66160B723054}"/>
                </a:ext>
              </a:extLst>
            </p:cNvPr>
            <p:cNvSpPr/>
            <p:nvPr/>
          </p:nvSpPr>
          <p:spPr>
            <a:xfrm>
              <a:off x="397546" y="3216997"/>
              <a:ext cx="469229" cy="445491"/>
            </a:xfrm>
            <a:prstGeom prst="teardrop">
              <a:avLst/>
            </a:prstGeom>
            <a:solidFill>
              <a:srgbClr val="97E4FF"/>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4</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ounded Rectangle 5">
              <a:extLst>
                <a:ext uri="{FF2B5EF4-FFF2-40B4-BE49-F238E27FC236}">
                  <a16:creationId xmlns="" xmlns:a16="http://schemas.microsoft.com/office/drawing/2014/main" id="{7987C764-9932-4CAC-92E2-576601D3F89F}"/>
                </a:ext>
              </a:extLst>
            </p:cNvPr>
            <p:cNvSpPr/>
            <p:nvPr/>
          </p:nvSpPr>
          <p:spPr>
            <a:xfrm>
              <a:off x="866775" y="2839579"/>
              <a:ext cx="4696876"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 xmlns:a16="http://schemas.microsoft.com/office/drawing/2014/main" id="{9364DF36-E755-4493-9727-4A2F8B7C22FF}"/>
                </a:ext>
              </a:extLst>
            </p:cNvPr>
            <p:cNvSpPr/>
            <p:nvPr/>
          </p:nvSpPr>
          <p:spPr>
            <a:xfrm>
              <a:off x="1042894" y="2839579"/>
              <a:ext cx="409277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đoạn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4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14</a:t>
            </a:r>
          </a:p>
        </p:txBody>
      </p:sp>
      <p:sp>
        <p:nvSpPr>
          <p:cNvPr id="10" name="TextBox 9">
            <a:extLst>
              <a:ext uri="{FF2B5EF4-FFF2-40B4-BE49-F238E27FC236}">
                <a16:creationId xmlns="" xmlns:a16="http://schemas.microsoft.com/office/drawing/2014/main" id="{24A3D5E7-1F28-4DF8-B785-0791D136FB10}"/>
              </a:ext>
            </a:extLst>
          </p:cNvPr>
          <p:cNvSpPr txBox="1"/>
          <p:nvPr/>
        </p:nvSpPr>
        <p:spPr>
          <a:xfrm>
            <a:off x="818393" y="3184988"/>
            <a:ext cx="10738792" cy="2553891"/>
          </a:xfrm>
          <a:prstGeom prst="roundRect">
            <a:avLst/>
          </a:prstGeom>
          <a:solidFill>
            <a:srgbClr val="FFE1D9"/>
          </a:solidFill>
          <a:ln>
            <a:noFill/>
            <a:miter lim="800000"/>
          </a:ln>
        </p:spPr>
        <p:txBody>
          <a:bodyPr wrap="square" rtlCol="0">
            <a:spAutoFit/>
          </a:bodyPr>
          <a:lstStyle/>
          <a:p>
            <a:pPr lvl="0" algn="just"/>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dirty="0">
                <a:solidFill>
                  <a:srgbClr val="000000"/>
                </a:solidFill>
                <a:latin typeface="Calibri" panose="020F0502020204030204" pitchFamily="34" charset="0"/>
                <a:ea typeface="微软雅黑"/>
                <a:cs typeface="Calibri" panose="020F0502020204030204" pitchFamily="34" charset="0"/>
              </a:rPr>
              <a:t>Những câu văn thể hiện tình cảm của Hà với khung cửa sổ: </a:t>
            </a:r>
            <a:r>
              <a:rPr lang="vi-VN" sz="3600" i="1"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kumimoji="0" lang="vi-VN" sz="36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4" name="Group 13">
            <a:extLst>
              <a:ext uri="{FF2B5EF4-FFF2-40B4-BE49-F238E27FC236}">
                <a16:creationId xmlns="" xmlns:a16="http://schemas.microsoft.com/office/drawing/2014/main" id="{AD1BF991-5804-42E5-B76C-325B8679B352}"/>
              </a:ext>
            </a:extLst>
          </p:cNvPr>
          <p:cNvGrpSpPr/>
          <p:nvPr/>
        </p:nvGrpSpPr>
        <p:grpSpPr>
          <a:xfrm>
            <a:off x="252303" y="207475"/>
            <a:ext cx="11061492" cy="1371568"/>
            <a:chOff x="-1003610" y="-168315"/>
            <a:chExt cx="11854192" cy="1371568"/>
          </a:xfrm>
        </p:grpSpPr>
        <p:sp>
          <p:nvSpPr>
            <p:cNvPr id="15" name="Rectangle 14">
              <a:extLst>
                <a:ext uri="{FF2B5EF4-FFF2-40B4-BE49-F238E27FC236}">
                  <a16:creationId xmlns="" xmlns:a16="http://schemas.microsoft.com/office/drawing/2014/main" id="{4767EC25-1175-4513-BE14-167521661617}"/>
                </a:ext>
              </a:extLst>
            </p:cNvPr>
            <p:cNvSpPr/>
            <p:nvPr/>
          </p:nvSpPr>
          <p:spPr>
            <a:xfrm>
              <a:off x="-312718" y="111187"/>
              <a:ext cx="11163300" cy="109206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Những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câu</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văn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nào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thể</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hiện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tình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cảm</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của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với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khung</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a:t>
              </a:r>
            </a:p>
          </p:txBody>
        </p:sp>
        <p:sp>
          <p:nvSpPr>
            <p:cNvPr id="16" name="Oval 15">
              <a:extLst>
                <a:ext uri="{FF2B5EF4-FFF2-40B4-BE49-F238E27FC236}">
                  <a16:creationId xmlns="" xmlns:a16="http://schemas.microsoft.com/office/drawing/2014/main" id="{A8463E8A-69F6-4762-A055-B316AA62E75D}"/>
                </a:ext>
              </a:extLst>
            </p:cNvPr>
            <p:cNvSpPr/>
            <p:nvPr/>
          </p:nvSpPr>
          <p:spPr>
            <a:xfrm>
              <a:off x="-1003610" y="-168315"/>
              <a:ext cx="817288"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3</a:t>
              </a:r>
            </a:p>
          </p:txBody>
        </p:sp>
      </p:grpSp>
      <p:sp>
        <p:nvSpPr>
          <p:cNvPr id="17" name="Scroll: Horizontal 16">
            <a:hlinkClick r:id="rId5" action="ppaction://hlinksldjump"/>
            <a:extLst>
              <a:ext uri="{FF2B5EF4-FFF2-40B4-BE49-F238E27FC236}">
                <a16:creationId xmlns="" xmlns:a16="http://schemas.microsoft.com/office/drawing/2014/main" id="{7C2A5E78-32E7-4FF4-B79C-0B1FF341C1AD}"/>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2" name="Tieng-vo-tay-tra-loi-dung-www_tiengdong_com">
            <a:hlinkClick r:id="" action="ppaction://media"/>
            <a:extLst>
              <a:ext uri="{FF2B5EF4-FFF2-40B4-BE49-F238E27FC236}">
                <a16:creationId xmlns="" xmlns:a16="http://schemas.microsoft.com/office/drawing/2014/main" id="{F11742C8-C4C0-495F-A4E6-B6512C0C8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30010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882B283-6C88-4CB9-A6FF-133CCB449CE2}"/>
              </a:ext>
            </a:extLst>
          </p:cNvPr>
          <p:cNvGrpSpPr/>
          <p:nvPr/>
        </p:nvGrpSpPr>
        <p:grpSpPr>
          <a:xfrm>
            <a:off x="2386685" y="1388223"/>
            <a:ext cx="7753681" cy="698302"/>
            <a:chOff x="-1190044" y="2839579"/>
            <a:chExt cx="10778435" cy="1200329"/>
          </a:xfrm>
        </p:grpSpPr>
        <p:sp>
          <p:nvSpPr>
            <p:cNvPr id="6" name="Rounded Rectangle 5">
              <a:extLst>
                <a:ext uri="{FF2B5EF4-FFF2-40B4-BE49-F238E27FC236}">
                  <a16:creationId xmlns="" xmlns:a16="http://schemas.microsoft.com/office/drawing/2014/main" id="{7987C764-9932-4CAC-92E2-576601D3F89F}"/>
                </a:ext>
              </a:extLst>
            </p:cNvPr>
            <p:cNvSpPr/>
            <p:nvPr/>
          </p:nvSpPr>
          <p:spPr>
            <a:xfrm>
              <a:off x="-1190044" y="2839579"/>
              <a:ext cx="10116763" cy="1200329"/>
            </a:xfrm>
            <a:prstGeom prst="roundRect">
              <a:avLst>
                <a:gd name="adj" fmla="val 11248"/>
              </a:avLst>
            </a:prstGeom>
            <a:no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 xmlns:a16="http://schemas.microsoft.com/office/drawing/2014/main" id="{9364DF36-E755-4493-9727-4A2F8B7C22FF}"/>
                </a:ext>
              </a:extLst>
            </p:cNvPr>
            <p:cNvSpPr/>
            <p:nvPr/>
          </p:nvSpPr>
          <p:spPr>
            <a:xfrm>
              <a:off x="-818444" y="2839579"/>
              <a:ext cx="10406835" cy="1110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Em</a:t>
              </a:r>
              <a:r>
                <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đọc</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lại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toàn</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bài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để</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tìm</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câu</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trả</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 </a:t>
              </a:r>
              <a:r>
                <a:rPr kumimoji="0" lang="en-US" altLang="zh-CN" sz="3600" b="0" i="0" u="none" strike="noStrike" kern="1200" cap="none" spc="0" normalizeH="0" baseline="0" noProof="0" dirty="0" err="1">
                  <a:ln>
                    <a:noFill/>
                  </a:ln>
                  <a:solidFill>
                    <a:srgbClr val="000000"/>
                  </a:solidFill>
                  <a:effectLst/>
                  <a:uLnTx/>
                  <a:uFillTx/>
                  <a:latin typeface="Calibri"/>
                  <a:ea typeface="微软雅黑"/>
                  <a:cs typeface="Calibri" panose="020F0502020204030204" pitchFamily="34" charset="0"/>
                </a:rPr>
                <a:t>lời</a:t>
              </a:r>
              <a:r>
                <a:rPr kumimoji="0" lang="en-US" altLang="zh-CN"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rPr>
                <a:t>.</a:t>
              </a:r>
              <a:endParaRPr kumimoji="0" lang="zh-CN" altLang="en-US" sz="3600" b="0" i="0" u="none" strike="noStrike" kern="1200" cap="none" spc="0" normalizeH="0" baseline="0" noProof="0" dirty="0">
                <a:ln>
                  <a:noFill/>
                </a:ln>
                <a:solidFill>
                  <a:srgbClr val="000000"/>
                </a:solidFill>
                <a:effectLst/>
                <a:uLnTx/>
                <a:uFillTx/>
                <a:latin typeface="Calibri"/>
                <a:ea typeface="微软雅黑"/>
                <a:cs typeface="Calibri" panose="020F0502020204030204" pitchFamily="34" charset="0"/>
              </a:endParaRPr>
            </a:p>
          </p:txBody>
        </p:sp>
      </p:grpSp>
      <p:sp>
        <p:nvSpPr>
          <p:cNvPr id="9" name="Arrow: Left 8">
            <a:hlinkClick r:id="rId4" action="ppaction://hlinksldjump"/>
            <a:extLst>
              <a:ext uri="{FF2B5EF4-FFF2-40B4-BE49-F238E27FC236}">
                <a16:creationId xmlns="" xmlns:a16="http://schemas.microsoft.com/office/drawing/2014/main" id="{73CE3CE4-D29A-44F7-B6DF-5DFD60D0A5D5}"/>
              </a:ext>
            </a:extLst>
          </p:cNvPr>
          <p:cNvSpPr/>
          <p:nvPr/>
        </p:nvSpPr>
        <p:spPr>
          <a:xfrm>
            <a:off x="818393" y="6259232"/>
            <a:ext cx="889348" cy="45093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9</a:t>
            </a:r>
          </a:p>
        </p:txBody>
      </p:sp>
      <p:sp>
        <p:nvSpPr>
          <p:cNvPr id="10" name="TextBox 9">
            <a:extLst>
              <a:ext uri="{FF2B5EF4-FFF2-40B4-BE49-F238E27FC236}">
                <a16:creationId xmlns="" xmlns:a16="http://schemas.microsoft.com/office/drawing/2014/main" id="{24A3D5E7-1F28-4DF8-B785-0791D136FB10}"/>
              </a:ext>
            </a:extLst>
          </p:cNvPr>
          <p:cNvSpPr txBox="1"/>
          <p:nvPr/>
        </p:nvSpPr>
        <p:spPr>
          <a:xfrm>
            <a:off x="726604" y="2229693"/>
            <a:ext cx="10738792" cy="3915966"/>
          </a:xfrm>
          <a:prstGeom prst="roundRect">
            <a:avLst/>
          </a:prstGeom>
          <a:solidFill>
            <a:srgbClr val="FFE1D9"/>
          </a:solidFill>
          <a:ln>
            <a:noFill/>
            <a:miter lim="800000"/>
          </a:ln>
        </p:spPr>
        <p:txBody>
          <a:bodyPr wrap="square" rtlCol="0">
            <a:spAutoFit/>
          </a:bodyPr>
          <a:lstStyle/>
          <a:p>
            <a:pPr lvl="0" algn="just"/>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200" dirty="0">
                <a:solidFill>
                  <a:srgbClr val="000000"/>
                </a:solidFill>
                <a:latin typeface="Calibri" panose="020F0502020204030204" pitchFamily="34" charset="0"/>
                <a:ea typeface="微软雅黑"/>
                <a:cs typeface="Calibri" panose="020F0502020204030204" pitchFamily="34" charset="0"/>
              </a:rPr>
              <a:t>Hà thích ngồi bên cửa sổ nhà mình vì ngồi bên cửa sổ có thể nhìn và nghe thấy những điều đẹp đẽ và thú vị: có một đàn vàng anh đẹp và hót hay; buổi sáng, ánh nắng dịu dàng, ngọt màu mật ong ngoài cửa sổ rọi vào nhà, in hình hoa lá trên mặt bàn, nền gạch hoa; buổi đêm có trăng khi thì như chiếc thuyền vàng trôi trong mây trên bầu trời ngoài cửa sổ, lúc thì như chiếc đèn lồng thả ánh sáng xuống đầy </a:t>
            </a:r>
            <a:endParaRPr kumimoji="0" lang="vi-VN" sz="3200" b="0" i="1"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 xmlns:a16="http://schemas.microsoft.com/office/drawing/2014/main" id="{D9576F67-2BDE-4385-B13E-176A986079EB}"/>
              </a:ext>
            </a:extLst>
          </p:cNvPr>
          <p:cNvGrpSpPr/>
          <p:nvPr/>
        </p:nvGrpSpPr>
        <p:grpSpPr>
          <a:xfrm>
            <a:off x="651477" y="0"/>
            <a:ext cx="10780488" cy="1245055"/>
            <a:chOff x="-791793" y="-41802"/>
            <a:chExt cx="11642375" cy="1245055"/>
          </a:xfrm>
        </p:grpSpPr>
        <p:sp>
          <p:nvSpPr>
            <p:cNvPr id="12" name="Rectangle 11">
              <a:extLst>
                <a:ext uri="{FF2B5EF4-FFF2-40B4-BE49-F238E27FC236}">
                  <a16:creationId xmlns="" xmlns:a16="http://schemas.microsoft.com/office/drawing/2014/main" id="{60E7EEFC-3C9D-4218-93D5-E07DBB453751}"/>
                </a:ext>
              </a:extLst>
            </p:cNvPr>
            <p:cNvSpPr/>
            <p:nvPr/>
          </p:nvSpPr>
          <p:spPr>
            <a:xfrm>
              <a:off x="-312717" y="376907"/>
              <a:ext cx="11163299" cy="826346"/>
            </a:xfrm>
            <a:prstGeom prst="rect">
              <a:avLst/>
            </a:prstGeom>
            <a:noFill/>
            <a:ln w="28575" cap="flat" cmpd="sng" algn="ctr">
              <a:solidFill>
                <a:srgbClr val="70AD47"/>
              </a:solidFill>
              <a:prstDash val="lgDash"/>
              <a:miter lim="800000"/>
            </a:ln>
            <a:effectLst/>
          </p:spPr>
          <p:txBody>
            <a:bodyPr rtlCol="0" anchor="ctr"/>
            <a:lstStyle/>
            <a:p>
              <a:pPr algn="ctr"/>
              <a:r>
                <a:rPr lang="en-US" sz="3600" dirty="0" err="1">
                  <a:solidFill>
                    <a:srgbClr val="000000"/>
                  </a:solidFill>
                  <a:ea typeface="微软雅黑"/>
                  <a:cs typeface="Calibri" panose="020F0502020204030204" pitchFamily="34" charset="0"/>
                </a:rPr>
                <a:t>Vì</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sao</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thích</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ngồi</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bên</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cửa</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sổ</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nhà</a:t>
              </a:r>
              <a:r>
                <a:rPr lang="en-US" sz="3600" dirty="0">
                  <a:solidFill>
                    <a:srgbClr val="000000"/>
                  </a:solidFill>
                  <a:ea typeface="微软雅黑"/>
                  <a:cs typeface="Calibri" panose="020F0502020204030204" pitchFamily="34" charset="0"/>
                </a:rPr>
                <a:t> </a:t>
              </a:r>
              <a:r>
                <a:rPr lang="en-US" sz="3600" dirty="0" err="1">
                  <a:solidFill>
                    <a:srgbClr val="000000"/>
                  </a:solidFill>
                  <a:ea typeface="微软雅黑"/>
                  <a:cs typeface="Calibri" panose="020F0502020204030204" pitchFamily="34" charset="0"/>
                </a:rPr>
                <a:t>mình</a:t>
              </a:r>
              <a:r>
                <a:rPr lang="en-US" sz="3600" dirty="0">
                  <a:solidFill>
                    <a:srgbClr val="000000"/>
                  </a:solidFill>
                  <a:ea typeface="微软雅黑"/>
                  <a:cs typeface="Calibri" panose="020F0502020204030204" pitchFamily="34" charset="0"/>
                </a:rPr>
                <a:t>?</a:t>
              </a:r>
            </a:p>
          </p:txBody>
        </p:sp>
        <p:sp>
          <p:nvSpPr>
            <p:cNvPr id="13" name="Oval 12">
              <a:extLst>
                <a:ext uri="{FF2B5EF4-FFF2-40B4-BE49-F238E27FC236}">
                  <a16:creationId xmlns="" xmlns:a16="http://schemas.microsoft.com/office/drawing/2014/main" id="{A2FD94C2-7D92-499C-9959-117C61BC6282}"/>
                </a:ext>
              </a:extLst>
            </p:cNvPr>
            <p:cNvSpPr/>
            <p:nvPr/>
          </p:nvSpPr>
          <p:spPr>
            <a:xfrm>
              <a:off x="-791793" y="-41802"/>
              <a:ext cx="793401" cy="645543"/>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5400" kern="0" dirty="0">
                  <a:solidFill>
                    <a:prstClr val="black"/>
                  </a:solidFill>
                  <a:ea typeface="微软雅黑"/>
                  <a:cs typeface="Calibri" panose="020F0502020204030204" pitchFamily="34" charset="0"/>
                </a:rPr>
                <a:t>4</a:t>
              </a:r>
            </a:p>
          </p:txBody>
        </p:sp>
      </p:grpSp>
      <p:sp>
        <p:nvSpPr>
          <p:cNvPr id="17" name="Scroll: Horizontal 16">
            <a:hlinkClick r:id="rId5" action="ppaction://hlinksldjump"/>
            <a:extLst>
              <a:ext uri="{FF2B5EF4-FFF2-40B4-BE49-F238E27FC236}">
                <a16:creationId xmlns="" xmlns:a16="http://schemas.microsoft.com/office/drawing/2014/main" id="{75FA6CD1-24D0-48B0-824E-5B1AFEB78B05}"/>
              </a:ext>
            </a:extLst>
          </p:cNvPr>
          <p:cNvSpPr/>
          <p:nvPr/>
        </p:nvSpPr>
        <p:spPr>
          <a:xfrm>
            <a:off x="10792582" y="6038753"/>
            <a:ext cx="1162050" cy="633219"/>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Ô </a:t>
            </a:r>
            <a:r>
              <a:rPr lang="en-US" dirty="0" err="1"/>
              <a:t>cửa</a:t>
            </a:r>
            <a:endParaRPr lang="en-US" dirty="0"/>
          </a:p>
        </p:txBody>
      </p:sp>
      <p:pic>
        <p:nvPicPr>
          <p:cNvPr id="14" name="Tieng-vo-tay-tra-loi-dung-www_tiengdong_com">
            <a:hlinkClick r:id="" action="ppaction://media"/>
            <a:extLst>
              <a:ext uri="{FF2B5EF4-FFF2-40B4-BE49-F238E27FC236}">
                <a16:creationId xmlns="" xmlns:a16="http://schemas.microsoft.com/office/drawing/2014/main" id="{86F5781F-9F65-496F-8CAB-4816D4114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731" y="6367172"/>
            <a:ext cx="609600" cy="609600"/>
          </a:xfrm>
          <a:prstGeom prst="rect">
            <a:avLst/>
          </a:prstGeom>
        </p:spPr>
      </p:pic>
    </p:spTree>
    <p:extLst>
      <p:ext uri="{BB962C8B-B14F-4D97-AF65-F5344CB8AC3E}">
        <p14:creationId xmlns:p14="http://schemas.microsoft.com/office/powerpoint/2010/main" val="11428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80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 xmlns:a16="http://schemas.microsoft.com/office/drawing/2014/main" id="{1015369E-5B8E-427C-B4FF-983CFF7A4F6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 xmlns:a16="http://schemas.microsoft.com/office/drawing/2014/main" id="{9D74F489-A927-4FC7-9A4C-C963A681FBAD}"/>
              </a:ext>
            </a:extLst>
          </p:cNvPr>
          <p:cNvSpPr txBox="1"/>
          <p:nvPr/>
        </p:nvSpPr>
        <p:spPr>
          <a:xfrm>
            <a:off x="3690551" y="875720"/>
            <a:ext cx="7099369" cy="646331"/>
          </a:xfrm>
          <a:prstGeom prst="rect">
            <a:avLst/>
          </a:prstGeom>
          <a:noFill/>
        </p:spPr>
        <p:txBody>
          <a:bodyPr wrap="square" rtlCol="0">
            <a:spAutoFit/>
          </a:bodyPr>
          <a:lstStyle/>
          <a:p>
            <a:r>
              <a:rPr lang="en-US" altLang="zh-CN" sz="3600" dirty="0" err="1">
                <a:solidFill>
                  <a:srgbClr val="C00000"/>
                </a:solidFill>
                <a:ea typeface="微软雅黑"/>
                <a:cs typeface="Calibri" panose="020F0502020204030204" pitchFamily="34" charset="0"/>
              </a:rPr>
              <a:t>Nội</a:t>
            </a:r>
            <a:r>
              <a:rPr lang="zh-CN" altLang="en-US" sz="3600" dirty="0">
                <a:solidFill>
                  <a:srgbClr val="C00000"/>
                </a:solidFill>
                <a:ea typeface="微软雅黑"/>
                <a:cs typeface="Calibri" panose="020F0502020204030204" pitchFamily="34" charset="0"/>
              </a:rPr>
              <a:t> </a:t>
            </a:r>
            <a:r>
              <a:rPr lang="en-US" altLang="zh-CN" sz="3600" dirty="0">
                <a:solidFill>
                  <a:srgbClr val="C00000"/>
                </a:solidFill>
                <a:ea typeface="微软雅黑"/>
                <a:cs typeface="Calibri" panose="020F0502020204030204" pitchFamily="34" charset="0"/>
              </a:rPr>
              <a:t>dung </a:t>
            </a:r>
            <a:r>
              <a:rPr lang="en-US" altLang="zh-CN" sz="3600" dirty="0" err="1">
                <a:solidFill>
                  <a:srgbClr val="C00000"/>
                </a:solidFill>
                <a:ea typeface="微软雅黑"/>
                <a:cs typeface="Calibri" panose="020F0502020204030204" pitchFamily="34" charset="0"/>
              </a:rPr>
              <a:t>bài</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Bên</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cửa</a:t>
            </a:r>
            <a:r>
              <a:rPr lang="en-US" altLang="zh-CN" sz="3600" dirty="0">
                <a:solidFill>
                  <a:srgbClr val="C00000"/>
                </a:solidFill>
                <a:ea typeface="微软雅黑"/>
                <a:cs typeface="Calibri" panose="020F0502020204030204" pitchFamily="34" charset="0"/>
              </a:rPr>
              <a:t> </a:t>
            </a:r>
            <a:r>
              <a:rPr lang="en-US" altLang="zh-CN" sz="3600" dirty="0" err="1">
                <a:solidFill>
                  <a:srgbClr val="C00000"/>
                </a:solidFill>
                <a:ea typeface="微软雅黑"/>
                <a:cs typeface="Calibri" panose="020F0502020204030204" pitchFamily="34" charset="0"/>
              </a:rPr>
              <a:t>sổ</a:t>
            </a:r>
            <a:endParaRPr lang="zh-CN" altLang="en-US" sz="3600" dirty="0">
              <a:solidFill>
                <a:srgbClr val="C00000"/>
              </a:solidFill>
              <a:ea typeface="微软雅黑"/>
              <a:cs typeface="Calibri" panose="020F0502020204030204" pitchFamily="34" charset="0"/>
            </a:endParaRPr>
          </a:p>
        </p:txBody>
      </p:sp>
      <p:sp>
        <p:nvSpPr>
          <p:cNvPr id="4" name="文本框 18">
            <a:extLst>
              <a:ext uri="{FF2B5EF4-FFF2-40B4-BE49-F238E27FC236}">
                <a16:creationId xmlns="" xmlns:a16="http://schemas.microsoft.com/office/drawing/2014/main" id="{5DC3F154-43B3-43C9-B5D4-B52F12209D85}"/>
              </a:ext>
            </a:extLst>
          </p:cNvPr>
          <p:cNvSpPr txBox="1"/>
          <p:nvPr/>
        </p:nvSpPr>
        <p:spPr>
          <a:xfrm>
            <a:off x="1591960" y="2512196"/>
            <a:ext cx="8775485" cy="2800767"/>
          </a:xfrm>
          <a:prstGeom prst="rect">
            <a:avLst/>
          </a:prstGeom>
          <a:noFill/>
        </p:spPr>
        <p:txBody>
          <a:bodyPr wrap="square" rtlCol="0">
            <a:spAutoFit/>
          </a:bodyPr>
          <a:lstStyle/>
          <a:p>
            <a:pPr algn="just"/>
            <a:r>
              <a:rPr lang="vi-VN" altLang="zh-CN" sz="4400" dirty="0">
                <a:ea typeface="微软雅黑"/>
                <a:cs typeface="Calibri" panose="020F0502020204030204" pitchFamily="34" charset="0"/>
              </a:rPr>
              <a:t>Bên khung cửa sổ nhà mình, Hà thấy được nhiều âm thanh và cảnh đẹp. Đây cũng là nơi bà thường đọc truyện cho Hà nghe.</a:t>
            </a:r>
            <a:endParaRPr lang="zh-CN" altLang="en-US" sz="4400" dirty="0">
              <a:ea typeface="微软雅黑"/>
              <a:cs typeface="Calibri" panose="020F0502020204030204" pitchFamily="34" charset="0"/>
            </a:endParaRPr>
          </a:p>
        </p:txBody>
      </p:sp>
    </p:spTree>
    <p:extLst>
      <p:ext uri="{BB962C8B-B14F-4D97-AF65-F5344CB8AC3E}">
        <p14:creationId xmlns:p14="http://schemas.microsoft.com/office/powerpoint/2010/main" val="36007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31"/>
            <a:ext cx="12192000" cy="6881428"/>
          </a:xfrm>
          <a:prstGeom prst="rect">
            <a:avLst/>
          </a:prstGeom>
        </p:spPr>
      </p:pic>
      <p:sp>
        <p:nvSpPr>
          <p:cNvPr id="10" name="矩形 9"/>
          <p:cNvSpPr/>
          <p:nvPr>
            <p:custDataLst>
              <p:tags r:id="rId1"/>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sp>
        <p:nvSpPr>
          <p:cNvPr id="11" name="矩形 10"/>
          <p:cNvSpPr/>
          <p:nvPr>
            <p:custDataLst>
              <p:tags r:id="rId2"/>
            </p:custDataLst>
          </p:nvPr>
        </p:nvSpPr>
        <p:spPr>
          <a:xfrm>
            <a:off x="0" y="6535646"/>
            <a:ext cx="6501341" cy="318100"/>
          </a:xfrm>
          <a:prstGeom prst="rect">
            <a:avLst/>
          </a:prstGeom>
        </p:spPr>
        <p:txBody>
          <a:bodyPr wrap="square">
            <a:spAutoFit/>
          </a:bodyPr>
          <a:lstStyle/>
          <a:p>
            <a:pPr defTabSz="1219170"/>
            <a:r>
              <a:rPr lang="en-US" altLang="zh-CN" sz="1467" dirty="0">
                <a:solidFill>
                  <a:prstClr val="black"/>
                </a:solidFill>
                <a:latin typeface="宋体" panose="02010600030101010101" pitchFamily="2" charset="-122"/>
                <a:ea typeface="宋体" panose="02010600030101010101" pitchFamily="2" charset="-122"/>
              </a:rPr>
              <a:t>......../</a:t>
            </a:r>
            <a:endParaRPr lang="zh-CN" altLang="en-US" sz="1467" dirty="0">
              <a:solidFill>
                <a:prstClr val="black"/>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62968" y="-28785"/>
            <a:ext cx="5229033" cy="2564904"/>
          </a:xfrm>
          <a:prstGeom prst="rect">
            <a:avLst/>
          </a:prstGeom>
        </p:spPr>
      </p:pic>
      <p:sp>
        <p:nvSpPr>
          <p:cNvPr id="12" name="TextBox 11"/>
          <p:cNvSpPr txBox="1"/>
          <p:nvPr/>
        </p:nvSpPr>
        <p:spPr>
          <a:xfrm>
            <a:off x="4507363" y="2725130"/>
            <a:ext cx="8012305" cy="1323439"/>
          </a:xfrm>
          <a:prstGeom prst="rect">
            <a:avLst/>
          </a:prstGeom>
          <a:noFill/>
        </p:spPr>
        <p:txBody>
          <a:bodyPr wrap="square" rtlCol="0">
            <a:spAutoFit/>
          </a:bodyPr>
          <a:lstStyle/>
          <a:p>
            <a:pPr algn="ctr" defTabSz="1219170"/>
            <a:r>
              <a:rPr lang="en-US" sz="8000" dirty="0">
                <a:solidFill>
                  <a:srgbClr val="C00000"/>
                </a:solidFill>
                <a:latin typeface="Coiny" panose="02000903060500060000" pitchFamily="2" charset="0"/>
              </a:rPr>
              <a:t>KHỞI ĐỘNG</a:t>
            </a:r>
          </a:p>
        </p:txBody>
      </p:sp>
      <p:sp>
        <p:nvSpPr>
          <p:cNvPr id="5" name="Rectangle 4">
            <a:extLst>
              <a:ext uri="{FF2B5EF4-FFF2-40B4-BE49-F238E27FC236}">
                <a16:creationId xmlns="" xmlns:a16="http://schemas.microsoft.com/office/drawing/2014/main" id="{8FEFF9BB-6624-4332-BF74-9AE44979F8D8}"/>
              </a:ext>
            </a:extLst>
          </p:cNvPr>
          <p:cNvSpPr/>
          <p:nvPr/>
        </p:nvSpPr>
        <p:spPr>
          <a:xfrm rot="2292653">
            <a:off x="4646406" y="5453084"/>
            <a:ext cx="922919"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98503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a:extLst>
              <a:ext uri="{FF2B5EF4-FFF2-40B4-BE49-F238E27FC236}">
                <a16:creationId xmlns="" xmlns:a16="http://schemas.microsoft.com/office/drawing/2014/main" id="{2D23F82F-CE8D-4054-8574-72C08558CF77}"/>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69486" y="106680"/>
            <a:ext cx="9620434" cy="6196429"/>
          </a:xfrm>
          <a:prstGeom prst="rect">
            <a:avLst/>
          </a:prstGeom>
        </p:spPr>
      </p:pic>
      <p:sp>
        <p:nvSpPr>
          <p:cNvPr id="3" name="文本框 18">
            <a:extLst>
              <a:ext uri="{FF2B5EF4-FFF2-40B4-BE49-F238E27FC236}">
                <a16:creationId xmlns="" xmlns:a16="http://schemas.microsoft.com/office/drawing/2014/main" id="{962EAB0B-70E0-418B-9520-FFC60B967CCC}"/>
              </a:ext>
            </a:extLst>
          </p:cNvPr>
          <p:cNvSpPr txBox="1"/>
          <p:nvPr/>
        </p:nvSpPr>
        <p:spPr>
          <a:xfrm>
            <a:off x="3437905" y="1020695"/>
            <a:ext cx="508359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Liên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hệ</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bản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thân</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文本框 18">
            <a:extLst>
              <a:ext uri="{FF2B5EF4-FFF2-40B4-BE49-F238E27FC236}">
                <a16:creationId xmlns="" xmlns:a16="http://schemas.microsoft.com/office/drawing/2014/main" id="{129EAB9B-E865-4DBF-A51E-C703B5391C32}"/>
              </a:ext>
            </a:extLst>
          </p:cNvPr>
          <p:cNvSpPr txBox="1"/>
          <p:nvPr/>
        </p:nvSpPr>
        <p:spPr>
          <a:xfrm>
            <a:off x="1862035" y="2551751"/>
            <a:ext cx="8927885" cy="2123658"/>
          </a:xfrm>
          <a:prstGeom prst="rect">
            <a:avLst/>
          </a:prstGeom>
          <a:noFill/>
        </p:spPr>
        <p:txBody>
          <a:bodyPr wrap="square" rtlCol="0">
            <a:spAutoFit/>
          </a:bodyPr>
          <a:lstStyle/>
          <a:p>
            <a:r>
              <a:rPr lang="en-US" altLang="zh-CN" sz="4400" dirty="0" err="1">
                <a:latin typeface="Arial"/>
                <a:ea typeface="微软雅黑"/>
              </a:rPr>
              <a:t>Em</a:t>
            </a:r>
            <a:r>
              <a:rPr lang="en-US" altLang="zh-CN" sz="4400" dirty="0">
                <a:latin typeface="Arial"/>
                <a:ea typeface="微软雅黑"/>
              </a:rPr>
              <a:t> </a:t>
            </a:r>
            <a:r>
              <a:rPr lang="en-US" altLang="zh-CN" sz="4400" dirty="0" err="1">
                <a:latin typeface="Arial"/>
                <a:ea typeface="微软雅黑"/>
              </a:rPr>
              <a:t>biết</a:t>
            </a:r>
            <a:r>
              <a:rPr lang="en-US" altLang="zh-CN" sz="4400" dirty="0">
                <a:latin typeface="Arial"/>
                <a:ea typeface="微软雅黑"/>
              </a:rPr>
              <a:t> y</a:t>
            </a:r>
            <a:r>
              <a:rPr lang="vi-VN" altLang="zh-CN" sz="4400" dirty="0">
                <a:latin typeface="Arial"/>
                <a:ea typeface="微软雅黑"/>
              </a:rPr>
              <a:t>êu thương, giữ gìn từng góc nhỏ thân quen của ngôi nhà mình ở.</a:t>
            </a:r>
            <a:endParaRPr lang="zh-CN" altLang="en-US" sz="4400" dirty="0">
              <a:latin typeface="Arial"/>
              <a:ea typeface="微软雅黑"/>
            </a:endParaRPr>
          </a:p>
        </p:txBody>
      </p:sp>
      <p:pic>
        <p:nvPicPr>
          <p:cNvPr id="5" name="Picture 4">
            <a:extLst>
              <a:ext uri="{FF2B5EF4-FFF2-40B4-BE49-F238E27FC236}">
                <a16:creationId xmlns="" xmlns:a16="http://schemas.microsoft.com/office/drawing/2014/main" id="{9DB669CE-911E-4EC4-9F0F-BF80CECEF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127" y="4167506"/>
            <a:ext cx="3302589" cy="1915502"/>
          </a:xfrm>
          <a:prstGeom prst="rect">
            <a:avLst/>
          </a:prstGeom>
        </p:spPr>
      </p:pic>
    </p:spTree>
    <p:extLst>
      <p:ext uri="{BB962C8B-B14F-4D97-AF65-F5344CB8AC3E}">
        <p14:creationId xmlns:p14="http://schemas.microsoft.com/office/powerpoint/2010/main" val="25570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5" name="图片 2" descr="59af418a3766c">
            <a:extLst>
              <a:ext uri="{FF2B5EF4-FFF2-40B4-BE49-F238E27FC236}">
                <a16:creationId xmlns="" xmlns:a16="http://schemas.microsoft.com/office/drawing/2014/main" id="{C8A91708-DD64-42A8-AAE6-171F6DA0A305}"/>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67595" y="2963165"/>
            <a:ext cx="3886920" cy="3893595"/>
          </a:xfrm>
          <a:prstGeom prst="rect">
            <a:avLst/>
          </a:prstGeom>
        </p:spPr>
      </p:pic>
      <p:pic>
        <p:nvPicPr>
          <p:cNvPr id="9" name="Picture 8">
            <a:extLst>
              <a:ext uri="{FF2B5EF4-FFF2-40B4-BE49-F238E27FC236}">
                <a16:creationId xmlns="" xmlns:a16="http://schemas.microsoft.com/office/drawing/2014/main" id="{C2972956-82CD-424E-925F-2A7FF3884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397" y="250073"/>
            <a:ext cx="9291109" cy="3383573"/>
          </a:xfrm>
          <a:prstGeom prst="rect">
            <a:avLst/>
          </a:prstGeom>
        </p:spPr>
      </p:pic>
    </p:spTree>
    <p:extLst>
      <p:ext uri="{BB962C8B-B14F-4D97-AF65-F5344CB8AC3E}">
        <p14:creationId xmlns:p14="http://schemas.microsoft.com/office/powerpoint/2010/main" val="11144304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331c5afe5f647f440cd4aa0ac0913fb">
            <a:extLst>
              <a:ext uri="{FF2B5EF4-FFF2-40B4-BE49-F238E27FC236}">
                <a16:creationId xmlns="" xmlns:a16="http://schemas.microsoft.com/office/drawing/2014/main" id="{F7DA7E63-24AD-4C24-990D-980DA6B948F2}"/>
              </a:ext>
            </a:extLst>
          </p:cNvPr>
          <p:cNvPicPr/>
          <p:nvPr/>
        </p:nvPicPr>
        <p:blipFill>
          <a:blip r:embed="rId2" cstate="screen">
            <a:extLst>
              <a:ext uri="{28A0092B-C50C-407E-A947-70E740481C1C}">
                <a14:useLocalDpi xmlns:a14="http://schemas.microsoft.com/office/drawing/2010/main"/>
              </a:ext>
            </a:extLst>
          </a:blip>
          <a:stretch>
            <a:fillRect/>
          </a:stretch>
        </p:blipFill>
        <p:spPr>
          <a:xfrm>
            <a:off x="-855877" y="1284922"/>
            <a:ext cx="5348243" cy="3785552"/>
          </a:xfrm>
          <a:prstGeom prst="rect">
            <a:avLst/>
          </a:prstGeom>
        </p:spPr>
      </p:pic>
      <p:sp>
        <p:nvSpPr>
          <p:cNvPr id="3" name="文本框 18">
            <a:extLst>
              <a:ext uri="{FF2B5EF4-FFF2-40B4-BE49-F238E27FC236}">
                <a16:creationId xmlns="" xmlns:a16="http://schemas.microsoft.com/office/drawing/2014/main" id="{217F8A72-AAFB-4B69-81CE-17DD6CC6FD33}"/>
              </a:ext>
            </a:extLst>
          </p:cNvPr>
          <p:cNvSpPr txBox="1"/>
          <p:nvPr/>
        </p:nvSpPr>
        <p:spPr>
          <a:xfrm>
            <a:off x="333294" y="2557848"/>
            <a:ext cx="3750275" cy="769441"/>
          </a:xfrm>
          <a:prstGeom prst="rect">
            <a:avLst/>
          </a:prstGeom>
          <a:noFill/>
        </p:spPr>
        <p:txBody>
          <a:bodyPr wrap="square" rtlCol="0">
            <a:spAutoFit/>
          </a:bodyPr>
          <a:lstStyle/>
          <a:p>
            <a:pPr algn="ctr"/>
            <a:r>
              <a:rPr lang="en-US" altLang="zh-CN" sz="4400" dirty="0" err="1">
                <a:solidFill>
                  <a:srgbClr val="C00000"/>
                </a:solidFill>
                <a:ea typeface="仓耳今楷05-6763 W05" panose="02020400000000000000" pitchFamily="18" charset="-122"/>
                <a:cs typeface="Calibri" panose="020F0502020204030204" pitchFamily="34" charset="0"/>
              </a:rPr>
              <a:t>Đoạn</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đọc</a:t>
            </a:r>
            <a:r>
              <a:rPr lang="en-US" altLang="zh-CN" sz="4400" dirty="0">
                <a:solidFill>
                  <a:srgbClr val="C00000"/>
                </a:solidFill>
                <a:ea typeface="仓耳今楷05-6763 W05" panose="02020400000000000000" pitchFamily="18" charset="-122"/>
                <a:cs typeface="Calibri" panose="020F0502020204030204" pitchFamily="34" charset="0"/>
              </a:rPr>
              <a:t> </a:t>
            </a:r>
            <a:r>
              <a:rPr lang="en-US" altLang="zh-CN" sz="4400" dirty="0" err="1">
                <a:solidFill>
                  <a:srgbClr val="C00000"/>
                </a:solidFill>
                <a:ea typeface="仓耳今楷05-6763 W05" panose="02020400000000000000" pitchFamily="18" charset="-122"/>
                <a:cs typeface="Calibri" panose="020F0502020204030204" pitchFamily="34" charset="0"/>
              </a:rPr>
              <a:t>lại</a:t>
            </a:r>
            <a:endParaRPr lang="zh-CN" altLang="en-US" sz="4400" dirty="0">
              <a:solidFill>
                <a:srgbClr val="C00000"/>
              </a:solidFill>
              <a:ea typeface="仓耳今楷05-6763 W05" panose="02020400000000000000" pitchFamily="18" charset="-122"/>
              <a:cs typeface="Calibri" panose="020F0502020204030204" pitchFamily="34" charset="0"/>
            </a:endParaRPr>
          </a:p>
        </p:txBody>
      </p:sp>
      <p:sp>
        <p:nvSpPr>
          <p:cNvPr id="4" name="Rounded Rectangle 16">
            <a:extLst>
              <a:ext uri="{FF2B5EF4-FFF2-40B4-BE49-F238E27FC236}">
                <a16:creationId xmlns="" xmlns:a16="http://schemas.microsoft.com/office/drawing/2014/main" id="{909AAB6D-305C-43D1-B2A9-0DD48D11E2F7}"/>
              </a:ext>
            </a:extLst>
          </p:cNvPr>
          <p:cNvSpPr/>
          <p:nvPr/>
        </p:nvSpPr>
        <p:spPr>
          <a:xfrm>
            <a:off x="4492366" y="598327"/>
            <a:ext cx="7331334" cy="4786474"/>
          </a:xfrm>
          <a:prstGeom prst="roundRect">
            <a:avLst>
              <a:gd name="adj" fmla="val 11248"/>
            </a:avLst>
          </a:prstGeom>
          <a:noFill/>
          <a:ln w="28575" cap="flat" cmpd="sng" algn="ctr">
            <a:solidFill>
              <a:srgbClr val="0070C0"/>
            </a:solidFill>
            <a:prstDash val="solid"/>
            <a:miter lim="800000"/>
          </a:ln>
          <a:effectLst/>
        </p:spPr>
        <p:txBody>
          <a:bodyPr rtlCol="0" anchor="ctr"/>
          <a:lstStyle/>
          <a:p>
            <a:pPr algn="ctr" defTabSz="914400">
              <a:defRPr/>
            </a:pPr>
            <a:endParaRPr lang="en-US">
              <a:solidFill>
                <a:srgbClr val="FFFFFF"/>
              </a:solidFill>
              <a:latin typeface="等线"/>
              <a:ea typeface="微软雅黑"/>
            </a:endParaRPr>
          </a:p>
        </p:txBody>
      </p:sp>
      <p:sp>
        <p:nvSpPr>
          <p:cNvPr id="5" name="Rectangle 4">
            <a:extLst>
              <a:ext uri="{FF2B5EF4-FFF2-40B4-BE49-F238E27FC236}">
                <a16:creationId xmlns="" xmlns:a16="http://schemas.microsoft.com/office/drawing/2014/main" id="{0AD630C2-2EC2-42BF-A860-6DC80D1D8204}"/>
              </a:ext>
            </a:extLst>
          </p:cNvPr>
          <p:cNvSpPr/>
          <p:nvPr/>
        </p:nvSpPr>
        <p:spPr>
          <a:xfrm>
            <a:off x="4901163" y="1038601"/>
            <a:ext cx="6719827" cy="4031873"/>
          </a:xfrm>
          <a:prstGeom prst="rect">
            <a:avLst/>
          </a:prstGeom>
        </p:spPr>
        <p:txBody>
          <a:bodyPr wrap="square">
            <a:spAutoFit/>
          </a:bodyPr>
          <a:lstStyle/>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Còn về đêm, trăng khi thì như chiếc thuyền vàng trôi trong mây trên bầu trời ngoài cửa sổ, lúc thì như chiếc đèn lồng thả ánh sáng xuống đầy sân. </a:t>
            </a:r>
            <a:endParaRPr lang="en-US" altLang="zh-CN" sz="3200" dirty="0">
              <a:solidFill>
                <a:srgbClr val="000000"/>
              </a:solidFill>
              <a:ea typeface="微软雅黑"/>
              <a:cs typeface="Calibri" panose="020F0502020204030204" pitchFamily="34" charset="0"/>
            </a:endParaRPr>
          </a:p>
          <a:p>
            <a:pPr algn="just">
              <a:defRPr/>
            </a:pPr>
            <a:r>
              <a:rPr lang="en-US" altLang="zh-CN" sz="3200" dirty="0">
                <a:solidFill>
                  <a:srgbClr val="000000"/>
                </a:solidFill>
                <a:ea typeface="微软雅黑"/>
                <a:cs typeface="Calibri" panose="020F0502020204030204" pitchFamily="34" charset="0"/>
              </a:rPr>
              <a:t>	</a:t>
            </a:r>
            <a:r>
              <a:rPr lang="vi-VN" altLang="zh-CN" sz="3200" dirty="0">
                <a:solidFill>
                  <a:srgbClr val="000000"/>
                </a:solidFill>
                <a:latin typeface="Calibri" panose="020F0502020204030204" pitchFamily="34" charset="0"/>
                <a:ea typeface="微软雅黑"/>
                <a:cs typeface="Calibri" panose="020F0502020204030204" pitchFamily="34" charset="0"/>
              </a:rPr>
              <a:t>Ôi! Khung cửa sổ nhỏ! Hà yêu nó quá! Hà thích ngồi bên cửa sổ nhổ tóc sâu cho bà, nghe bà đọc truyện cổ tích Ngày xửa, ngày xưa…</a:t>
            </a:r>
            <a:endParaRPr lang="zh-CN" altLang="en-US" sz="3200" dirty="0">
              <a:solidFill>
                <a:srgbClr val="000000"/>
              </a:solidFill>
              <a:ea typeface="微软雅黑"/>
              <a:cs typeface="Calibri" panose="020F0502020204030204" pitchFamily="34" charset="0"/>
            </a:endParaRPr>
          </a:p>
        </p:txBody>
      </p:sp>
      <p:pic>
        <p:nvPicPr>
          <p:cNvPr id="7" name="Picture 6">
            <a:extLst>
              <a:ext uri="{FF2B5EF4-FFF2-40B4-BE49-F238E27FC236}">
                <a16:creationId xmlns="" xmlns:a16="http://schemas.microsoft.com/office/drawing/2014/main" id="{7BC06415-52D7-4045-8680-B85AC2811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768" y="4914959"/>
            <a:ext cx="3124200" cy="1684219"/>
          </a:xfrm>
          <a:prstGeom prst="rect">
            <a:avLst/>
          </a:prstGeom>
        </p:spPr>
      </p:pic>
    </p:spTree>
    <p:extLst>
      <p:ext uri="{BB962C8B-B14F-4D97-AF65-F5344CB8AC3E}">
        <p14:creationId xmlns:p14="http://schemas.microsoft.com/office/powerpoint/2010/main" val="302360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7" name="图片 9" descr="e6a655ed09bc757151afabca7ab85c5c">
            <a:extLst>
              <a:ext uri="{FF2B5EF4-FFF2-40B4-BE49-F238E27FC236}">
                <a16:creationId xmlns="" xmlns:a16="http://schemas.microsoft.com/office/drawing/2014/main" id="{F697C5ED-02FA-482A-95DD-A9B9AD76386A}"/>
              </a:ext>
            </a:extLst>
          </p:cNvPr>
          <p:cNvPicPr/>
          <p:nvPr/>
        </p:nvPicPr>
        <p:blipFill>
          <a:blip r:embed="rId4" cstate="screen">
            <a:extLst>
              <a:ext uri="{28A0092B-C50C-407E-A947-70E740481C1C}">
                <a14:useLocalDpi xmlns:a14="http://schemas.microsoft.com/office/drawing/2010/main"/>
              </a:ext>
            </a:extLst>
          </a:blip>
          <a:stretch>
            <a:fillRect/>
          </a:stretch>
        </p:blipFill>
        <p:spPr>
          <a:xfrm rot="1426081">
            <a:off x="10064496" y="238990"/>
            <a:ext cx="1868552" cy="2438914"/>
          </a:xfrm>
          <a:prstGeom prst="rect">
            <a:avLst/>
          </a:prstGeom>
        </p:spPr>
      </p:pic>
      <p:pic>
        <p:nvPicPr>
          <p:cNvPr id="8" name="图片 10" descr="d1ca708a87c9b39e9bdf39142e09b55e">
            <a:extLst>
              <a:ext uri="{FF2B5EF4-FFF2-40B4-BE49-F238E27FC236}">
                <a16:creationId xmlns="" xmlns:a16="http://schemas.microsoft.com/office/drawing/2014/main" id="{60A29453-C567-4AD8-B17F-A18CE4258B96}"/>
              </a:ext>
            </a:extLst>
          </p:cNvPr>
          <p:cNvPicPr/>
          <p:nvPr/>
        </p:nvPicPr>
        <p:blipFill>
          <a:blip r:embed="rId5"/>
          <a:stretch>
            <a:fillRect/>
          </a:stretch>
        </p:blipFill>
        <p:spPr>
          <a:xfrm rot="20487199">
            <a:off x="190500" y="-180730"/>
            <a:ext cx="3495430" cy="3495430"/>
          </a:xfrm>
          <a:prstGeom prst="rect">
            <a:avLst/>
          </a:prstGeom>
        </p:spPr>
      </p:pic>
      <p:pic>
        <p:nvPicPr>
          <p:cNvPr id="9" name="Picture 8">
            <a:extLst>
              <a:ext uri="{FF2B5EF4-FFF2-40B4-BE49-F238E27FC236}">
                <a16:creationId xmlns="" xmlns:a16="http://schemas.microsoft.com/office/drawing/2014/main" id="{DAA54298-B224-437D-BB37-7C7783B34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664" y="1180514"/>
            <a:ext cx="8806672" cy="2947115"/>
          </a:xfrm>
          <a:prstGeom prst="rect">
            <a:avLst/>
          </a:prstGeom>
        </p:spPr>
      </p:pic>
    </p:spTree>
    <p:extLst>
      <p:ext uri="{BB962C8B-B14F-4D97-AF65-F5344CB8AC3E}">
        <p14:creationId xmlns:p14="http://schemas.microsoft.com/office/powerpoint/2010/main" val="1218842889"/>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 xmlns:a16="http://schemas.microsoft.com/office/drawing/2014/main" id="{2C2A88AD-0615-4A8D-8D7E-B6460D3DD6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822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77513ed9ff787a283e4c98592f44933e">
            <a:extLst>
              <a:ext uri="{FF2B5EF4-FFF2-40B4-BE49-F238E27FC236}">
                <a16:creationId xmlns="" xmlns:a16="http://schemas.microsoft.com/office/drawing/2014/main" id="{84FA77E8-B810-4822-B811-9B2B83B761FD}"/>
              </a:ext>
            </a:extLst>
          </p:cNvPr>
          <p:cNvPicPr/>
          <p:nvPr/>
        </p:nvPicPr>
        <p:blipFill>
          <a:blip r:embed="rId3" cstate="screen">
            <a:extLst>
              <a:ext uri="{28A0092B-C50C-407E-A947-70E740481C1C}">
                <a14:useLocalDpi xmlns:a14="http://schemas.microsoft.com/office/drawing/2010/main"/>
              </a:ext>
            </a:extLst>
          </a:blip>
          <a:stretch>
            <a:fillRect/>
          </a:stretch>
        </p:blipFill>
        <p:spPr>
          <a:xfrm>
            <a:off x="386733" y="-56984"/>
            <a:ext cx="6289838" cy="4925801"/>
          </a:xfrm>
          <a:prstGeom prst="rect">
            <a:avLst/>
          </a:prstGeom>
        </p:spPr>
      </p:pic>
      <p:sp>
        <p:nvSpPr>
          <p:cNvPr id="5" name="文本框 5">
            <a:extLst>
              <a:ext uri="{FF2B5EF4-FFF2-40B4-BE49-F238E27FC236}">
                <a16:creationId xmlns="" xmlns:a16="http://schemas.microsoft.com/office/drawing/2014/main" id="{E2A99E76-1EE1-432F-BF1D-7E6A2EA4817E}"/>
              </a:ext>
            </a:extLst>
          </p:cNvPr>
          <p:cNvSpPr txBox="1"/>
          <p:nvPr/>
        </p:nvSpPr>
        <p:spPr>
          <a:xfrm>
            <a:off x="1117350" y="1736629"/>
            <a:ext cx="4657871" cy="2062103"/>
          </a:xfrm>
          <a:prstGeom prst="rect">
            <a:avLst/>
          </a:prstGeom>
          <a:noFill/>
        </p:spPr>
        <p:txBody>
          <a:bodyPr wrap="square" rtlCol="0">
            <a:spAutoFit/>
          </a:bodyPr>
          <a:lstStyle/>
          <a:p>
            <a:pPr algn="ctr"/>
            <a:r>
              <a:rPr lang="en-US" altLang="zh-CN" sz="3200" dirty="0">
                <a:solidFill>
                  <a:srgbClr val="000000"/>
                </a:solidFill>
                <a:latin typeface="Arial"/>
                <a:ea typeface="微软雅黑"/>
              </a:rPr>
              <a:t>Chia </a:t>
            </a:r>
            <a:r>
              <a:rPr lang="en-US" altLang="zh-CN" sz="3200" dirty="0" err="1">
                <a:solidFill>
                  <a:srgbClr val="000000"/>
                </a:solidFill>
                <a:latin typeface="Arial"/>
                <a:ea typeface="微软雅黑"/>
              </a:rPr>
              <a:t>sẻ</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với</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bạn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những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nhìn</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thấy</a:t>
            </a:r>
            <a:r>
              <a:rPr lang="en-US" altLang="zh-CN" sz="3200" dirty="0">
                <a:solidFill>
                  <a:srgbClr val="000000"/>
                </a:solidFill>
                <a:latin typeface="Arial"/>
                <a:ea typeface="微软雅黑"/>
              </a:rPr>
              <a:t> qua </a:t>
            </a:r>
            <a:r>
              <a:rPr lang="en-US" altLang="zh-CN" sz="3200" dirty="0" err="1">
                <a:solidFill>
                  <a:srgbClr val="000000"/>
                </a:solidFill>
                <a:latin typeface="Arial"/>
                <a:ea typeface="微软雅黑"/>
              </a:rPr>
              <a:t>khung</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cửa</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mình</a:t>
            </a:r>
            <a:endParaRPr lang="zh-CN" altLang="en-US" sz="3200" dirty="0">
              <a:solidFill>
                <a:srgbClr val="000000"/>
              </a:solidFill>
              <a:latin typeface="Arial"/>
              <a:ea typeface="微软雅黑"/>
            </a:endParaRPr>
          </a:p>
        </p:txBody>
      </p:sp>
      <p:grpSp>
        <p:nvGrpSpPr>
          <p:cNvPr id="6" name="Group 5">
            <a:extLst>
              <a:ext uri="{FF2B5EF4-FFF2-40B4-BE49-F238E27FC236}">
                <a16:creationId xmlns="" xmlns:a16="http://schemas.microsoft.com/office/drawing/2014/main" id="{CF3F4905-A84E-4FEA-9D22-89C180C0165F}"/>
              </a:ext>
            </a:extLst>
          </p:cNvPr>
          <p:cNvGrpSpPr/>
          <p:nvPr/>
        </p:nvGrpSpPr>
        <p:grpSpPr>
          <a:xfrm>
            <a:off x="6128824" y="91621"/>
            <a:ext cx="3440410" cy="2983550"/>
            <a:chOff x="5419545" y="-66470"/>
            <a:chExt cx="3793544" cy="3352801"/>
          </a:xfrm>
        </p:grpSpPr>
        <p:pic>
          <p:nvPicPr>
            <p:cNvPr id="7" name="Picture 2" descr="Pin on Wallpaper">
              <a:extLst>
                <a:ext uri="{FF2B5EF4-FFF2-40B4-BE49-F238E27FC236}">
                  <a16:creationId xmlns="" xmlns:a16="http://schemas.microsoft.com/office/drawing/2014/main" id="{74562090-0C04-49A1-8716-9C1DDC1CDD8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 xmlns:a16="http://schemas.microsoft.com/office/drawing/2014/main" id="{09AFBB85-1472-4994-9668-8427DE00A0C1}"/>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9" name="文本框 5">
            <a:extLst>
              <a:ext uri="{FF2B5EF4-FFF2-40B4-BE49-F238E27FC236}">
                <a16:creationId xmlns="" xmlns:a16="http://schemas.microsoft.com/office/drawing/2014/main" id="{BD4863FB-BE55-4171-A5B2-ADEB577CE53C}"/>
              </a:ext>
            </a:extLst>
          </p:cNvPr>
          <p:cNvSpPr txBox="1"/>
          <p:nvPr/>
        </p:nvSpPr>
        <p:spPr>
          <a:xfrm>
            <a:off x="6839127" y="1070057"/>
            <a:ext cx="1930836" cy="1077218"/>
          </a:xfrm>
          <a:prstGeom prst="rect">
            <a:avLst/>
          </a:prstGeom>
          <a:noFill/>
        </p:spPr>
        <p:txBody>
          <a:bodyPr wrap="square" rtlCol="0">
            <a:spAutoFit/>
          </a:bodyPr>
          <a:lstStyle/>
          <a:p>
            <a:pPr algn="ctr"/>
            <a:r>
              <a:rPr lang="en-US" altLang="zh-CN" sz="3200" dirty="0" err="1">
                <a:solidFill>
                  <a:srgbClr val="000000"/>
                </a:solidFill>
                <a:latin typeface="Arial"/>
                <a:ea typeface="微软雅黑"/>
              </a:rPr>
              <a:t>Cảnh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vật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đó</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là</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0" name="Group 9">
            <a:extLst>
              <a:ext uri="{FF2B5EF4-FFF2-40B4-BE49-F238E27FC236}">
                <a16:creationId xmlns="" xmlns:a16="http://schemas.microsoft.com/office/drawing/2014/main" id="{99F7D4B2-0E32-4346-9B11-179E91BD1B6D}"/>
              </a:ext>
            </a:extLst>
          </p:cNvPr>
          <p:cNvGrpSpPr/>
          <p:nvPr/>
        </p:nvGrpSpPr>
        <p:grpSpPr>
          <a:xfrm>
            <a:off x="8430337" y="1450575"/>
            <a:ext cx="3876855" cy="3362120"/>
            <a:chOff x="5419545" y="-66470"/>
            <a:chExt cx="3793544" cy="3352801"/>
          </a:xfrm>
        </p:grpSpPr>
        <p:pic>
          <p:nvPicPr>
            <p:cNvPr id="11" name="Picture 2" descr="Pin on Wallpaper">
              <a:extLst>
                <a:ext uri="{FF2B5EF4-FFF2-40B4-BE49-F238E27FC236}">
                  <a16:creationId xmlns="" xmlns:a16="http://schemas.microsoft.com/office/drawing/2014/main" id="{2A8C0CA6-3BB8-4DC3-83EB-CA82D3DAD2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 xmlns:a16="http://schemas.microsoft.com/office/drawing/2014/main" id="{2082AB4D-3B94-4F8B-B115-6538B79D975F}"/>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3" name="文本框 5">
            <a:extLst>
              <a:ext uri="{FF2B5EF4-FFF2-40B4-BE49-F238E27FC236}">
                <a16:creationId xmlns="" xmlns:a16="http://schemas.microsoft.com/office/drawing/2014/main" id="{D83A7F98-FD49-42DC-B9D8-1373515B29A4}"/>
              </a:ext>
            </a:extLst>
          </p:cNvPr>
          <p:cNvSpPr txBox="1"/>
          <p:nvPr/>
        </p:nvSpPr>
        <p:spPr>
          <a:xfrm>
            <a:off x="9402205" y="2593026"/>
            <a:ext cx="1930836"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rPr>
              <a:t>Em</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thích</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nhất</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điều</a:t>
            </a:r>
            <a:r>
              <a:rPr lang="en-US" altLang="zh-CN" sz="3200" dirty="0">
                <a:solidFill>
                  <a:srgbClr val="000000"/>
                </a:solidFill>
                <a:latin typeface="Arial"/>
                <a:ea typeface="微软雅黑"/>
              </a:rPr>
              <a:t> </a:t>
            </a:r>
            <a:r>
              <a:rPr lang="en-US" altLang="zh-CN" sz="3200" dirty="0" err="1">
                <a:solidFill>
                  <a:srgbClr val="000000"/>
                </a:solidFill>
                <a:latin typeface="Arial"/>
                <a:ea typeface="微软雅黑"/>
              </a:rPr>
              <a:t>gì</a:t>
            </a:r>
            <a:r>
              <a:rPr lang="en-US" altLang="zh-CN" sz="3200" dirty="0">
                <a:solidFill>
                  <a:srgbClr val="000000"/>
                </a:solidFill>
                <a:latin typeface="Arial"/>
                <a:ea typeface="微软雅黑"/>
              </a:rPr>
              <a:t>?</a:t>
            </a:r>
            <a:endParaRPr lang="zh-CN" altLang="en-US" sz="3200" dirty="0">
              <a:solidFill>
                <a:srgbClr val="000000"/>
              </a:solidFill>
              <a:latin typeface="Arial"/>
              <a:ea typeface="微软雅黑"/>
            </a:endParaRPr>
          </a:p>
        </p:txBody>
      </p:sp>
      <p:grpSp>
        <p:nvGrpSpPr>
          <p:cNvPr id="14" name="Group 13">
            <a:extLst>
              <a:ext uri="{FF2B5EF4-FFF2-40B4-BE49-F238E27FC236}">
                <a16:creationId xmlns="" xmlns:a16="http://schemas.microsoft.com/office/drawing/2014/main" id="{19FA0706-CB0C-40E8-8E42-7B9931F8CB8F}"/>
              </a:ext>
            </a:extLst>
          </p:cNvPr>
          <p:cNvGrpSpPr/>
          <p:nvPr/>
        </p:nvGrpSpPr>
        <p:grpSpPr>
          <a:xfrm>
            <a:off x="5317677" y="3272154"/>
            <a:ext cx="4422619" cy="3713292"/>
            <a:chOff x="5419545" y="-66470"/>
            <a:chExt cx="3793544" cy="3352801"/>
          </a:xfrm>
        </p:grpSpPr>
        <p:pic>
          <p:nvPicPr>
            <p:cNvPr id="15" name="Picture 2" descr="Pin on Wallpaper">
              <a:extLst>
                <a:ext uri="{FF2B5EF4-FFF2-40B4-BE49-F238E27FC236}">
                  <a16:creationId xmlns="" xmlns:a16="http://schemas.microsoft.com/office/drawing/2014/main" id="{6E21B921-D3C7-4968-830A-AAE3A0A33F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0308" y1="19863" x2="40923" y2="24144"/>
                          <a14:foregroundMark x1="54923" y1="20890" x2="54923" y2="24829"/>
                          <a14:foregroundMark x1="68000" y1="26370" x2="64000" y2="28938"/>
                          <a14:foregroundMark x1="77538" y1="37500" x2="74154" y2="38185"/>
                          <a14:foregroundMark x1="25846" y1="28425" x2="28000" y2="31678"/>
                          <a14:foregroundMark x1="21077" y1="43664" x2="24923" y2="45377"/>
                          <a14:foregroundMark x1="24462" y1="59075" x2="20615" y2="61130"/>
                          <a14:foregroundMark x1="35692" y1="71575" x2="34462" y2="73801"/>
                          <a14:foregroundMark x1="48308" y1="76370" x2="48154" y2="78253"/>
                          <a14:foregroundMark x1="62615" y1="74315" x2="64308" y2="75342"/>
                          <a14:foregroundMark x1="73385" y1="65240" x2="75077" y2="66438"/>
                          <a14:foregroundMark x1="77692" y1="52226" x2="80154" y2="52568"/>
                        </a14:backgroundRemoval>
                      </a14:imgEffect>
                    </a14:imgLayer>
                  </a14:imgProps>
                </a:ext>
                <a:ext uri="{28A0092B-C50C-407E-A947-70E740481C1C}">
                  <a14:useLocalDpi xmlns:a14="http://schemas.microsoft.com/office/drawing/2010/main" val="0"/>
                </a:ext>
              </a:extLst>
            </a:blip>
            <a:srcRect l="14161" t="12427" r="11684" b="14628"/>
            <a:stretch/>
          </p:blipFill>
          <p:spPr bwMode="auto">
            <a:xfrm>
              <a:off x="5419545" y="-66470"/>
              <a:ext cx="3793544" cy="335280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 xmlns:a16="http://schemas.microsoft.com/office/drawing/2014/main" id="{53715323-62DF-409E-B147-74234242E4C2}"/>
                </a:ext>
              </a:extLst>
            </p:cNvPr>
            <p:cNvSpPr/>
            <p:nvPr/>
          </p:nvSpPr>
          <p:spPr>
            <a:xfrm>
              <a:off x="6610350" y="1085850"/>
              <a:ext cx="1409700" cy="1104955"/>
            </a:xfrm>
            <a:prstGeom prst="ellipse">
              <a:avLst/>
            </a:prstGeom>
            <a:solidFill>
              <a:srgbClr val="FCDD10"/>
            </a:solidFill>
            <a:ln w="12700" cap="flat" cmpd="sng" algn="ctr">
              <a:solidFill>
                <a:srgbClr val="FCDD1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Calibri" panose="020F0502020204030204" pitchFamily="34" charset="0"/>
              </a:endParaRPr>
            </a:p>
          </p:txBody>
        </p:sp>
      </p:grpSp>
      <p:sp>
        <p:nvSpPr>
          <p:cNvPr id="17" name="文本框 5">
            <a:extLst>
              <a:ext uri="{FF2B5EF4-FFF2-40B4-BE49-F238E27FC236}">
                <a16:creationId xmlns="" xmlns:a16="http://schemas.microsoft.com/office/drawing/2014/main" id="{7BF537AB-0D7A-47A2-84D9-587045428598}"/>
              </a:ext>
            </a:extLst>
          </p:cNvPr>
          <p:cNvSpPr txBox="1"/>
          <p:nvPr/>
        </p:nvSpPr>
        <p:spPr>
          <a:xfrm>
            <a:off x="6305754" y="4320026"/>
            <a:ext cx="2338110" cy="1569660"/>
          </a:xfrm>
          <a:prstGeom prst="rect">
            <a:avLst/>
          </a:prstGeom>
          <a:noFill/>
        </p:spPr>
        <p:txBody>
          <a:bodyPr wrap="square" rtlCol="0">
            <a:spAutoFit/>
          </a:bodyPr>
          <a:lstStyle/>
          <a:p>
            <a:pPr algn="ctr"/>
            <a:r>
              <a:rPr lang="en-US" altLang="zh-CN" sz="3200" dirty="0" err="1">
                <a:solidFill>
                  <a:srgbClr val="000000"/>
                </a:solidFill>
                <a:latin typeface="Arial"/>
                <a:ea typeface="微软雅黑"/>
                <a:cs typeface="Calibri" panose="020F0502020204030204" pitchFamily="34" charset="0"/>
              </a:rPr>
              <a:t>Em</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yêu</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cảnh</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vật</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đó</a:t>
            </a:r>
            <a:r>
              <a:rPr lang="en-US" altLang="zh-CN" sz="3200" dirty="0">
                <a:solidFill>
                  <a:srgbClr val="000000"/>
                </a:solidFill>
                <a:latin typeface="Arial"/>
                <a:ea typeface="微软雅黑"/>
                <a:cs typeface="Calibri" panose="020F0502020204030204" pitchFamily="34" charset="0"/>
              </a:rPr>
              <a:t> </a:t>
            </a:r>
            <a:r>
              <a:rPr lang="en-US" altLang="zh-CN" sz="3200" dirty="0" err="1">
                <a:solidFill>
                  <a:srgbClr val="000000"/>
                </a:solidFill>
                <a:latin typeface="Arial"/>
                <a:ea typeface="微软雅黑"/>
                <a:cs typeface="Calibri" panose="020F0502020204030204" pitchFamily="34" charset="0"/>
              </a:rPr>
              <a:t>không</a:t>
            </a:r>
            <a:r>
              <a:rPr lang="en-US" altLang="zh-CN" sz="3200" dirty="0">
                <a:solidFill>
                  <a:srgbClr val="000000"/>
                </a:solidFill>
                <a:latin typeface="Arial"/>
                <a:ea typeface="微软雅黑"/>
                <a:cs typeface="Calibri" panose="020F0502020204030204" pitchFamily="34" charset="0"/>
              </a:rPr>
              <a:t>?</a:t>
            </a:r>
            <a:endParaRPr lang="zh-CN" altLang="en-US" sz="3200" dirty="0">
              <a:solidFill>
                <a:srgbClr val="000000"/>
              </a:solidFill>
              <a:latin typeface="Arial"/>
              <a:ea typeface="微软雅黑"/>
              <a:cs typeface="Calibri" panose="020F0502020204030204" pitchFamily="34" charset="0"/>
            </a:endParaRPr>
          </a:p>
        </p:txBody>
      </p:sp>
      <p:pic>
        <p:nvPicPr>
          <p:cNvPr id="18" name="Picture 17">
            <a:extLst>
              <a:ext uri="{FF2B5EF4-FFF2-40B4-BE49-F238E27FC236}">
                <a16:creationId xmlns="" xmlns:a16="http://schemas.microsoft.com/office/drawing/2014/main" id="{4A24B905-E0EB-40EB-B729-8BBE0D4A8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61" y="87611"/>
            <a:ext cx="812276" cy="812276"/>
          </a:xfrm>
          <a:prstGeom prst="rect">
            <a:avLst/>
          </a:prstGeom>
        </p:spPr>
      </p:pic>
      <p:pic>
        <p:nvPicPr>
          <p:cNvPr id="20" name="Picture 19">
            <a:extLst>
              <a:ext uri="{FF2B5EF4-FFF2-40B4-BE49-F238E27FC236}">
                <a16:creationId xmlns="" xmlns:a16="http://schemas.microsoft.com/office/drawing/2014/main" id="{56E08401-9832-4043-B5BE-28194254A3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9058" y="4320026"/>
            <a:ext cx="3370956" cy="2247304"/>
          </a:xfrm>
          <a:prstGeom prst="rect">
            <a:avLst/>
          </a:prstGeom>
          <a:ln>
            <a:noFill/>
          </a:ln>
          <a:effectLst>
            <a:softEdge rad="112500"/>
          </a:effectLst>
        </p:spPr>
      </p:pic>
    </p:spTree>
    <p:extLst>
      <p:ext uri="{BB962C8B-B14F-4D97-AF65-F5344CB8AC3E}">
        <p14:creationId xmlns:p14="http://schemas.microsoft.com/office/powerpoint/2010/main" val="340036566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5"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ppt_w</p:attrName>
                                        </p:attrNameLst>
                                      </p:cBhvr>
                                      <p:tavLst>
                                        <p:tav tm="0" fmla="#ppt_w*sin(2.5*pi*$)">
                                          <p:val>
                                            <p:fltVal val="0"/>
                                          </p:val>
                                        </p:tav>
                                        <p:tav tm="100000">
                                          <p:val>
                                            <p:fltVal val="1"/>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712D7C4-6B6C-44B4-AC8A-0209F848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5" name="文本框 5">
            <a:extLst>
              <a:ext uri="{FF2B5EF4-FFF2-40B4-BE49-F238E27FC236}">
                <a16:creationId xmlns="" xmlns:a16="http://schemas.microsoft.com/office/drawing/2014/main" id="{33F7E93E-85DF-4E59-B714-2A9505DA9768}"/>
              </a:ext>
            </a:extLst>
          </p:cNvPr>
          <p:cNvSpPr txBox="1"/>
          <p:nvPr/>
        </p:nvSpPr>
        <p:spPr>
          <a:xfrm>
            <a:off x="3420427" y="1857266"/>
            <a:ext cx="5351145" cy="2000548"/>
          </a:xfrm>
          <a:prstGeom prst="rect">
            <a:avLst/>
          </a:prstGeom>
          <a:noFill/>
        </p:spPr>
        <p:txBody>
          <a:bodyPr wrap="none" rtlCol="0">
            <a:spAutoFit/>
          </a:bodyPr>
          <a:lstStyle/>
          <a:p>
            <a:pPr algn="ctr"/>
            <a:r>
              <a:rPr lang="en-US" altLang="zh-CN" sz="4000" dirty="0" err="1">
                <a:solidFill>
                  <a:srgbClr val="7030A0"/>
                </a:solidFill>
                <a:latin typeface="Coiny" panose="02000903060500060000" pitchFamily="2" charset="0"/>
                <a:ea typeface="微软雅黑"/>
              </a:rPr>
              <a:t>Tiếng</a:t>
            </a:r>
            <a:r>
              <a:rPr lang="en-US" altLang="zh-CN" sz="4000" dirty="0">
                <a:solidFill>
                  <a:srgbClr val="7030A0"/>
                </a:solidFill>
                <a:latin typeface="Coiny" panose="02000903060500060000" pitchFamily="2" charset="0"/>
                <a:ea typeface="微软雅黑"/>
              </a:rPr>
              <a:t> </a:t>
            </a:r>
            <a:r>
              <a:rPr lang="en-US" altLang="zh-CN" sz="4000" dirty="0" err="1">
                <a:solidFill>
                  <a:srgbClr val="7030A0"/>
                </a:solidFill>
                <a:latin typeface="Coiny" panose="02000903060500060000" pitchFamily="2" charset="0"/>
                <a:ea typeface="微软雅黑"/>
              </a:rPr>
              <a:t>Việt</a:t>
            </a:r>
            <a:endParaRPr lang="en-US" altLang="zh-CN" sz="4000" dirty="0">
              <a:solidFill>
                <a:srgbClr val="7030A0"/>
              </a:solidFill>
              <a:latin typeface="Coiny" panose="02000903060500060000" pitchFamily="2" charset="0"/>
              <a:ea typeface="微软雅黑"/>
            </a:endParaRPr>
          </a:p>
          <a:p>
            <a:pPr algn="ctr"/>
            <a:endParaRPr lang="en-US" altLang="zh-CN" sz="4000" dirty="0">
              <a:solidFill>
                <a:srgbClr val="C00000"/>
              </a:solidFill>
              <a:latin typeface="Coiny" panose="02000903060500060000" pitchFamily="2" charset="0"/>
              <a:ea typeface="微软雅黑"/>
            </a:endParaRPr>
          </a:p>
          <a:p>
            <a:pPr algn="ctr"/>
            <a:r>
              <a:rPr lang="en-US" altLang="zh-CN" sz="4400" dirty="0" err="1">
                <a:solidFill>
                  <a:srgbClr val="FF0000"/>
                </a:solidFill>
                <a:latin typeface="Coiny" panose="02000903060500060000" pitchFamily="2" charset="0"/>
                <a:ea typeface="微软雅黑"/>
              </a:rPr>
              <a:t>Bài</a:t>
            </a:r>
            <a:r>
              <a:rPr lang="en-US" altLang="zh-CN" sz="4400" dirty="0">
                <a:solidFill>
                  <a:srgbClr val="FF0000"/>
                </a:solidFill>
                <a:latin typeface="Coiny" panose="02000903060500060000" pitchFamily="2" charset="0"/>
                <a:ea typeface="微软雅黑"/>
              </a:rPr>
              <a:t> 4 : </a:t>
            </a:r>
            <a:r>
              <a:rPr lang="en-US" altLang="zh-CN" sz="4400" dirty="0" err="1">
                <a:solidFill>
                  <a:srgbClr val="FF0000"/>
                </a:solidFill>
                <a:latin typeface="Coiny" panose="02000903060500060000" pitchFamily="2" charset="0"/>
                <a:ea typeface="微软雅黑"/>
              </a:rPr>
              <a:t>Bên</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cửa</a:t>
            </a:r>
            <a:r>
              <a:rPr lang="en-US" altLang="zh-CN" sz="4400" dirty="0">
                <a:solidFill>
                  <a:srgbClr val="FF0000"/>
                </a:solidFill>
                <a:latin typeface="Coiny" panose="02000903060500060000" pitchFamily="2" charset="0"/>
                <a:ea typeface="微软雅黑"/>
              </a:rPr>
              <a:t> </a:t>
            </a:r>
            <a:r>
              <a:rPr lang="en-US" altLang="zh-CN" sz="4400" dirty="0" err="1">
                <a:solidFill>
                  <a:srgbClr val="FF0000"/>
                </a:solidFill>
                <a:latin typeface="Coiny" panose="02000903060500060000" pitchFamily="2" charset="0"/>
                <a:ea typeface="微软雅黑"/>
              </a:rPr>
              <a:t>sổ</a:t>
            </a:r>
            <a:endParaRPr lang="zh-CN" altLang="en-US" sz="4400" dirty="0">
              <a:solidFill>
                <a:srgbClr val="FF0000"/>
              </a:solidFill>
              <a:latin typeface="Coiny" panose="02000903060500060000" pitchFamily="2" charset="0"/>
              <a:ea typeface="微软雅黑"/>
            </a:endParaRPr>
          </a:p>
        </p:txBody>
      </p:sp>
    </p:spTree>
    <p:extLst>
      <p:ext uri="{BB962C8B-B14F-4D97-AF65-F5344CB8AC3E}">
        <p14:creationId xmlns:p14="http://schemas.microsoft.com/office/powerpoint/2010/main" val="29492995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ppt_w</p:attrName>
                                        </p:attrNameLst>
                                      </p:cBhvr>
                                      <p:tavLst>
                                        <p:tav tm="0" fmla="#ppt_w*sin(2.5*pi*$)">
                                          <p:val>
                                            <p:fltVal val="0"/>
                                          </p:val>
                                        </p:tav>
                                        <p:tav tm="100000">
                                          <p:val>
                                            <p:fltVal val="1"/>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8ECF14-70CC-42A7-81C0-41A2553D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1"/>
            <a:ext cx="12192000" cy="6908801"/>
          </a:xfrm>
          <a:prstGeom prst="rect">
            <a:avLst/>
          </a:prstGeom>
        </p:spPr>
      </p:pic>
      <p:sp>
        <p:nvSpPr>
          <p:cNvPr id="2" name="Rectangle 1">
            <a:extLst>
              <a:ext uri="{FF2B5EF4-FFF2-40B4-BE49-F238E27FC236}">
                <a16:creationId xmlns="" xmlns:a16="http://schemas.microsoft.com/office/drawing/2014/main" id="{019085DD-DB8F-4CE9-AFFE-C356CF6CEC61}"/>
              </a:ext>
            </a:extLst>
          </p:cNvPr>
          <p:cNvSpPr/>
          <p:nvPr/>
        </p:nvSpPr>
        <p:spPr>
          <a:xfrm>
            <a:off x="3363164" y="220944"/>
            <a:ext cx="6771958" cy="646331"/>
          </a:xfrm>
          <a:prstGeom prst="rect">
            <a:avLst/>
          </a:prstGeom>
        </p:spPr>
        <p:txBody>
          <a:bodyPr wrap="square">
            <a:spAutoFit/>
          </a:bodyPr>
          <a:lstStyle/>
          <a:p>
            <a:r>
              <a:rPr lang="en-US" sz="3600" b="1" dirty="0">
                <a:solidFill>
                  <a:srgbClr val="C00000"/>
                </a:solidFill>
                <a:ea typeface="微软雅黑"/>
                <a:cs typeface="Calibri" panose="020F0502020204030204" pitchFamily="34" charset="0"/>
              </a:rPr>
              <a:t>Quan </a:t>
            </a:r>
            <a:r>
              <a:rPr lang="en-US" sz="3600" b="1" dirty="0" err="1">
                <a:solidFill>
                  <a:srgbClr val="C00000"/>
                </a:solidFill>
                <a:ea typeface="微软雅黑"/>
                <a:cs typeface="Calibri" panose="020F0502020204030204" pitchFamily="34" charset="0"/>
              </a:rPr>
              <a:t>sát</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tranh</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em</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thấy</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những</a:t>
            </a:r>
            <a:r>
              <a:rPr lang="en-US" sz="3600" b="1" dirty="0">
                <a:solidFill>
                  <a:srgbClr val="C00000"/>
                </a:solidFill>
                <a:ea typeface="微软雅黑"/>
                <a:cs typeface="Calibri" panose="020F0502020204030204" pitchFamily="34" charset="0"/>
              </a:rPr>
              <a:t> </a:t>
            </a:r>
            <a:r>
              <a:rPr lang="en-US" sz="3600" b="1" dirty="0" err="1">
                <a:solidFill>
                  <a:srgbClr val="C00000"/>
                </a:solidFill>
                <a:ea typeface="微软雅黑"/>
                <a:cs typeface="Calibri" panose="020F0502020204030204" pitchFamily="34" charset="0"/>
              </a:rPr>
              <a:t>gì</a:t>
            </a:r>
            <a:r>
              <a:rPr lang="en-US" sz="3600" b="1" dirty="0">
                <a:solidFill>
                  <a:srgbClr val="C00000"/>
                </a:solidFill>
                <a:ea typeface="微软雅黑"/>
                <a:cs typeface="Calibri" panose="020F0502020204030204" pitchFamily="34" charset="0"/>
              </a:rPr>
              <a:t>?</a:t>
            </a:r>
          </a:p>
        </p:txBody>
      </p:sp>
    </p:spTree>
    <p:extLst>
      <p:ext uri="{BB962C8B-B14F-4D97-AF65-F5344CB8AC3E}">
        <p14:creationId xmlns:p14="http://schemas.microsoft.com/office/powerpoint/2010/main" val="6681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9CFB9D2-9D82-45F5-BDAE-F245F4AFA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9" name="图片 2" descr="59af418a3766c">
            <a:extLst>
              <a:ext uri="{FF2B5EF4-FFF2-40B4-BE49-F238E27FC236}">
                <a16:creationId xmlns="" xmlns:a16="http://schemas.microsoft.com/office/drawing/2014/main" id="{3D556B5C-739B-438B-B6EF-ABEA559303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5415217" y="3449007"/>
            <a:ext cx="1917750" cy="1995714"/>
          </a:xfrm>
          <a:prstGeom prst="rect">
            <a:avLst/>
          </a:prstGeom>
        </p:spPr>
      </p:pic>
      <p:pic>
        <p:nvPicPr>
          <p:cNvPr id="10" name="图片 1" descr="19">
            <a:extLst>
              <a:ext uri="{FF2B5EF4-FFF2-40B4-BE49-F238E27FC236}">
                <a16:creationId xmlns="" xmlns:a16="http://schemas.microsoft.com/office/drawing/2014/main" id="{B90CE9C1-94B3-4AEB-98EF-FD0F24046C22}"/>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5217" y="4857"/>
            <a:ext cx="1643424" cy="1579771"/>
          </a:xfrm>
          <a:prstGeom prst="rect">
            <a:avLst/>
          </a:prstGeom>
        </p:spPr>
      </p:pic>
      <p:pic>
        <p:nvPicPr>
          <p:cNvPr id="11" name="Picture 10">
            <a:extLst>
              <a:ext uri="{FF2B5EF4-FFF2-40B4-BE49-F238E27FC236}">
                <a16:creationId xmlns="" xmlns:a16="http://schemas.microsoft.com/office/drawing/2014/main" id="{D405A652-F23F-4773-BB57-C3F17BC62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055" y="367336"/>
            <a:ext cx="5748065" cy="3665347"/>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 xmlns:a16="http://schemas.microsoft.com/office/drawing/2014/main" id="{8D3D6465-F2B3-4A25-8D97-5A0225AD0290}"/>
              </a:ext>
            </a:extLst>
          </p:cNvPr>
          <p:cNvSpPr/>
          <p:nvPr/>
        </p:nvSpPr>
        <p:spPr>
          <a:xfrm>
            <a:off x="3914982" y="205612"/>
            <a:ext cx="4362036" cy="584333"/>
          </a:xfrm>
          <a:prstGeom prst="roundRect">
            <a:avLst>
              <a:gd name="adj" fmla="val 11805"/>
            </a:avLst>
          </a:prstGeom>
          <a:solidFill>
            <a:srgbClr val="FFCF77">
              <a:alpha val="76000"/>
            </a:srgbClr>
          </a:solidFill>
          <a:ln w="12700" cap="flat" cmpd="sng" algn="ctr">
            <a:solidFill>
              <a:srgbClr val="E532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Lắng</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nghe</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đọc</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C00000"/>
                </a:solidFill>
                <a:effectLst/>
                <a:uLnTx/>
                <a:uFillTx/>
                <a:latin typeface="Arial"/>
                <a:ea typeface="inpin heiti" charset="-122"/>
                <a:cs typeface="Calibri" panose="020F0502020204030204" pitchFamily="34" charset="0"/>
              </a:rPr>
              <a:t>mẫu</a:t>
            </a:r>
            <a:r>
              <a:rPr kumimoji="0" lang="en-US" altLang="zh-CN"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rPr>
              <a:t>:</a:t>
            </a:r>
            <a:endParaRPr kumimoji="0" lang="zh-CN" altLang="en-US" sz="3200" b="1" i="0" u="none" strike="noStrike" kern="0" cap="none" spc="0" normalizeH="0" baseline="0" noProof="0" dirty="0">
              <a:ln>
                <a:noFill/>
              </a:ln>
              <a:solidFill>
                <a:srgbClr val="C00000"/>
              </a:solidFill>
              <a:effectLst/>
              <a:uLnTx/>
              <a:uFillTx/>
              <a:latin typeface="Arial"/>
              <a:ea typeface="inpin heiti" charset="-122"/>
              <a:cs typeface="Calibri" panose="020F0502020204030204" pitchFamily="34" charset="0"/>
            </a:endParaRPr>
          </a:p>
        </p:txBody>
      </p:sp>
      <p:sp>
        <p:nvSpPr>
          <p:cNvPr id="3" name="TextBox 28">
            <a:extLst>
              <a:ext uri="{FF2B5EF4-FFF2-40B4-BE49-F238E27FC236}">
                <a16:creationId xmlns="" xmlns:a16="http://schemas.microsoft.com/office/drawing/2014/main" id="{C302CB34-4FCE-4026-B8C7-98D16597D7D2}"/>
              </a:ext>
            </a:extLst>
          </p:cNvPr>
          <p:cNvSpPr txBox="1"/>
          <p:nvPr/>
        </p:nvSpPr>
        <p:spPr>
          <a:xfrm>
            <a:off x="4514094" y="4555738"/>
            <a:ext cx="3062569" cy="2014597"/>
          </a:xfrm>
          <a:prstGeom prst="cloud">
            <a:avLst/>
          </a:prstGeom>
          <a:solidFill>
            <a:srgbClr val="CCFFFF"/>
          </a:solidFill>
        </p:spPr>
        <p:txBody>
          <a:bodyPr wrap="square" rtlCol="0">
            <a:spAutoFit/>
          </a:bodyPr>
          <a:lstStyle/>
          <a:p>
            <a:pPr algn="ctr" defTabSz="914400">
              <a:defRPr/>
            </a:pPr>
            <a:r>
              <a:rPr lang="en-US" altLang="zh-CN" sz="4000" b="1" dirty="0">
                <a:solidFill>
                  <a:prstClr val="black"/>
                </a:solidFill>
                <a:ea typeface="inpin heiti" charset="-122"/>
                <a:cs typeface="Calibri" panose="020F0502020204030204" pitchFamily="34" charset="0"/>
              </a:rPr>
              <a:t>MẮT DÕI</a:t>
            </a:r>
            <a:endParaRPr lang="zh-CN" altLang="en-US" sz="4000" b="1" dirty="0">
              <a:solidFill>
                <a:prstClr val="black"/>
              </a:solidFill>
              <a:ea typeface="inpin heiti" charset="-122"/>
              <a:cs typeface="Calibri" panose="020F0502020204030204" pitchFamily="34" charset="0"/>
            </a:endParaRPr>
          </a:p>
        </p:txBody>
      </p:sp>
      <p:sp>
        <p:nvSpPr>
          <p:cNvPr id="4" name="TextBox 28">
            <a:extLst>
              <a:ext uri="{FF2B5EF4-FFF2-40B4-BE49-F238E27FC236}">
                <a16:creationId xmlns="" xmlns:a16="http://schemas.microsoft.com/office/drawing/2014/main" id="{82D751CC-8492-4204-8216-CCA40ACF2A6B}"/>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5" name="TextBox 28">
            <a:extLst>
              <a:ext uri="{FF2B5EF4-FFF2-40B4-BE49-F238E27FC236}">
                <a16:creationId xmlns="" xmlns:a16="http://schemas.microsoft.com/office/drawing/2014/main" id="{CD489E9F-ED8C-4669-90F1-74F4503FE514}"/>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defTabSz="914400">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7" name="Picture 4" descr="Check out Arrow icon created by 4B Icons | Graphic design posters, Mini  drawings, Desktop wallpaper art">
            <a:extLst>
              <a:ext uri="{FF2B5EF4-FFF2-40B4-BE49-F238E27FC236}">
                <a16:creationId xmlns="" xmlns:a16="http://schemas.microsoft.com/office/drawing/2014/main" id="{3C278BC7-DAC0-4FD1-99F0-83B57D2E0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a:extLst>
              <a:ext uri="{FF2B5EF4-FFF2-40B4-BE49-F238E27FC236}">
                <a16:creationId xmlns="" xmlns:a16="http://schemas.microsoft.com/office/drawing/2014/main" id="{F9B7B8C4-5571-4C2F-B29E-B674CB3AC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a:extLst>
              <a:ext uri="{FF2B5EF4-FFF2-40B4-BE49-F238E27FC236}">
                <a16:creationId xmlns="" xmlns:a16="http://schemas.microsoft.com/office/drawing/2014/main" id="{20B1B9F7-81B7-48F9-BDC2-7A27AEF19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0" name="Kí hiệu - Khám phá &amp; Luyện tập">
            <a:extLst>
              <a:ext uri="{FF2B5EF4-FFF2-40B4-BE49-F238E27FC236}">
                <a16:creationId xmlns="" xmlns:a16="http://schemas.microsoft.com/office/drawing/2014/main" id="{25C45505-77EC-45A8-9962-5C8CCC544E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62792" y="179728"/>
            <a:ext cx="583942" cy="583942"/>
          </a:xfrm>
          <a:prstGeom prst="rect">
            <a:avLst/>
          </a:prstGeom>
        </p:spPr>
      </p:pic>
      <p:pic>
        <p:nvPicPr>
          <p:cNvPr id="11" name="Picture 10">
            <a:extLst>
              <a:ext uri="{FF2B5EF4-FFF2-40B4-BE49-F238E27FC236}">
                <a16:creationId xmlns="" xmlns:a16="http://schemas.microsoft.com/office/drawing/2014/main" id="{5168898D-4871-41B0-9D2B-0BA0BD2A58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322747" y="1281530"/>
            <a:ext cx="3062569" cy="3062569"/>
          </a:xfrm>
          <a:prstGeom prst="rect">
            <a:avLst/>
          </a:prstGeom>
        </p:spPr>
      </p:pic>
    </p:spTree>
    <p:extLst>
      <p:ext uri="{BB962C8B-B14F-4D97-AF65-F5344CB8AC3E}">
        <p14:creationId xmlns:p14="http://schemas.microsoft.com/office/powerpoint/2010/main" val="22495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strVal val="#ppt_w*0.7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animEffect transition="in" filter="fade">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0.7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Effect transition="in" filter="fade">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ppt_w*0.7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animEffect transition="in" filter="fade">
                                      <p:cBhvr>
                                        <p:cTn id="33" dur="500"/>
                                        <p:tgtEl>
                                          <p:spTgt spid="5"/>
                                        </p:tgtEl>
                                      </p:cBhvr>
                                    </p:animEffect>
                                  </p:childTnLst>
                                </p:cTn>
                              </p:par>
                              <p:par>
                                <p:cTn id="34" presetID="2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NORDRI TOOLS WATERMARK" val="h1njk2sy"/>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自定义 7">
      <a:dk1>
        <a:sysClr val="windowText" lastClr="000000"/>
      </a:dk1>
      <a:lt1>
        <a:sysClr val="window" lastClr="FFFFFF"/>
      </a:lt1>
      <a:dk2>
        <a:srgbClr val="1F497D"/>
      </a:dk2>
      <a:lt2>
        <a:srgbClr val="EEECE1"/>
      </a:lt2>
      <a:accent1>
        <a:srgbClr val="A3CD39"/>
      </a:accent1>
      <a:accent2>
        <a:srgbClr val="E4BE33"/>
      </a:accent2>
      <a:accent3>
        <a:srgbClr val="E6325C"/>
      </a:accent3>
      <a:accent4>
        <a:srgbClr val="71CDB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极目远眺">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778</TotalTime>
  <Words>779</Words>
  <Application>Microsoft Office PowerPoint</Application>
  <PresentationFormat>Widescreen</PresentationFormat>
  <Paragraphs>159</Paragraphs>
  <Slides>33</Slides>
  <Notes>11</Notes>
  <HiddenSlides>0</HiddenSlides>
  <MMClips>6</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33</vt:i4>
      </vt:variant>
    </vt:vector>
  </HeadingPairs>
  <TitlesOfParts>
    <vt:vector size="53" baseType="lpstr">
      <vt:lpstr>微软雅黑</vt:lpstr>
      <vt:lpstr>宋体</vt:lpstr>
      <vt:lpstr>Arial</vt:lpstr>
      <vt:lpstr>Calibri</vt:lpstr>
      <vt:lpstr>Coiny</vt:lpstr>
      <vt:lpstr>HP001 4 hàng</vt:lpstr>
      <vt:lpstr>Humanst521 BT</vt:lpstr>
      <vt:lpstr>inpin heiti</vt:lpstr>
      <vt:lpstr>ITC Avant Garde Std Bk</vt:lpstr>
      <vt:lpstr>Times New Roman</vt:lpstr>
      <vt:lpstr>Wingdings</vt:lpstr>
      <vt:lpstr>仓耳今楷05-6763 W05</vt:lpstr>
      <vt:lpstr>字魂36号-正文宋楷</vt:lpstr>
      <vt:lpstr>思源黑体 CN Regular</vt:lpstr>
      <vt:lpstr>方正粗倩简体</vt:lpstr>
      <vt:lpstr>等线</vt:lpstr>
      <vt:lpstr>Office Theme</vt:lpstr>
      <vt:lpstr>www.jpppt.com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HP DQ2055</cp:lastModifiedBy>
  <cp:revision>100</cp:revision>
  <dcterms:created xsi:type="dcterms:W3CDTF">2017-08-18T03:02:00Z</dcterms:created>
  <dcterms:modified xsi:type="dcterms:W3CDTF">2024-01-19T06:56:27Z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