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7614" r:id="rId2"/>
    <p:sldId id="7681" r:id="rId3"/>
    <p:sldId id="352" r:id="rId4"/>
    <p:sldId id="359" r:id="rId5"/>
    <p:sldId id="7691" r:id="rId6"/>
    <p:sldId id="7692" r:id="rId7"/>
    <p:sldId id="7693" r:id="rId8"/>
    <p:sldId id="7679" r:id="rId9"/>
    <p:sldId id="358" r:id="rId10"/>
    <p:sldId id="7678" r:id="rId11"/>
    <p:sldId id="7649" r:id="rId12"/>
    <p:sldId id="258" r:id="rId13"/>
    <p:sldId id="7677" r:id="rId14"/>
    <p:sldId id="7696" r:id="rId15"/>
    <p:sldId id="7682" r:id="rId16"/>
    <p:sldId id="7684" r:id="rId17"/>
    <p:sldId id="7685" r:id="rId18"/>
    <p:sldId id="7683" r:id="rId19"/>
    <p:sldId id="7686" r:id="rId20"/>
    <p:sldId id="7697" r:id="rId21"/>
    <p:sldId id="7695" r:id="rId22"/>
    <p:sldId id="7688" r:id="rId23"/>
    <p:sldId id="7689" r:id="rId24"/>
    <p:sldId id="371" r:id="rId25"/>
    <p:sldId id="7690" r:id="rId26"/>
    <p:sldId id="351" r:id="rId27"/>
    <p:sldId id="7670" r:id="rId28"/>
    <p:sldId id="76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FF"/>
    <a:srgbClr val="FF66CC"/>
    <a:srgbClr val="9B9BFF"/>
    <a:srgbClr val="FFCCFF"/>
    <a:srgbClr val="8A01AF"/>
    <a:srgbClr val="8FD9F4"/>
    <a:srgbClr val="60F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1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948F-9C8E-4BDE-B490-92F2F4E8E8E5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CF94-2A14-4103-8C8E-EAC7D8C7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2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3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0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2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9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8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76997-301F-4327-B134-F26B9310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A5CD8-2FFE-4178-AB51-EC2471FC6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CE7A-031B-4E5F-B196-75FCC1A6B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3A12-C094-4DAD-A94C-2A02A3DF1951}" type="datetimeFigureOut">
              <a:rPr lang="en-US" smtClean="0"/>
              <a:t>15-02-2023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FCB1-9641-4AE4-B18D-A834EBAD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F0920-7CAA-4EBC-8BE2-552A49667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BE85A-C808-4328-B45E-E12F7AB2D7CA}"/>
              </a:ext>
            </a:extLst>
          </p:cNvPr>
          <p:cNvSpPr/>
          <p:nvPr userDrawn="1"/>
        </p:nvSpPr>
        <p:spPr>
          <a:xfrm>
            <a:off x="13356076" y="-2052537"/>
            <a:ext cx="1459149" cy="1459149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3B73FE-D484-4B64-B322-D9E9FEF0EA8E}"/>
              </a:ext>
            </a:extLst>
          </p:cNvPr>
          <p:cNvSpPr/>
          <p:nvPr userDrawn="1"/>
        </p:nvSpPr>
        <p:spPr>
          <a:xfrm>
            <a:off x="-2227635" y="7441659"/>
            <a:ext cx="1459149" cy="1459149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6.wdp"/><Relationship Id="rId9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6.wdp"/><Relationship Id="rId9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NUL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800100" y="816065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3D7E6D-DB18-4016-A805-881B51987545}"/>
              </a:ext>
            </a:extLst>
          </p:cNvPr>
          <p:cNvGrpSpPr/>
          <p:nvPr/>
        </p:nvGrpSpPr>
        <p:grpSpPr>
          <a:xfrm>
            <a:off x="2292605" y="2073657"/>
            <a:ext cx="7606788" cy="1618225"/>
            <a:chOff x="3148195" y="2023846"/>
            <a:chExt cx="7606788" cy="1618225"/>
          </a:xfrm>
        </p:grpSpPr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4ED9D170-0DFE-4248-BD63-FF965833E4DD}"/>
                </a:ext>
              </a:extLst>
            </p:cNvPr>
            <p:cNvSpPr txBox="1"/>
            <p:nvPr/>
          </p:nvSpPr>
          <p:spPr>
            <a:xfrm>
              <a:off x="3212534" y="2072411"/>
              <a:ext cx="75424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vi-VN" altLang="zh-CN" sz="9600" dirty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TOÁN - LỚP 5</a:t>
              </a:r>
              <a:endParaRPr lang="zh-CN" altLang="en-US" sz="9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2" name="文本框 15">
              <a:extLst>
                <a:ext uri="{FF2B5EF4-FFF2-40B4-BE49-F238E27FC236}">
                  <a16:creationId xmlns:a16="http://schemas.microsoft.com/office/drawing/2014/main" id="{02EA8AEC-F4A7-46DB-AEDC-788524A7654E}"/>
                </a:ext>
              </a:extLst>
            </p:cNvPr>
            <p:cNvSpPr txBox="1"/>
            <p:nvPr/>
          </p:nvSpPr>
          <p:spPr>
            <a:xfrm>
              <a:off x="3148195" y="2023846"/>
              <a:ext cx="75424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vi-VN" altLang="zh-CN" sz="9600" dirty="0">
                  <a:solidFill>
                    <a:srgbClr val="FEB02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TOÁN - LỚP 5</a:t>
              </a:r>
              <a:endParaRPr lang="zh-CN" altLang="en-US" sz="9600" dirty="0">
                <a:solidFill>
                  <a:srgbClr val="FEB0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937498" cy="3976563"/>
            <a:chOff x="220392" y="376068"/>
            <a:chExt cx="7937498" cy="39765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937498" cy="3675232"/>
              <a:chOff x="-1016953" y="1603218"/>
              <a:chExt cx="5302270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1016953" y="1951405"/>
                <a:ext cx="4991446" cy="235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Luật chơi:</a:t>
                </a:r>
              </a:p>
              <a:p>
                <a:pPr algn="ctr"/>
                <a:r>
                  <a:rPr lang="vi-VN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Chúng mình cũng nhau thực hiện các yêu cầu của từng chặn để tìm bánh rán giúp                     nhé!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011" y="3832244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483112" y="5379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0804" y="4322077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784264" y="389116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5F2597A-57DD-4D5B-A6DA-2C70D5A1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792162"/>
            <a:ext cx="975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1/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xung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quanh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và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diện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tích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toàn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phần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nhật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b="1" i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5E34080-326D-4FC3-AD0E-E1BA1EA25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16137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a)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2,5m;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1,1m;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cao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0,5m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FE5A0F1-C8B9-456C-B804-0409ED26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389312"/>
            <a:ext cx="885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b)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3m;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rộng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15dm;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chiều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cs typeface="Arial" panose="020B0604020202020204" pitchFamily="34" charset="0"/>
              </a:rPr>
              <a:t>cao</a:t>
            </a:r>
            <a:r>
              <a:rPr lang="en-US" altLang="en-US" sz="3600" b="1" dirty="0">
                <a:solidFill>
                  <a:srgbClr val="002060"/>
                </a:solidFill>
                <a:cs typeface="Arial" panose="020B0604020202020204" pitchFamily="34" charset="0"/>
              </a:rPr>
              <a:t> 9dm</a:t>
            </a:r>
          </a:p>
        </p:txBody>
      </p:sp>
      <p:pic>
        <p:nvPicPr>
          <p:cNvPr id="12" name="Picture 2" descr="100+ hình ảnh doremon ăn bánh rán - hinhanhsieudep.net">
            <a:extLst>
              <a:ext uri="{FF2B5EF4-FFF2-40B4-BE49-F238E27FC236}">
                <a16:creationId xmlns:a16="http://schemas.microsoft.com/office/drawing/2014/main" id="{F04C4845-4BE4-4334-8422-D1E7B41B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778" y1="23650" x2="70667" y2="85205"/>
                        <a14:foregroundMark x1="68667" y1="19978" x2="57222" y2="92009"/>
                        <a14:foregroundMark x1="53222" y1="11447" x2="73000" y2="19330"/>
                        <a14:foregroundMark x1="32111" y1="27646" x2="85000" y2="29266"/>
                        <a14:foregroundMark x1="82333" y1="36069" x2="74444" y2="70734"/>
                        <a14:foregroundMark x1="33000" y1="42873" x2="64556" y2="78618"/>
                        <a14:foregroundMark x1="26556" y1="58207" x2="38333" y2="55940"/>
                        <a14:foregroundMark x1="26889" y1="53996" x2="26889" y2="53996"/>
                        <a14:foregroundMark x1="30444" y1="53132" x2="27222" y2="69006"/>
                        <a14:foregroundMark x1="27222" y1="69006" x2="62556" y2="82937"/>
                        <a14:foregroundMark x1="43556" y1="87149" x2="50889" y2="89201"/>
                        <a14:foregroundMark x1="19556" y1="93089" x2="26889" y2="98488"/>
                        <a14:foregroundMark x1="16111" y1="90281" x2="30667" y2="93952"/>
                        <a14:foregroundMark x1="20222" y1="87473" x2="11111" y2="98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70" y="4102099"/>
            <a:ext cx="2390494" cy="245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AD297295-6223-44C3-BA48-538389CED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208757" y="215554"/>
            <a:ext cx="11087100" cy="64255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D850B24-5E4F-488C-B274-FC6AB680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646" y="366817"/>
            <a:ext cx="92067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792F1553-8D5F-4222-BA57-09EA2C10F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867" y="1495039"/>
            <a:ext cx="7969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cs typeface="Arial" panose="020B0604020202020204" pitchFamily="34" charset="0"/>
              </a:rPr>
              <a:t>a)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2,5m;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1,1m;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0,5m</a:t>
            </a:r>
          </a:p>
        </p:txBody>
      </p:sp>
      <p:sp>
        <p:nvSpPr>
          <p:cNvPr id="44" name="Text Box 9">
            <a:extLst>
              <a:ext uri="{FF2B5EF4-FFF2-40B4-BE49-F238E27FC236}">
                <a16:creationId xmlns:a16="http://schemas.microsoft.com/office/drawing/2014/main" id="{7BF5022B-1B4B-4F11-BEEE-816399BE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708" y="2179747"/>
            <a:ext cx="2251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Tóm</a:t>
            </a:r>
            <a:r>
              <a:rPr lang="en-US" altLang="en-US" sz="21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altLang="en-US" sz="21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tắt:</a:t>
            </a:r>
            <a:endParaRPr lang="en-US" altLang="en-US" sz="21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545EC313-C599-4A4A-B32E-1FA4A6A9F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50" y="2504607"/>
            <a:ext cx="181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 m</a:t>
            </a:r>
            <a:r>
              <a:rPr lang="en-US" altLang="en-US" sz="28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id="{0BFAA9A7-5A29-44CB-B35A-2DA4409E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2920533"/>
            <a:ext cx="1764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aseline="-25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 m</a:t>
            </a:r>
            <a:r>
              <a:rPr lang="en-US" altLang="en-US" sz="28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E0ADE2-7F06-4E2A-B0E7-719373503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679" y="3492610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2,5 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51E8B0-0510-494D-B4D1-760C7CCC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17" y="4014897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1,1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A3C9AE-47AC-48FC-91EF-8890E317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2" y="4500672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0,5 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664EB35-84EF-4BD6-9787-521AD6AD60A6}"/>
              </a:ext>
            </a:extLst>
          </p:cNvPr>
          <p:cNvCxnSpPr>
            <a:cxnSpLocks/>
          </p:cNvCxnSpPr>
          <p:nvPr/>
        </p:nvCxnSpPr>
        <p:spPr>
          <a:xfrm>
            <a:off x="4291592" y="2241129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1ED1DC7-1D78-4322-8EC7-308CE8B0F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" y="5159053"/>
            <a:ext cx="3527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</a:rPr>
              <a:t>xq</a:t>
            </a:r>
            <a:r>
              <a:rPr lang="en-US" altLang="en-US" sz="2400" b="1">
                <a:solidFill>
                  <a:srgbClr val="FF0000"/>
                </a:solidFill>
              </a:rPr>
              <a:t> = (a +b ) x 2 x 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2F1C5BC-A60F-440C-BFE1-7BF991E70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" y="5808341"/>
            <a:ext cx="3884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486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486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486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486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Sxq + (a x b x 2)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FD62357-59EF-485B-980B-0E02D111A915}"/>
              </a:ext>
            </a:extLst>
          </p:cNvPr>
          <p:cNvGrpSpPr>
            <a:grpSpLocks/>
          </p:cNvGrpSpPr>
          <p:nvPr/>
        </p:nvGrpSpPr>
        <p:grpSpPr bwMode="auto">
          <a:xfrm>
            <a:off x="6769152" y="2706075"/>
            <a:ext cx="2580878" cy="1703124"/>
            <a:chOff x="1810" y="1152"/>
            <a:chExt cx="2510" cy="1886"/>
          </a:xfrm>
          <a:noFill/>
        </p:grpSpPr>
        <p:sp>
          <p:nvSpPr>
            <p:cNvPr id="54" name="AutoShape 20">
              <a:extLst>
                <a:ext uri="{FF2B5EF4-FFF2-40B4-BE49-F238E27FC236}">
                  <a16:creationId xmlns:a16="http://schemas.microsoft.com/office/drawing/2014/main" id="{E2FEF59D-3B28-4705-86CE-591E7AB0A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5BC3EC9A-0EA3-44E6-85A2-DEEDF20CB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48887B3B-9DA4-45BF-B50E-1D37114D6A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57" name="Line 23">
              <a:extLst>
                <a:ext uri="{FF2B5EF4-FFF2-40B4-BE49-F238E27FC236}">
                  <a16:creationId xmlns:a16="http://schemas.microsoft.com/office/drawing/2014/main" id="{AFC8C93A-524B-4E05-9D50-7B699F5BA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</p:grpSp>
      <p:sp>
        <p:nvSpPr>
          <p:cNvPr id="58" name="Text Box 10">
            <a:extLst>
              <a:ext uri="{FF2B5EF4-FFF2-40B4-BE49-F238E27FC236}">
                <a16:creationId xmlns:a16="http://schemas.microsoft.com/office/drawing/2014/main" id="{F578D927-99FF-46F1-B00B-12AE5B924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773" y="4441798"/>
            <a:ext cx="951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vi-VN" alt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56D0F96A-F3D5-4FDE-9AAF-752D5211BAE7}"/>
              </a:ext>
            </a:extLst>
          </p:cNvPr>
          <p:cNvSpPr txBox="1">
            <a:spLocks noChangeArrowheads="1"/>
          </p:cNvSpPr>
          <p:nvPr/>
        </p:nvSpPr>
        <p:spPr bwMode="auto">
          <a:xfrm rot="18517127">
            <a:off x="8920614" y="3913469"/>
            <a:ext cx="858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1,1m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E7E8E18F-8BB5-49FB-A7BF-2F1CFDD7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5634" y="3058812"/>
            <a:ext cx="825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0,5m</a:t>
            </a:r>
          </a:p>
        </p:txBody>
      </p:sp>
    </p:spTree>
    <p:extLst>
      <p:ext uri="{BB962C8B-B14F-4D97-AF65-F5344CB8AC3E}">
        <p14:creationId xmlns:p14="http://schemas.microsoft.com/office/powerpoint/2010/main" val="32036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1" grpId="1"/>
      <p:bldP spid="52" grpId="0"/>
      <p:bldP spid="52" grpId="1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4647D-8377-5BB2-8AA5-2F7EF588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3" y="9206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( 2,5 + 1,1) x 2 x 0,5 = 3,6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3,6 + ( 2,5 x 1,1 x 2) = 9,1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4884CCA-48E7-6122-3297-DFD620711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596" y="3978112"/>
            <a:ext cx="33882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3,6 m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9,1 m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3C02545-42CA-296A-042C-19B75003B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55" y="255043"/>
            <a:ext cx="10810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err="1">
                <a:solidFill>
                  <a:srgbClr val="0033CC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100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0033CC"/>
                </a:solidFill>
                <a:cs typeface="Arial" panose="020B0604020202020204" pitchFamily="34" charset="0"/>
              </a:rPr>
              <a:t>giải</a:t>
            </a:r>
            <a:endParaRPr lang="en-US" altLang="en-US" sz="2100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FE5F49CF-98F4-4B37-859E-0A23EC2A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C67C1E-91C3-4CC1-8B99-3D0AF6615801}"/>
              </a:ext>
            </a:extLst>
          </p:cNvPr>
          <p:cNvSpPr/>
          <p:nvPr/>
        </p:nvSpPr>
        <p:spPr>
          <a:xfrm>
            <a:off x="800101" y="501650"/>
            <a:ext cx="10591800" cy="585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F6D831A-8772-4237-A846-AE196B437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381001"/>
            <a:ext cx="10213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63CAF21-44F7-4C46-A25E-45769E9A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907" y="2198343"/>
            <a:ext cx="20764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err="1">
                <a:solidFill>
                  <a:srgbClr val="FF0000"/>
                </a:solidFill>
                <a:cs typeface="Arial" panose="020B0604020202020204" pitchFamily="34" charset="0"/>
              </a:rPr>
              <a:t>Tóm</a:t>
            </a:r>
            <a:r>
              <a:rPr lang="en-US" altLang="en-US" sz="21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100" dirty="0" err="1">
                <a:solidFill>
                  <a:srgbClr val="FF0000"/>
                </a:solidFill>
                <a:cs typeface="Arial" panose="020B0604020202020204" pitchFamily="34" charset="0"/>
              </a:rPr>
              <a:t>tắt</a:t>
            </a:r>
            <a:endParaRPr lang="en-US" altLang="en-US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5B6E3AD-E9DA-49B7-9CFD-66A8D948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632870"/>
            <a:ext cx="14700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xq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2F369C9-491E-4F3F-A426-DEE7A813D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2967832"/>
            <a:ext cx="14700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S</a:t>
            </a:r>
            <a:r>
              <a:rPr lang="en-US" altLang="en-US" sz="2100" baseline="-25000">
                <a:solidFill>
                  <a:srgbClr val="0033CC"/>
                </a:solidFill>
                <a:cs typeface="Arial" panose="020B0604020202020204" pitchFamily="34" charset="0"/>
              </a:rPr>
              <a:t>tp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= ? m</a:t>
            </a:r>
            <a:r>
              <a:rPr lang="en-US" altLang="en-US" sz="2100" baseline="30000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  <a:r>
              <a:rPr lang="en-US" altLang="en-US" sz="210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C2132-E77E-418F-9652-D6277EB0F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439320"/>
            <a:ext cx="13382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a = 3 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65E3A-8E0E-4C99-882D-0899E629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4007645"/>
            <a:ext cx="17319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b = 15 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2A034C-4ADA-406A-A897-6022ACDE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4591845"/>
            <a:ext cx="1339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33CC"/>
                </a:solidFill>
              </a:rPr>
              <a:t>c = 9 dm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54C2E1DB-4BC0-4047-BB18-B32FD19B1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612" y="1254727"/>
            <a:ext cx="77358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3m;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15dm;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9dm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D0C1AC-51FC-43D4-A27D-15F8215FDEA1}"/>
              </a:ext>
            </a:extLst>
          </p:cNvPr>
          <p:cNvCxnSpPr>
            <a:cxnSpLocks/>
          </p:cNvCxnSpPr>
          <p:nvPr/>
        </p:nvCxnSpPr>
        <p:spPr>
          <a:xfrm>
            <a:off x="3505200" y="1852217"/>
            <a:ext cx="0" cy="43108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id="{C5BE9934-F9A2-4EA4-A513-0A2C30E5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764" y="1904207"/>
            <a:ext cx="1719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u="sng"/>
              <a:t>Bài giải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7BC4C59B-04A3-4356-A533-88670508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564" y="2211296"/>
            <a:ext cx="4500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           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3m = 30dm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EAC0349-50EE-48CA-B869-AE63B2E6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890" y="2894519"/>
            <a:ext cx="7840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973D6F3B-14DC-425B-A62E-3C84ED4F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399" y="3383757"/>
            <a:ext cx="5503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 + 15) x 2 x 9 = 810 (dm</a:t>
            </a:r>
            <a:r>
              <a:rPr lang="en-US" alt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BB944DA0-1ECC-49DE-AEC1-B11151A8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4" y="4037807"/>
            <a:ext cx="7713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8B07A1F6-3E11-4926-99F8-C92AD4B3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6" y="4526756"/>
            <a:ext cx="5701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810 + 30 x 15 x 2 = 1710 (dm</a:t>
            </a:r>
            <a:r>
              <a:rPr lang="en-US" alt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BA8FB0AD-DF31-4745-A636-E22B38586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107581"/>
            <a:ext cx="424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u="sng" dirty="0" err="1"/>
              <a:t>Đáp</a:t>
            </a:r>
            <a:r>
              <a:rPr lang="en-US" altLang="en-US" sz="2600" u="sng" dirty="0"/>
              <a:t> </a:t>
            </a:r>
            <a:r>
              <a:rPr lang="en-US" altLang="en-US" sz="2600" u="sng" dirty="0" err="1"/>
              <a:t>số</a:t>
            </a:r>
            <a:r>
              <a:rPr lang="en-US" altLang="en-US" sz="2600" dirty="0"/>
              <a:t>: </a:t>
            </a:r>
            <a:r>
              <a:rPr lang="en-US" altLang="en-US" sz="2600" dirty="0" err="1">
                <a:solidFill>
                  <a:srgbClr val="FF0000"/>
                </a:solidFill>
              </a:rPr>
              <a:t>Sxq</a:t>
            </a:r>
            <a:r>
              <a:rPr lang="en-US" altLang="en-US" sz="2600" dirty="0">
                <a:solidFill>
                  <a:srgbClr val="FF0000"/>
                </a:solidFill>
              </a:rPr>
              <a:t>: 810 dm</a:t>
            </a:r>
            <a:r>
              <a:rPr lang="en-US" altLang="en-US" sz="2600" baseline="30000" dirty="0">
                <a:solidFill>
                  <a:srgbClr val="FF0000"/>
                </a:solidFill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              </a:t>
            </a:r>
            <a:r>
              <a:rPr lang="en-US" altLang="en-US" sz="2600" dirty="0" err="1">
                <a:solidFill>
                  <a:srgbClr val="FF0000"/>
                </a:solidFill>
              </a:rPr>
              <a:t>Stp</a:t>
            </a:r>
            <a:r>
              <a:rPr lang="en-US" altLang="en-US" sz="2600" dirty="0">
                <a:solidFill>
                  <a:srgbClr val="FF0000"/>
                </a:solidFill>
              </a:rPr>
              <a:t>: 1710 dm</a:t>
            </a:r>
            <a:r>
              <a:rPr lang="en-US" altLang="en-US" sz="26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880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516508" y="561374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3483" y="4430264"/>
            <a:ext cx="3050727" cy="3056245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1172" y="2618848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9861 L -0.03555 -0.09838 C -0.03907 -0.10185 -0.04284 -0.10393 -0.04597 -0.10787 C -0.05495 -0.11898 -0.05222 -0.13588 -0.05352 -0.15601 C -0.05339 -0.19814 -0.05326 -0.24004 -0.05261 -0.28194 C -0.05248 -0.2949 -0.05079 -0.2949 -0.04792 -0.30787 C -0.04714 -0.31157 -0.04597 -0.31898 -0.04597 -0.31875 C -0.04467 -0.34537 -0.04636 -0.33472 -0.03842 -0.36342 C -0.03607 -0.37199 -0.03334 -0.38842 -0.02696 -0.3912 C -0.02188 -0.39351 -0.00651 -0.39583 -0.0004 -0.39676 C 0.00169 -0.39814 0.00403 -0.39953 0.00625 -0.40046 C 0.01822 -0.40555 0.03385 -0.40115 0.04427 -0.40046 C 0.0621 -0.39629 0.06744 -0.39652 0.08697 -0.38379 C 0.09179 -0.38078 0.09635 -0.37685 0.10117 -0.37453 C 0.10377 -0.37338 0.10638 -0.37245 0.10885 -0.37083 C 0.11197 -0.36875 0.11497 -0.36504 0.11835 -0.36342 C 0.12161 -0.3618 0.12526 -0.36226 0.12877 -0.36157 C 0.13763 -0.3574 0.14088 -0.35509 0.15156 -0.35416 C 0.16171 -0.35347 0.17174 -0.35416 0.18203 -0.3541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0430-00A3-46F5-8EA4-85D98479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0" y="40743"/>
            <a:ext cx="11811785" cy="61772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93702" y="516005"/>
            <a:ext cx="7513173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305151"/>
                  </p:ext>
                </p:extLst>
              </p:nvPr>
            </p:nvGraphicFramePr>
            <p:xfrm>
              <a:off x="1134359" y="1029805"/>
              <a:ext cx="10388008" cy="55227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7092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352685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468866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149365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7225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89003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</a:t>
                          </a:r>
                          <a:endParaRPr lang="vi-VN" sz="32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3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3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86817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3m</a:t>
                          </a:r>
                          <a:endParaRPr lang="vi-VN" sz="32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8439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lang="vi-VN" sz="32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vi-VN" sz="3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3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32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60544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86998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7225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400" b="0" baseline="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tích</a:t>
                          </a:r>
                          <a:r>
                            <a:rPr lang="en-US" sz="2400" b="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400" b="0" baseline="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toàn</a:t>
                          </a:r>
                          <a:r>
                            <a:rPr lang="en-US" sz="2400" b="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400" b="0" baseline="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phần</a:t>
                          </a:r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ACFA0EEF-0741-416A-9357-C1CCD36886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4305151"/>
                  </p:ext>
                </p:extLst>
              </p:nvPr>
            </p:nvGraphicFramePr>
            <p:xfrm>
              <a:off x="1134359" y="1029805"/>
              <a:ext cx="10388008" cy="55227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17092">
                      <a:extLst>
                        <a:ext uri="{9D8B030D-6E8A-4147-A177-3AD203B41FA5}">
                          <a16:colId xmlns:a16="http://schemas.microsoft.com/office/drawing/2014/main" val="4198180383"/>
                        </a:ext>
                      </a:extLst>
                    </a:gridCol>
                    <a:gridCol w="2352685">
                      <a:extLst>
                        <a:ext uri="{9D8B030D-6E8A-4147-A177-3AD203B41FA5}">
                          <a16:colId xmlns:a16="http://schemas.microsoft.com/office/drawing/2014/main" val="211879015"/>
                        </a:ext>
                      </a:extLst>
                    </a:gridCol>
                    <a:gridCol w="2468866">
                      <a:extLst>
                        <a:ext uri="{9D8B030D-6E8A-4147-A177-3AD203B41FA5}">
                          <a16:colId xmlns:a16="http://schemas.microsoft.com/office/drawing/2014/main" val="2501065229"/>
                        </a:ext>
                      </a:extLst>
                    </a:gridCol>
                    <a:gridCol w="2149365">
                      <a:extLst>
                        <a:ext uri="{9D8B030D-6E8A-4147-A177-3AD203B41FA5}">
                          <a16:colId xmlns:a16="http://schemas.microsoft.com/office/drawing/2014/main" val="3944732558"/>
                        </a:ext>
                      </a:extLst>
                    </a:gridCol>
                  </a:tblGrid>
                  <a:tr h="7225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Hình</a:t>
                          </a:r>
                          <a:r>
                            <a:rPr lang="en-US" sz="2400" b="1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hộp chữ nhật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(1)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(2)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(3)</a:t>
                          </a:r>
                          <a:endParaRPr lang="vi-V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7351373"/>
                      </a:ext>
                    </a:extLst>
                  </a:tr>
                  <a:tr h="89003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dài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4m</a:t>
                          </a:r>
                          <a:endParaRPr lang="vi-VN" sz="32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4074" t="-86301" r="-87654" b="-4410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661698"/>
                      </a:ext>
                    </a:extLst>
                  </a:tr>
                  <a:tr h="86817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rộng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3m</a:t>
                          </a:r>
                          <a:endParaRPr lang="vi-VN" sz="32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35979827"/>
                      </a:ext>
                    </a:extLst>
                  </a:tr>
                  <a:tr h="8439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Chiều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cao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5m</a:t>
                          </a:r>
                          <a:endParaRPr lang="vi-VN" sz="32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4074" t="-297842" r="-87654" b="-261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0,4dm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285047"/>
                      </a:ext>
                    </a:extLst>
                  </a:tr>
                  <a:tr h="60544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Chu vi đáy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b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2cm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9608617"/>
                      </a:ext>
                    </a:extLst>
                  </a:tr>
                  <a:tr h="86998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tích xung quanh</a:t>
                          </a:r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31557952"/>
                      </a:ext>
                    </a:extLst>
                  </a:tr>
                  <a:tr h="7225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400" b="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Diện</a:t>
                          </a:r>
                          <a:r>
                            <a:rPr lang="en-US" sz="2400" b="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400" b="0" baseline="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tích</a:t>
                          </a:r>
                          <a:r>
                            <a:rPr lang="en-US" sz="2400" b="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400" b="0" baseline="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toàn</a:t>
                          </a:r>
                          <a:r>
                            <a:rPr lang="en-US" sz="2400" b="0" baseline="0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400" b="0" baseline="0" dirty="0" err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" panose="02040503050406030204" pitchFamily="18" charset="0"/>
                            </a:rPr>
                            <a:t>phần</a:t>
                          </a:r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b="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02356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3815C804-1787-45BB-B7FC-B58AE7768747}"/>
              </a:ext>
            </a:extLst>
          </p:cNvPr>
          <p:cNvSpPr/>
          <p:nvPr/>
        </p:nvSpPr>
        <p:spPr>
          <a:xfrm>
            <a:off x="5058332" y="4302205"/>
            <a:ext cx="1115898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820867A1-1672-4452-8C13-0483173365DF}"/>
              </a:ext>
            </a:extLst>
          </p:cNvPr>
          <p:cNvSpPr/>
          <p:nvPr/>
        </p:nvSpPr>
        <p:spPr>
          <a:xfrm>
            <a:off x="5058332" y="4928912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70m</a:t>
            </a:r>
            <a:r>
              <a:rPr lang="en-US" sz="28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38EEBA77-EB66-43E6-AE31-3B0B90D52BDE}"/>
              </a:ext>
            </a:extLst>
          </p:cNvPr>
          <p:cNvSpPr/>
          <p:nvPr/>
        </p:nvSpPr>
        <p:spPr>
          <a:xfrm>
            <a:off x="5058332" y="5747932"/>
            <a:ext cx="1503824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94m</a:t>
            </a:r>
            <a:r>
              <a:rPr lang="en-US" sz="28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ounded Rectangle 17">
            <a:extLst>
              <a:ext uri="{FF2B5EF4-FFF2-40B4-BE49-F238E27FC236}">
                <a16:creationId xmlns:a16="http://schemas.microsoft.com/office/drawing/2014/main" id="{CF49D176-93B2-4586-9585-B06F7D6860C3}"/>
              </a:ext>
            </a:extLst>
          </p:cNvPr>
          <p:cNvSpPr/>
          <p:nvPr/>
        </p:nvSpPr>
        <p:spPr>
          <a:xfrm>
            <a:off x="9705356" y="4301245"/>
            <a:ext cx="1434552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1,6dm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BDB01D0-6181-4A4E-85A1-BF337F519208}"/>
              </a:ext>
            </a:extLst>
          </p:cNvPr>
          <p:cNvSpPr/>
          <p:nvPr/>
        </p:nvSpPr>
        <p:spPr>
          <a:xfrm>
            <a:off x="9725418" y="4902963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0,64dm</a:t>
            </a:r>
            <a:r>
              <a:rPr lang="en-US" sz="28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77821AFB-2814-40B9-8692-BB8AB1A1FEC6}"/>
              </a:ext>
            </a:extLst>
          </p:cNvPr>
          <p:cNvSpPr/>
          <p:nvPr/>
        </p:nvSpPr>
        <p:spPr>
          <a:xfrm>
            <a:off x="9673108" y="5849500"/>
            <a:ext cx="1670076" cy="578882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0,96dm</a:t>
            </a:r>
            <a:r>
              <a:rPr lang="en-US" sz="2800" b="1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/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lang="en-US" sz="28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ounded Rectangle 22">
                <a:extLst>
                  <a:ext uri="{FF2B5EF4-FFF2-40B4-BE49-F238E27FC236}">
                    <a16:creationId xmlns:a16="http://schemas.microsoft.com/office/drawing/2014/main" id="{1320884C-7421-4AB7-989D-6D60B882A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2663401"/>
                <a:ext cx="1434552" cy="81845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/>
              <p:nvPr/>
            </p:nvSpPr>
            <p:spPr>
              <a:xfrm>
                <a:off x="7440550" y="4990027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ounded Rectangle 23">
                <a:extLst>
                  <a:ext uri="{FF2B5EF4-FFF2-40B4-BE49-F238E27FC236}">
                    <a16:creationId xmlns:a16="http://schemas.microsoft.com/office/drawing/2014/main" id="{3F166277-97AF-4816-A3A4-8EBE93AF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550" y="4990027"/>
                <a:ext cx="1434552" cy="8184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/>
              <p:nvPr/>
            </p:nvSpPr>
            <p:spPr>
              <a:xfrm>
                <a:off x="7400356" y="5849500"/>
                <a:ext cx="1434552" cy="818452"/>
              </a:xfrm>
              <a:prstGeom prst="roundRect">
                <a:avLst/>
              </a:prstGeom>
              <a:ln w="28575" cap="rnd">
                <a:noFill/>
                <a:prstDash val="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800" b="1" baseline="30000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baseline="30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ounded Rectangle 24">
                <a:extLst>
                  <a:ext uri="{FF2B5EF4-FFF2-40B4-BE49-F238E27FC236}">
                    <a16:creationId xmlns:a16="http://schemas.microsoft.com/office/drawing/2014/main" id="{23C4B059-93D1-489C-8B94-61FB052E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356" y="5849500"/>
                <a:ext cx="1434552" cy="81845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 cap="rnd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5824753" y="631725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795" y="4645833"/>
            <a:ext cx="2683697" cy="2688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2930" y="341583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AF99E638-20B7-44B5-9669-5F7EA50A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44953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4 -0.06412 L 0.08424 -0.06389 C 0.10169 -0.07153 0.10872 -0.07384 0.12591 -0.08195 C 0.15208 -0.09468 0.1345 -0.08843 0.1582 -0.09537 C 0.172 -0.09259 0.18659 -0.0963 0.19987 -0.08658 C 0.20351 -0.08403 0.23685 -0.03611 0.24453 -0.01713 C 0.25234 0.00162 0.25716 0.02569 0.26224 0.04768 C 0.26484 0.10301 0.26601 0.11481 0.26015 0.19768 C 0.25963 0.20671 0.25547 0.21273 0.25286 0.21967 C 0.24987 0.22847 0.24596 0.23889 0.2414 0.24444 C 0.23646 0.25116 0.23086 0.25578 0.22578 0.2625 C 0.21836 0.27245 0.21159 0.28472 0.20403 0.29398 C 0.19284 0.30694 0.18203 0.32407 0.16966 0.32963 C 0.16784 0.33032 0.16614 0.33171 0.16445 0.33194 L 0.01758 0.34537 C -0.003 0.38194 0.01159 0.35162 -0.00117 0.38796 C -0.01862 0.43703 -0.01068 0.40602 -0.01888 0.44166 C -0.02019 0.46458 -0.02084 0.46458 -0.01888 0.49305 C -0.0181 0.50416 -0.0181 0.5037 -0.01576 0.50856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2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263951" y="501649"/>
            <a:ext cx="11283884" cy="685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652463"/>
            <a:ext cx="96408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9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323EB67C-7404-49A9-9807-7ADCC1E0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263" y="3061861"/>
            <a:ext cx="3036737" cy="364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KHỞI ĐỘNG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A9CFB-08F1-57CC-CDA8-E996B4F9F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" y="190074"/>
            <a:ext cx="11698663" cy="666792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76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7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4 x 4 x 4 = 64 </a:t>
            </a: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altLang="en-US" sz="8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600" dirty="0"/>
              <a:t>)</a:t>
            </a:r>
            <a:endParaRPr lang="en-US" sz="7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( 4 x 3) x ( 4 x 3) x 4 = 576 </a:t>
            </a: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altLang="en-US" sz="8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600" dirty="0"/>
              <a:t>)</a:t>
            </a:r>
            <a:endParaRPr lang="en-US" sz="7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576 : 64 = 9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7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(4 x 4 ) x 6 =  96 </a:t>
            </a: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altLang="en-US" sz="8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600" dirty="0"/>
              <a:t>)</a:t>
            </a:r>
            <a:endParaRPr lang="en-US" sz="7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( 4 x 3) x ( 4 x 3) x 6 = 864</a:t>
            </a:r>
            <a:r>
              <a:rPr lang="en-US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altLang="en-US" sz="8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6600" dirty="0"/>
              <a:t>)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:)</a:t>
            </a:r>
          </a:p>
          <a:p>
            <a:pPr marL="0" indent="0">
              <a:buNone/>
            </a:pP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864 : 96 = 9 </a:t>
            </a:r>
            <a:r>
              <a:rPr lang="en-US" sz="7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cm</a:t>
            </a:r>
            <a:r>
              <a:rPr lang="en-US" altLang="en-US" sz="8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7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5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99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1491-CDE0-485F-9717-50803205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45670"/>
            <a:ext cx="10515600" cy="1325563"/>
          </a:xfrm>
        </p:spPr>
        <p:txBody>
          <a:bodyPr>
            <a:norm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CE69-31AA-40E5-BD4A-35F3F997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3A17E653-6A31-40D4-A341-4DB1603B9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3128B1-BBB0-4983-85E5-4CD26BF87D42}"/>
              </a:ext>
            </a:extLst>
          </p:cNvPr>
          <p:cNvSpPr/>
          <p:nvPr/>
        </p:nvSpPr>
        <p:spPr>
          <a:xfrm>
            <a:off x="98947" y="197889"/>
            <a:ext cx="10836897" cy="646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75416D-F735-4CA2-AE1B-799FB109B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785" y="423676"/>
            <a:ext cx="60420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4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D029A5-9746-46A0-AEE9-3C8C3A41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9179" y="1208319"/>
            <a:ext cx="8585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HLP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x 3) x (a x 3) x 4 = 9 x a x a x 4 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463BEA-1987-4E1B-A42F-CD7688D6F7AE}"/>
              </a:ext>
            </a:extLst>
          </p:cNvPr>
          <p:cNvSpPr/>
          <p:nvPr/>
        </p:nvSpPr>
        <p:spPr>
          <a:xfrm rot="5400000">
            <a:off x="8204663" y="1235723"/>
            <a:ext cx="281118" cy="1178547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612E6-8A83-4D38-A47E-3BF41C3FE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785" y="2031073"/>
            <a:ext cx="5950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9F913B-8AD3-4036-885E-1C26E04E2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2670724"/>
            <a:ext cx="8596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HLP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(a x 3) x (a x 3) x 6 = 9 x a x a x 6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F67F376-18EC-4509-AD9F-8022FDD0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87" y="3789189"/>
            <a:ext cx="77937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BE59B7E-EB02-42DF-A3ED-353A388CF516}"/>
              </a:ext>
            </a:extLst>
          </p:cNvPr>
          <p:cNvSpPr/>
          <p:nvPr/>
        </p:nvSpPr>
        <p:spPr>
          <a:xfrm rot="5400000">
            <a:off x="8057361" y="2728936"/>
            <a:ext cx="363818" cy="1314774"/>
          </a:xfrm>
          <a:prstGeom prst="rightBrace">
            <a:avLst>
              <a:gd name="adj1" fmla="val 8333"/>
              <a:gd name="adj2" fmla="val 51239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8BCC8746-4034-40A9-AD0E-BDA19837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15" y="2448162"/>
            <a:ext cx="3737485" cy="44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D0502B-68AD-44F1-8A86-744D5792D6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407" y="4241739"/>
            <a:ext cx="3334951" cy="334098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468256" y="57150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Cám ơn các bạn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Bánh rán ngon quá !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2828142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10700" spc="60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Vận</a:t>
            </a:r>
            <a:r>
              <a:rPr lang="en-US" altLang="zh-CN" sz="107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10700" spc="600" dirty="0" err="1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dụng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03A3607-ED06-40B6-8EE9-876A8EE6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26ED844-AB67-412E-B50C-DA079E354093}"/>
              </a:ext>
            </a:extLst>
          </p:cNvPr>
          <p:cNvSpPr/>
          <p:nvPr/>
        </p:nvSpPr>
        <p:spPr>
          <a:xfrm>
            <a:off x="311085" y="94267"/>
            <a:ext cx="11321591" cy="68579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C8726A9E-1877-4C82-9F3E-5823305E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24" y="427449"/>
            <a:ext cx="88055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4dm,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2dm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28dm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8C6C5B-E7E6-49AB-A8A6-832804F20267}"/>
              </a:ext>
            </a:extLst>
          </p:cNvPr>
          <p:cNvSpPr/>
          <p:nvPr/>
        </p:nvSpPr>
        <p:spPr>
          <a:xfrm>
            <a:off x="10236118" y="711266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7A67A9C-4460-4E31-BA90-A654F1BC4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799" y="2348918"/>
            <a:ext cx="8885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3cm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36cm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BC38DD-B0B1-4666-B526-88D01A67BFFA}"/>
              </a:ext>
            </a:extLst>
          </p:cNvPr>
          <p:cNvSpPr/>
          <p:nvPr/>
        </p:nvSpPr>
        <p:spPr>
          <a:xfrm>
            <a:off x="10237706" y="2493490"/>
            <a:ext cx="688975" cy="582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803B9159-BEEC-48F1-BE6A-3E62829F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892" y="3934079"/>
            <a:ext cx="888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50E549-151B-44F1-AA3A-13B2E9C9C687}"/>
              </a:ext>
            </a:extLst>
          </p:cNvPr>
          <p:cNvSpPr/>
          <p:nvPr/>
        </p:nvSpPr>
        <p:spPr>
          <a:xfrm>
            <a:off x="10237706" y="4066801"/>
            <a:ext cx="687387" cy="5810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EBA62AEA-E1EF-4D6A-9066-39C7C394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325" y="1908715"/>
            <a:ext cx="728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(4 + 3) x 2 x 2 = 28 dm</a:t>
            </a:r>
            <a:r>
              <a:rPr lang="en-US" altLang="en-US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7A0580F2-9006-4F52-837F-3E0BD371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325" y="3311389"/>
            <a:ext cx="728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(3 x 3) x 6 = 54 cm</a:t>
            </a:r>
            <a:r>
              <a:rPr lang="en-US" altLang="en-US" sz="3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CDC3DCA0-576E-4D22-B7F8-72A17BA0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481" y="5319074"/>
            <a:ext cx="77907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a x a x 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</a:t>
            </a:r>
            <a:endParaRPr lang="en-US" altLang="en-US" sz="36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/>
      <p:bldP spid="30" grpId="0" animBg="1"/>
      <p:bldP spid="31" grpId="0"/>
      <p:bldP spid="32" grpId="0" animBg="1"/>
      <p:bldP spid="33" grpId="0"/>
      <p:bldP spid="34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1F12B8-42F0-4418-9265-5C4BC5AD7CB8}"/>
              </a:ext>
            </a:extLst>
          </p:cNvPr>
          <p:cNvSpPr/>
          <p:nvPr/>
        </p:nvSpPr>
        <p:spPr>
          <a:xfrm>
            <a:off x="1497406" y="562346"/>
            <a:ext cx="91971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okies" panose="02040603050506020204" pitchFamily="18" charset="0"/>
              </a:rPr>
              <a:t>Dặn dò</a:t>
            </a:r>
            <a:endParaRPr lang="en-US" sz="9600" b="1" cap="none" spc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Học thuộc các công thức đã học.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Chuẩn bị bài sau: Thể tích của một hình.</a:t>
            </a:r>
            <a:endParaRPr lang="zh-CN" alt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0567" y="3788124"/>
            <a:ext cx="3721483" cy="31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4140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30281" y="878236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262446" y="1720175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altLang="zh-CN" sz="10700" spc="60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Tạm biệt !</a:t>
            </a:r>
            <a:endParaRPr lang="zh-CN" altLang="en-US" sz="10700" spc="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EB44FD5-7C49-4402-871B-78365FEEE8FD}"/>
              </a:ext>
            </a:extLst>
          </p:cNvPr>
          <p:cNvSpPr txBox="1"/>
          <p:nvPr/>
        </p:nvSpPr>
        <p:spPr>
          <a:xfrm>
            <a:off x="-1752817" y="0"/>
            <a:ext cx="9241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HỌC BÀI CÙNG</a:t>
            </a:r>
          </a:p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NOBITA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5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0" y="94268"/>
            <a:ext cx="9916998" cy="59671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701669"/>
            <a:ext cx="7350665" cy="9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6D70A-17D4-40D1-B159-BC2C08690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54" y="1759741"/>
            <a:ext cx="7879695" cy="11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39DE499-7DB3-4A7A-9CB6-D4850A6A3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80" y="3114935"/>
            <a:ext cx="7308850" cy="138499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Chu vi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Hay: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 x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317499" y="89932"/>
            <a:ext cx="8814783" cy="4557481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5A418BD-D2BB-4BBB-AFF8-2A22A3D3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65" y="260265"/>
            <a:ext cx="8625986" cy="13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B1901C1-5B2B-4E9D-9F38-8BE324728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8" y="1498863"/>
            <a:ext cx="7805573" cy="16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iện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diện tích xung quanh cộng diện tích hai đáy</a:t>
            </a:r>
            <a:r>
              <a:rPr lang="en-US" altLang="en-US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4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95E9FCA-5F62-4DFB-98A4-C046F17F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65" y="3215119"/>
            <a:ext cx="7991311" cy="1323439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5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S</a:t>
            </a:r>
            <a:r>
              <a:rPr lang="en-US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2đáy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2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75414"/>
            <a:ext cx="8534548" cy="4949073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39A07FD-B59F-42A7-B802-A6468CA8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81" y="499378"/>
            <a:ext cx="8041064" cy="124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03C5B-CACA-4D76-A509-47B5223E2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853514"/>
            <a:ext cx="7715250" cy="109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40CE9-E759-4371-8753-882FCE24A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744" y="3163324"/>
            <a:ext cx="4071937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xq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4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ay: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3"/>
            <a:ext cx="8495013" cy="4075967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9F577EE-5F84-43FC-838B-7A6DB9DF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969010"/>
            <a:ext cx="8704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ABAE026-7393-458E-8BA2-B02CADD31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81" y="1925857"/>
            <a:ext cx="7750589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5CAFF-47C2-4387-A953-9C3164309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55" y="2799761"/>
            <a:ext cx="5213022" cy="1077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 x a x 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1mặt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</p:txBody>
      </p:sp>
    </p:spTree>
    <p:extLst>
      <p:ext uri="{BB962C8B-B14F-4D97-AF65-F5344CB8AC3E}">
        <p14:creationId xmlns:p14="http://schemas.microsoft.com/office/powerpoint/2010/main" val="3183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-495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516793" y="-271814"/>
            <a:ext cx="11369370" cy="6742498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706484" y="148143"/>
            <a:ext cx="11198070" cy="590258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1D38D-C36F-40F5-855A-6BF8D516CF85}"/>
              </a:ext>
            </a:extLst>
          </p:cNvPr>
          <p:cNvSpPr/>
          <p:nvPr/>
        </p:nvSpPr>
        <p:spPr>
          <a:xfrm>
            <a:off x="1830713" y="3012919"/>
            <a:ext cx="924685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57150">
                  <a:solidFill>
                    <a:srgbClr val="EB6541"/>
                  </a:solidFill>
                  <a:prstDash val="solid"/>
                </a:ln>
                <a:solidFill>
                  <a:srgbClr val="F7E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lang="en-US" sz="6600" b="1" cap="none" spc="0" dirty="0">
              <a:ln w="57150">
                <a:solidFill>
                  <a:srgbClr val="EB6541"/>
                </a:solidFill>
                <a:prstDash val="solid"/>
              </a:ln>
              <a:solidFill>
                <a:srgbClr val="F7E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3FB725-76B8-48A6-87ED-A514B565BC65}"/>
              </a:ext>
            </a:extLst>
          </p:cNvPr>
          <p:cNvSpPr/>
          <p:nvPr/>
        </p:nvSpPr>
        <p:spPr>
          <a:xfrm>
            <a:off x="1472572" y="1863849"/>
            <a:ext cx="9246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6E4BA0-C6EB-4C8B-99BD-1620981C281D}"/>
              </a:ext>
            </a:extLst>
          </p:cNvPr>
          <p:cNvSpPr/>
          <p:nvPr/>
        </p:nvSpPr>
        <p:spPr>
          <a:xfrm>
            <a:off x="3458320" y="4884142"/>
            <a:ext cx="92468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113</a:t>
            </a:r>
            <a:endParaRPr lang="en-US" sz="4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3616960"/>
            <a:ext cx="3415784" cy="325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86D1AB-51FD-31E7-3719-E121CDB31100}"/>
              </a:ext>
            </a:extLst>
          </p:cNvPr>
          <p:cNvSpPr txBox="1"/>
          <p:nvPr/>
        </p:nvSpPr>
        <p:spPr>
          <a:xfrm>
            <a:off x="2855149" y="1018689"/>
            <a:ext cx="719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1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32D75-470E-493B-8B95-0B8487C10814}"/>
              </a:ext>
            </a:extLst>
          </p:cNvPr>
          <p:cNvSpPr txBox="1"/>
          <p:nvPr/>
        </p:nvSpPr>
        <p:spPr>
          <a:xfrm>
            <a:off x="-896783" y="173363"/>
            <a:ext cx="9241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TÌM BÁNH RÁN GIÚP</a:t>
            </a:r>
            <a:endParaRPr lang="en-US" sz="660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8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1163</Words>
  <Application>Microsoft Office PowerPoint</Application>
  <PresentationFormat>Widescreen</PresentationFormat>
  <Paragraphs>136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SimSun</vt:lpstr>
      <vt:lpstr>Arial</vt:lpstr>
      <vt:lpstr>Calibri</vt:lpstr>
      <vt:lpstr>Calibri Light</vt:lpstr>
      <vt:lpstr>Cambria</vt:lpstr>
      <vt:lpstr>Cambria Math</vt:lpstr>
      <vt:lpstr>iCiel Soup of Justice</vt:lpstr>
      <vt:lpstr>Times New Roman</vt:lpstr>
      <vt:lpstr>UTM Cookies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huong hoang</cp:lastModifiedBy>
  <cp:revision>96</cp:revision>
  <dcterms:created xsi:type="dcterms:W3CDTF">2021-12-30T15:12:48Z</dcterms:created>
  <dcterms:modified xsi:type="dcterms:W3CDTF">2023-02-15T14:13:09Z</dcterms:modified>
</cp:coreProperties>
</file>