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585" r:id="rId4"/>
    <p:sldId id="8888" r:id="rId5"/>
    <p:sldId id="8889" r:id="rId6"/>
    <p:sldId id="8882" r:id="rId7"/>
    <p:sldId id="8898" r:id="rId8"/>
    <p:sldId id="8891" r:id="rId9"/>
    <p:sldId id="8892" r:id="rId10"/>
    <p:sldId id="8893" r:id="rId11"/>
    <p:sldId id="8899" r:id="rId12"/>
    <p:sldId id="8904" r:id="rId13"/>
    <p:sldId id="260" r:id="rId14"/>
    <p:sldId id="8539" r:id="rId15"/>
    <p:sldId id="309" r:id="rId16"/>
    <p:sldId id="8894" r:id="rId17"/>
    <p:sldId id="8895" r:id="rId18"/>
    <p:sldId id="8896" r:id="rId19"/>
    <p:sldId id="8897" r:id="rId20"/>
    <p:sldId id="8902" r:id="rId21"/>
    <p:sldId id="8903" r:id="rId22"/>
    <p:sldId id="8886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等线 Light" panose="02010600030101010101" pitchFamily="2" charset="-122"/>
      <p:regular r:id="rId26"/>
    </p:embeddedFont>
    <p:embeddedFont>
      <p:font typeface="等线" panose="02010600030101010101" pitchFamily="2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93"/>
    <a:srgbClr val="9EC7FD"/>
    <a:srgbClr val="F19EC2"/>
    <a:srgbClr val="FFAD2D"/>
    <a:srgbClr val="F9F4B2"/>
    <a:srgbClr val="EC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20D2-5D04-402E-9426-9B12B543179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D98F-74F9-42E9-9FBD-58C2E9248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6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37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8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8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3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31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03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0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7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8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1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2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3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26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8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6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2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D2F41-D825-4CD8-8EF8-9E6E339C8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3CFD94-3FBB-4706-8D60-EFE55DC63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5292B5-CC67-4430-91F9-A7F94C39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4D696-CB79-4B5A-A833-33C1CFA8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979BA9-77FD-477F-AD72-F0DDD592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93C19-7C6D-444F-82E9-CAE41D1B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A27257-CAEE-48FA-80EA-F9CF8D4C7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46FC9-8AED-41DA-B737-986B5B48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3B4EE6-96D8-45C5-B816-EA345EAA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40D51-98E7-44B1-B025-C2720259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1DA87-45FA-44AB-BA40-97E4919A5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3784CD-B2E9-4E00-9015-95799D86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8E157C-8990-4B6F-84FD-1B2DB001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DB27B5-F5A4-4439-90DB-D63691B3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0771D-8134-415A-A6BC-E6697ED6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16359-8A7C-4614-8A84-CAE2D12E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2B2B4-E08D-4E63-BE94-D1282EB0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D167A-0416-4696-A1FC-FC854958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6EBC-A0D1-4776-A491-2A97E9A2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5346DF-1690-4945-89FA-7EB00DA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CC606-016C-46C8-A701-6C801386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6971A-2DE8-4671-9FA4-2C43B7301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7109C-8A31-490D-A5E5-D34DA452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F706C-B4FB-48EA-B863-2A66F1EE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DB3AE-5F54-4310-B5B4-0D7C3D4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5D308-F1BC-4A13-86D7-71D1B9FB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79A4C3-20D7-448C-A6D2-9FBDC0472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16186E-0012-4C9E-8940-F82367366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BE3AB0-22F3-4099-B6E2-5D22F2B0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4BADF3-366B-47C1-8E33-94B1561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92BEB-54F4-4511-92E7-BE789499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6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267D9-ECA7-46BE-8ABB-FE5E88D9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A29545-1B60-40B0-A43C-085D7533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2913A2-C09C-4081-9442-481EF254D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E817589-C1D2-4D82-A936-B1521ED13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6A7A2C-8A99-4C3C-B1AA-F973ED99B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B0EC5-F721-4D3C-9396-0D100A9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4A14FD-944A-4AD1-A6B7-B85BFE4B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E2802B-7DC3-4F3F-97EE-B6DA1F82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C4B34-D50C-4792-8195-7EC21A6B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4A6594-0846-4CEE-95BE-C258970D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C34B14-DC2A-4406-A1CA-DDFF1E7E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DC404B-4226-4460-8834-1E2D94C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001B8B-D947-4DFB-8DCB-820B0226AFD6}"/>
              </a:ext>
            </a:extLst>
          </p:cNvPr>
          <p:cNvGrpSpPr/>
          <p:nvPr userDrawn="1"/>
        </p:nvGrpSpPr>
        <p:grpSpPr>
          <a:xfrm>
            <a:off x="-627952" y="1"/>
            <a:ext cx="12990550" cy="7349320"/>
            <a:chOff x="-627952" y="1"/>
            <a:chExt cx="12990550" cy="7349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D1E320-8144-4A1F-8CB2-139F30E8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6D99597-CA63-431C-BDDF-89734DF362C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8FA47A-EDCD-4A32-91C7-31FEAEB5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7952" y="4619769"/>
              <a:ext cx="3342207" cy="272955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AF5498-EB30-40E5-8FE7-897CA8602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6" t="11276" r="12829" b="18685"/>
            <a:stretch/>
          </p:blipFill>
          <p:spPr>
            <a:xfrm>
              <a:off x="1996846" y="5387081"/>
              <a:ext cx="1434818" cy="14457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C2B0E-8EBF-4C6A-8242-BB2BB00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154" y="5158854"/>
              <a:ext cx="2167444" cy="190216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7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6CDE59-0B32-4C79-B727-1B81CF8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7CE326-A3F8-490C-85C6-1F8551D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02E958-6C2B-4555-899E-135540C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8B7385-0D12-49AA-B3DB-21134E2676C1}"/>
              </a:ext>
            </a:extLst>
          </p:cNvPr>
          <p:cNvGrpSpPr/>
          <p:nvPr userDrawn="1"/>
        </p:nvGrpSpPr>
        <p:grpSpPr>
          <a:xfrm>
            <a:off x="0" y="1"/>
            <a:ext cx="12192000" cy="6858001"/>
            <a:chOff x="0" y="1"/>
            <a:chExt cx="12192000" cy="68580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25D59A-1ADA-4014-842E-85A5CD090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EA5DC88-95FF-479E-87F1-93829103538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20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72FBA-675C-4FC0-87CF-C7B2746D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24F22B-F18F-49B0-88D3-ED16CDA1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FBF2A-6FE1-4AFA-B4FB-462E3D07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4E131C-C781-4424-96B2-DFBF607D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2414-1FEF-4288-A07C-47C4FDDE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D3BCD3-D3E4-4BF4-9212-6612D6ED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67D8A-CF17-4CE5-B1E4-ACC8A6E0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287A8B-1185-4306-B52C-4D9B0F1F0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45EA36-7331-4FCC-993E-F296986F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FC8453-6427-471B-921E-345A4246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F79282-E6FF-4780-985E-0FB4F51C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49747-C784-4723-9A20-5CD8C866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01CD19-8FA9-4B15-A3AB-04E7369E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5CFAE-BA00-4B42-9186-9F2A3AA6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2E63D8-491E-4867-A602-984056C3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CDE-1AF9-4082-8D99-30C6DDD4ADD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46ED1-D64B-4688-97A0-33835DD9F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CEF092-21AD-4CEE-BEFF-76F92221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1" y="887908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110157" y="1335184"/>
                <a:ext cx="3915687" cy="3089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giải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vi-VN" sz="3200" dirty="0">
                    <a:latin typeface="UTM Avo" panose="02040603050506020204" pitchFamily="18" charset="0"/>
                  </a:rPr>
                  <a:t>có trong rổ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: 8 </a:t>
                </a:r>
                <a:r>
                  <a:rPr lang="en-US" sz="32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157" y="1335184"/>
                <a:ext cx="3915687" cy="3089948"/>
              </a:xfrm>
              <a:prstGeom prst="rect">
                <a:avLst/>
              </a:prstGeom>
              <a:blipFill>
                <a:blip r:embed="rId4"/>
                <a:stretch>
                  <a:fillRect t="-2564" r="-3421" b="-5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982412" y="3823875"/>
            <a:ext cx="14137640" cy="5003800"/>
            <a:chOff x="-218440" y="3540760"/>
            <a:chExt cx="1413764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440" y="3540760"/>
              <a:ext cx="4993640" cy="4993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560" y="3540760"/>
              <a:ext cx="4993640" cy="4993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560" y="3550920"/>
              <a:ext cx="4993640" cy="4993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2DC3FE-47BF-4461-B4C0-D33849A0D2F9}"/>
              </a:ext>
            </a:extLst>
          </p:cNvPr>
          <p:cNvSpPr/>
          <p:nvPr/>
        </p:nvSpPr>
        <p:spPr>
          <a:xfrm>
            <a:off x="764275" y="846161"/>
            <a:ext cx="2920621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Ví dụ: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491F86-429C-4C22-B7F8-201E0FA7D2B7}"/>
                  </a:ext>
                </a:extLst>
              </p:cNvPr>
              <p:cNvSpPr txBox="1"/>
              <p:nvPr/>
            </p:nvSpPr>
            <p:spPr>
              <a:xfrm>
                <a:off x="3869140" y="1228298"/>
                <a:ext cx="381515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491F86-429C-4C22-B7F8-201E0FA7D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140" y="1228298"/>
                <a:ext cx="381515" cy="10407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3F01C1B8-1081-45A6-9EB9-CDF45F089D38}"/>
              </a:ext>
            </a:extLst>
          </p:cNvPr>
          <p:cNvSpPr/>
          <p:nvPr/>
        </p:nvSpPr>
        <p:spPr>
          <a:xfrm>
            <a:off x="4434899" y="1357952"/>
            <a:ext cx="1597411" cy="511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của 15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FA3A33-B662-440A-BE88-EA883508F9C9}"/>
                  </a:ext>
                </a:extLst>
              </p:cNvPr>
              <p:cNvSpPr txBox="1"/>
              <p:nvPr/>
            </p:nvSpPr>
            <p:spPr>
              <a:xfrm>
                <a:off x="3869139" y="3029803"/>
                <a:ext cx="381515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FA3A33-B662-440A-BE88-EA883508F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139" y="3029803"/>
                <a:ext cx="381515" cy="1037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F7ADE9F-456C-49DD-A72A-98318CFDF929}"/>
              </a:ext>
            </a:extLst>
          </p:cNvPr>
          <p:cNvSpPr/>
          <p:nvPr/>
        </p:nvSpPr>
        <p:spPr>
          <a:xfrm>
            <a:off x="4434899" y="3029803"/>
            <a:ext cx="1597411" cy="72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của 24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1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8F3920-85AA-4E4A-B13C-251B81C637E8}"/>
              </a:ext>
            </a:extLst>
          </p:cNvPr>
          <p:cNvSpPr/>
          <p:nvPr/>
        </p:nvSpPr>
        <p:spPr>
          <a:xfrm>
            <a:off x="723332" y="1323833"/>
            <a:ext cx="10617958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+mj-lt"/>
              </a:rPr>
              <a:t>Muốn tìm phân số của một số ta làm như thế nào?</a:t>
            </a:r>
            <a:endParaRPr lang="en-US" sz="6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99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6901549-FEC6-4727-A2AF-25257C68F208}"/>
              </a:ext>
            </a:extLst>
          </p:cNvPr>
          <p:cNvGrpSpPr/>
          <p:nvPr/>
        </p:nvGrpSpPr>
        <p:grpSpPr>
          <a:xfrm>
            <a:off x="-127322" y="-56597"/>
            <a:ext cx="13517480" cy="7422597"/>
            <a:chOff x="-127323" y="-30021"/>
            <a:chExt cx="13517480" cy="733157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EDB7541-23A6-4555-B3BD-BEF5E75A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23" y="-30021"/>
              <a:ext cx="12319323" cy="68472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739DF6C-85CC-419B-A49B-2656BD7C4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2537" r="5843" b="21537"/>
            <a:stretch/>
          </p:blipFill>
          <p:spPr>
            <a:xfrm flipH="1" flipV="1">
              <a:off x="-1" y="111701"/>
              <a:ext cx="13390158" cy="71898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00122" y="1464284"/>
            <a:ext cx="9537397" cy="4524315"/>
            <a:chOff x="1801157" y="2523744"/>
            <a:chExt cx="7541020" cy="4524315"/>
          </a:xfrm>
        </p:grpSpPr>
        <p:sp>
          <p:nvSpPr>
            <p:cNvPr id="22" name="TextBox 21"/>
            <p:cNvSpPr txBox="1"/>
            <p:nvPr/>
          </p:nvSpPr>
          <p:spPr>
            <a:xfrm>
              <a:off x="1837944" y="2523744"/>
              <a:ext cx="75042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TẬP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01157" y="2523744"/>
              <a:ext cx="741543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TẬP</a:t>
              </a:r>
            </a:p>
          </p:txBody>
        </p:sp>
      </p:grpSp>
      <p:pic>
        <p:nvPicPr>
          <p:cNvPr id="24" name="图片 5">
            <a:extLst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458684"/>
            <a:ext cx="3616960" cy="3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35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,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  <a:blipFill>
                <a:blip r:embed="rId3"/>
                <a:stretch>
                  <a:fillRect l="-4049" t="-3395" r="-3961" b="-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04" y="560322"/>
            <a:ext cx="4785596" cy="59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904" y="391123"/>
                <a:ext cx="10988656" cy="2375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000" dirty="0">
                    <a:latin typeface="UTM Avo" panose="02040603050506020204" pitchFamily="18" charset="0"/>
                  </a:rPr>
                  <a:t> 35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,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4" y="391123"/>
                <a:ext cx="10988656" cy="2375330"/>
              </a:xfrm>
              <a:prstGeom prst="rect">
                <a:avLst/>
              </a:prstGeom>
              <a:blipFill>
                <a:blip r:embed="rId3"/>
                <a:stretch>
                  <a:fillRect l="-1941" r="-1941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3286208" y="498300"/>
            <a:ext cx="3312160" cy="99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8143421" y="1462332"/>
            <a:ext cx="32524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624635" y="1994940"/>
            <a:ext cx="777124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11461" y="1988221"/>
            <a:ext cx="23957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576155" y="322936"/>
            <a:ext cx="513253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288CB-C438-4ABD-A5F0-14E8E423E4B3}"/>
              </a:ext>
            </a:extLst>
          </p:cNvPr>
          <p:cNvCxnSpPr>
            <a:cxnSpLocks/>
          </p:cNvCxnSpPr>
          <p:nvPr/>
        </p:nvCxnSpPr>
        <p:spPr>
          <a:xfrm>
            <a:off x="603904" y="2618292"/>
            <a:ext cx="15933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DED952-634A-4FCE-A034-F2E1D54D2FC6}"/>
                  </a:ext>
                </a:extLst>
              </p:cNvPr>
              <p:cNvSpPr/>
              <p:nvPr/>
            </p:nvSpPr>
            <p:spPr>
              <a:xfrm>
                <a:off x="2766936" y="2460428"/>
                <a:ext cx="8255978" cy="37962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xếp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loại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khá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35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= 21 (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 21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endParaRPr lang="vi-VN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DED952-634A-4FCE-A034-F2E1D54D2F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936" y="2460428"/>
                <a:ext cx="8255978" cy="3796296"/>
              </a:xfrm>
              <a:prstGeom prst="rect">
                <a:avLst/>
              </a:prstGeom>
              <a:blipFill>
                <a:blip r:embed="rId4"/>
                <a:stretch>
                  <a:fillRect l="-1846" t="-2572" r="-1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0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</a:t>
                </a:r>
                <a:r>
                  <a:rPr lang="en-US" sz="48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  <a:blipFill>
                <a:blip r:embed="rId3"/>
                <a:stretch>
                  <a:fillRect l="-3961" t="-3399" r="-4049" b="-6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5737" r="26175" b="9612"/>
          <a:stretch/>
        </p:blipFill>
        <p:spPr>
          <a:xfrm>
            <a:off x="7929953" y="484560"/>
            <a:ext cx="3611807" cy="5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UTM Avo" panose="02040603050506020204" pitchFamily="18" charset="0"/>
                  </a:rPr>
                  <a:t>M</a:t>
                </a:r>
                <a:r>
                  <a:rPr lang="en-US" sz="36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  <a:blipFill>
                <a:blip r:embed="rId3"/>
                <a:stretch>
                  <a:fillRect l="-1659" t="-4261" r="-160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388096" y="477672"/>
            <a:ext cx="3038793" cy="728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909481" y="1945032"/>
            <a:ext cx="38811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5830627" y="1903908"/>
            <a:ext cx="4104943" cy="2051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667640" y="924018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1EF3B89-C73C-46B7-A9C5-4AD5F359B2A6}"/>
                  </a:ext>
                </a:extLst>
              </p:cNvPr>
              <p:cNvSpPr/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sân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trường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= 100 (m)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 100 m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1EF3B89-C73C-46B7-A9C5-4AD5F359B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  <a:blipFill>
                <a:blip r:embed="rId4"/>
                <a:stretch>
                  <a:fillRect t="-3180" b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8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1" y="-78290"/>
            <a:ext cx="15404123" cy="7393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856" y="2074842"/>
            <a:ext cx="9452904" cy="2800768"/>
            <a:chOff x="1580856" y="2074842"/>
            <a:chExt cx="9452904" cy="2800768"/>
          </a:xfrm>
        </p:grpSpPr>
        <p:sp>
          <p:nvSpPr>
            <p:cNvPr id="19" name="TextBox 18"/>
            <p:cNvSpPr txBox="1"/>
            <p:nvPr/>
          </p:nvSpPr>
          <p:spPr>
            <a:xfrm>
              <a:off x="1580856" y="2074843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9EC7FD"/>
                  </a:solidFill>
                  <a:latin typeface="UTM Futura Extra" panose="02040603050506020204" pitchFamily="18" charset="0"/>
                </a:rPr>
                <a:t>TRÁI TÁO CỦA NEWTON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7536" y="2074842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Futura Extra" panose="02040603050506020204" pitchFamily="18" charset="0"/>
                </a:rPr>
                <a:t>TRÁI TÁO CỦA NEWTON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8881" y="1205311"/>
            <a:ext cx="4036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trò</a:t>
            </a:r>
            <a:r>
              <a:rPr lang="en-US" sz="6600" dirty="0">
                <a:solidFill>
                  <a:srgbClr val="50B893"/>
                </a:solidFill>
                <a:latin typeface="UTM Flavour" panose="02040603050506020204" pitchFamily="18" charset="0"/>
              </a:rPr>
              <a:t> </a:t>
            </a:r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chơi</a:t>
            </a:r>
            <a:endParaRPr lang="en-US" sz="6600" dirty="0">
              <a:solidFill>
                <a:srgbClr val="50B893"/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78893AB-3F59-427A-844B-93E0D9A8A6E4}"/>
                  </a:ext>
                </a:extLst>
              </p:cNvPr>
              <p:cNvSpPr/>
              <p:nvPr/>
            </p:nvSpPr>
            <p:spPr>
              <a:xfrm>
                <a:off x="450376" y="736979"/>
                <a:ext cx="11368585" cy="15558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000" dirty="0">
                    <a:solidFill>
                      <a:schemeClr val="tx1"/>
                    </a:solidFill>
                    <a:latin typeface="+mj-lt"/>
                  </a:rPr>
                  <a:t>Lớp 4A có 16 học sinh nam và số học sinh nữ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chemeClr val="tx1"/>
                    </a:solidFill>
                    <a:latin typeface="+mj-lt"/>
                  </a:rPr>
                  <a:t> số học sinh nam. Hỏi lớp 4A có bao nhiêu học sinh nữ?</a:t>
                </a:r>
                <a:endParaRPr lang="en-US" sz="4000" dirty="0">
                  <a:solidFill>
                    <a:schemeClr val="tx1"/>
                  </a:solidFill>
                  <a:latin typeface="UTM Avo" panose="02040603050506020204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78893AB-3F59-427A-844B-93E0D9A8A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76" y="736979"/>
                <a:ext cx="11368585" cy="1555845"/>
              </a:xfrm>
              <a:prstGeom prst="rect">
                <a:avLst/>
              </a:prstGeom>
              <a:blipFill>
                <a:blip r:embed="rId2"/>
                <a:stretch>
                  <a:fillRect l="-1930" t="-18824" r="-1877" b="-3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F1D614E4-4C55-418D-BAF1-BD20AA268CD6}"/>
              </a:ext>
            </a:extLst>
          </p:cNvPr>
          <p:cNvSpPr/>
          <p:nvPr/>
        </p:nvSpPr>
        <p:spPr>
          <a:xfrm>
            <a:off x="2822507" y="402766"/>
            <a:ext cx="3632883" cy="99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E132A1-EDB0-42C4-8252-C55A2BB94839}"/>
              </a:ext>
            </a:extLst>
          </p:cNvPr>
          <p:cNvSpPr/>
          <p:nvPr/>
        </p:nvSpPr>
        <p:spPr>
          <a:xfrm>
            <a:off x="11382081" y="340329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85761F-9F29-4F75-BB19-3B0202887F5F}"/>
              </a:ext>
            </a:extLst>
          </p:cNvPr>
          <p:cNvCxnSpPr/>
          <p:nvPr/>
        </p:nvCxnSpPr>
        <p:spPr>
          <a:xfrm>
            <a:off x="2724633" y="1221701"/>
            <a:ext cx="38811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0C621-13A9-410C-9729-262245557B9D}"/>
              </a:ext>
            </a:extLst>
          </p:cNvPr>
          <p:cNvCxnSpPr/>
          <p:nvPr/>
        </p:nvCxnSpPr>
        <p:spPr>
          <a:xfrm>
            <a:off x="450376" y="1931385"/>
            <a:ext cx="38811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A5D93B-6261-43AE-9D12-B4911AEC0E4A}"/>
              </a:ext>
            </a:extLst>
          </p:cNvPr>
          <p:cNvCxnSpPr>
            <a:cxnSpLocks/>
          </p:cNvCxnSpPr>
          <p:nvPr/>
        </p:nvCxnSpPr>
        <p:spPr>
          <a:xfrm>
            <a:off x="11186245" y="1398446"/>
            <a:ext cx="8325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36E5DC-D7DE-4E48-945B-74F57FE04CAF}"/>
              </a:ext>
            </a:extLst>
          </p:cNvPr>
          <p:cNvCxnSpPr>
            <a:cxnSpLocks/>
          </p:cNvCxnSpPr>
          <p:nvPr/>
        </p:nvCxnSpPr>
        <p:spPr>
          <a:xfrm>
            <a:off x="5563367" y="1952083"/>
            <a:ext cx="60372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9C8C7-3692-4AF4-A12D-0628F1561B85}"/>
              </a:ext>
            </a:extLst>
          </p:cNvPr>
          <p:cNvCxnSpPr>
            <a:cxnSpLocks/>
          </p:cNvCxnSpPr>
          <p:nvPr/>
        </p:nvCxnSpPr>
        <p:spPr>
          <a:xfrm>
            <a:off x="450376" y="2463647"/>
            <a:ext cx="9007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E6C9BF4-DD61-420E-B36A-C48F52CC3651}"/>
                  </a:ext>
                </a:extLst>
              </p:cNvPr>
              <p:cNvSpPr/>
              <p:nvPr/>
            </p:nvSpPr>
            <p:spPr>
              <a:xfrm>
                <a:off x="3123591" y="2787301"/>
                <a:ext cx="6127704" cy="3364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Lớp 4A có số học sinh nữ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16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smtClean="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4000" b="1" i="0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= </a:t>
                </a:r>
                <a:r>
                  <a:rPr lang="vi-VN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18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vi-VN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(học sinh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 </a:t>
                </a:r>
                <a:r>
                  <a:rPr lang="vi-VN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18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vi-VN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học sinh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E6C9BF4-DD61-420E-B36A-C48F52CC3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591" y="2787301"/>
                <a:ext cx="6127704" cy="3364191"/>
              </a:xfrm>
              <a:prstGeom prst="rect">
                <a:avLst/>
              </a:prstGeom>
              <a:blipFill>
                <a:blip r:embed="rId3"/>
                <a:stretch>
                  <a:fillRect l="-2982" t="-3261" r="-2982" b="-4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14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BE3A43-71D6-4784-97D6-9ED3C0FEC3A4}"/>
              </a:ext>
            </a:extLst>
          </p:cNvPr>
          <p:cNvSpPr/>
          <p:nvPr/>
        </p:nvSpPr>
        <p:spPr>
          <a:xfrm>
            <a:off x="382138" y="491320"/>
            <a:ext cx="11341289" cy="158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chemeClr val="tx1"/>
                </a:solidFill>
                <a:latin typeface="+mj-lt"/>
              </a:rPr>
              <a:t>Câu hỏi thêm cho bài toán 3: Hỏi lớp 4A có tất cả bao nhiêu học sinh?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F8703-C417-4AC6-8FAC-1C376994880A}"/>
              </a:ext>
            </a:extLst>
          </p:cNvPr>
          <p:cNvSpPr/>
          <p:nvPr/>
        </p:nvSpPr>
        <p:spPr>
          <a:xfrm>
            <a:off x="518616" y="2404281"/>
            <a:ext cx="11341289" cy="3368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u="sng" dirty="0">
                <a:solidFill>
                  <a:srgbClr val="0070C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+mj-lt"/>
              </a:rPr>
              <a:t>Lớp 4A có tất cả số học sinh là: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+mj-lt"/>
              </a:rPr>
              <a:t>16 + 18 = 34 (học sinh)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+mj-lt"/>
              </a:rPr>
              <a:t>Đáp số: 34 học sinh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9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22537" r="5843" b="21537"/>
          <a:stretch/>
        </p:blipFill>
        <p:spPr>
          <a:xfrm flipH="1" flipV="1">
            <a:off x="-1" y="111701"/>
            <a:ext cx="13390158" cy="7189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F64012-C689-430D-A058-F0AC5AD72C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3438" y="2047164"/>
            <a:ext cx="5280545" cy="54177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97696" y="1444922"/>
            <a:ext cx="9480616" cy="3046988"/>
            <a:chOff x="1697696" y="1444922"/>
            <a:chExt cx="9480616" cy="3046988"/>
          </a:xfrm>
        </p:grpSpPr>
        <p:sp>
          <p:nvSpPr>
            <p:cNvPr id="16" name="TextBox 15"/>
            <p:cNvSpPr txBox="1"/>
            <p:nvPr/>
          </p:nvSpPr>
          <p:spPr>
            <a:xfrm>
              <a:off x="1697696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TẠM BIỆT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32088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latin typeface="UTM Futura Extra" panose="02040603050506020204" pitchFamily="18" charset="0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56" y="251968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56" y="226079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79" y="270554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4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0.486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9" y="215497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69" y="184743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3" y="55960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8" y="607154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6" y="561591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2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2.70833E-6 0.5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14</m:t>
                    </m:r>
                  </m:oMath>
                </a14:m>
                <a:endParaRPr lang="en-US" sz="60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38" y="19437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5" y="2683392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78" y="339613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602480" y="3471649"/>
            <a:ext cx="724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38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8" y="57395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1" y="553650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06" y="577738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70" y="529186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1" y="57168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7" y="55546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11" y="60022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536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4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0.374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444" y="4092702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3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71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5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63" y="1992037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317573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317573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445589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445589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600004" y="1297474"/>
            <a:ext cx="7322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Newton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táo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bao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  <a:blipFill>
                <a:blip r:embed="rId7"/>
                <a:stretch>
                  <a:fillRect r="-204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8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95465"/>
              </p:ext>
            </p:extLst>
          </p:nvPr>
        </p:nvGraphicFramePr>
        <p:xfrm>
          <a:off x="633573" y="1953180"/>
          <a:ext cx="7560903" cy="276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01">
                  <a:extLst>
                    <a:ext uri="{9D8B030D-6E8A-4147-A177-3AD203B41FA5}">
                      <a16:colId xmlns:a16="http://schemas.microsoft.com/office/drawing/2014/main" val="546570392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2151285773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1343139708"/>
                    </a:ext>
                  </a:extLst>
                </a:gridCol>
              </a:tblGrid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00347"/>
                  </a:ext>
                </a:extLst>
              </a:tr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82320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" y="200869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51" y="197171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1971719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42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08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7" y="334297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602406" y="5366024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12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4194458" y="1552492"/>
            <a:ext cx="439131" cy="6994827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2931420" y="-700192"/>
            <a:ext cx="400158" cy="4678145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53057" y="530263"/>
            <a:ext cx="1495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?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1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9" grpId="0" animBg="1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1" y="513707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837941" y="621703"/>
                <a:ext cx="4194610" cy="151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vi-VN" sz="3200" dirty="0">
                    <a:latin typeface="UTM Avo" panose="02040603050506020204" pitchFamily="18" charset="0"/>
                  </a:rPr>
                  <a:t>trong rổ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12 : 3 = 4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941" y="621703"/>
                <a:ext cx="4194610" cy="1511376"/>
              </a:xfrm>
              <a:prstGeom prst="rect">
                <a:avLst/>
              </a:prstGeom>
              <a:blipFill>
                <a:blip r:embed="rId4"/>
                <a:stretch>
                  <a:fillRect r="-203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791456" y="2334553"/>
                <a:ext cx="4287584" cy="1514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vi-VN" sz="3200" dirty="0">
                    <a:latin typeface="UTM Avo" panose="02040603050506020204" pitchFamily="18" charset="0"/>
                  </a:rPr>
                  <a:t> trong rổ 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4 x 2 = 8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456" y="2334553"/>
                <a:ext cx="4287584" cy="1514197"/>
              </a:xfrm>
              <a:prstGeom prst="rect">
                <a:avLst/>
              </a:prstGeom>
              <a:blipFill>
                <a:blip r:embed="rId5"/>
                <a:stretch>
                  <a:fillRect r="-213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35A935-C941-46BD-AA5F-38539F2808D2}"/>
                  </a:ext>
                </a:extLst>
              </p:cNvPr>
              <p:cNvSpPr/>
              <p:nvPr/>
            </p:nvSpPr>
            <p:spPr>
              <a:xfrm>
                <a:off x="2756848" y="4448891"/>
                <a:ext cx="8584442" cy="1797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i="1" dirty="0">
                    <a:latin typeface="UTM Avo" panose="02040603050506020204" pitchFamily="18" charset="0"/>
                  </a:rPr>
                  <a:t>Ta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thể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tìm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vi-VN" sz="3200" b="1" i="1" dirty="0">
                    <a:latin typeface="UTM Avo" panose="02040603050506020204" pitchFamily="18" charset="0"/>
                  </a:rPr>
                  <a:t>táo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như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sau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: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12: 3 x 2 = 8 (quả) </a:t>
                </a:r>
                <a:r>
                  <a:rPr lang="vi-VN" sz="3200" b="1" dirty="0">
                    <a:latin typeface="UTM Avo" panose="02040603050506020204" pitchFamily="18" charset="0"/>
                  </a:rPr>
                  <a:t>hoặc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35A935-C941-46BD-AA5F-38539F280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848" y="4448891"/>
                <a:ext cx="8584442" cy="1797287"/>
              </a:xfrm>
              <a:prstGeom prst="rect">
                <a:avLst/>
              </a:prstGeom>
              <a:blipFill>
                <a:blip r:embed="rId6"/>
                <a:stretch>
                  <a:fillRect b="-4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5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0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50B893"/>
      </a:accent2>
      <a:accent3>
        <a:srgbClr val="FFAD2D"/>
      </a:accent3>
      <a:accent4>
        <a:srgbClr val="50B893"/>
      </a:accent4>
      <a:accent5>
        <a:srgbClr val="FFAD2D"/>
      </a:accent5>
      <a:accent6>
        <a:srgbClr val="50B89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481</Words>
  <Application>Microsoft Office PowerPoint</Application>
  <PresentationFormat>Widescreen</PresentationFormat>
  <Paragraphs>95</Paragraphs>
  <Slides>22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UTM Futura Extra</vt:lpstr>
      <vt:lpstr>Times New Roman</vt:lpstr>
      <vt:lpstr>Cambria Math</vt:lpstr>
      <vt:lpstr>UTM Avo</vt:lpstr>
      <vt:lpstr>等线 Light</vt:lpstr>
      <vt:lpstr>等线</vt:lpstr>
      <vt:lpstr>UTM Flavour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ThinkPad E470</cp:lastModifiedBy>
  <cp:revision>49</cp:revision>
  <dcterms:created xsi:type="dcterms:W3CDTF">2019-03-16T10:07:25Z</dcterms:created>
  <dcterms:modified xsi:type="dcterms:W3CDTF">2023-03-13T15:14:53Z</dcterms:modified>
  <cp:version>P04</cp:version>
</cp:coreProperties>
</file>