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29"/>
  </p:notesMasterIdLst>
  <p:sldIdLst>
    <p:sldId id="331" r:id="rId2"/>
    <p:sldId id="372" r:id="rId3"/>
    <p:sldId id="453" r:id="rId4"/>
    <p:sldId id="452" r:id="rId5"/>
    <p:sldId id="374" r:id="rId6"/>
    <p:sldId id="377" r:id="rId7"/>
    <p:sldId id="384" r:id="rId8"/>
    <p:sldId id="455" r:id="rId9"/>
    <p:sldId id="383" r:id="rId10"/>
    <p:sldId id="381" r:id="rId11"/>
    <p:sldId id="359" r:id="rId12"/>
    <p:sldId id="387" r:id="rId13"/>
    <p:sldId id="458" r:id="rId14"/>
    <p:sldId id="406" r:id="rId15"/>
    <p:sldId id="441" r:id="rId16"/>
    <p:sldId id="407" r:id="rId17"/>
    <p:sldId id="391" r:id="rId18"/>
    <p:sldId id="394" r:id="rId19"/>
    <p:sldId id="405" r:id="rId20"/>
    <p:sldId id="444" r:id="rId21"/>
    <p:sldId id="429" r:id="rId22"/>
    <p:sldId id="456" r:id="rId23"/>
    <p:sldId id="457" r:id="rId24"/>
    <p:sldId id="356" r:id="rId25"/>
    <p:sldId id="403" r:id="rId26"/>
    <p:sldId id="345" r:id="rId27"/>
    <p:sldId id="338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99"/>
    <a:srgbClr val="000099"/>
    <a:srgbClr val="FFFFCC"/>
    <a:srgbClr val="FFFF00"/>
    <a:srgbClr val="CCCCFF"/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4" autoAdjust="0"/>
  </p:normalViewPr>
  <p:slideViewPr>
    <p:cSldViewPr>
      <p:cViewPr varScale="1">
        <p:scale>
          <a:sx n="85" d="100"/>
          <a:sy n="85" d="100"/>
        </p:scale>
        <p:origin x="140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33BF13F-D128-4AE6-8532-3941DB6392C3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E436BF-B2E9-4B0F-956B-C94A727E0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8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E436BF-B2E9-4B0F-956B-C94A727E05F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3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8887AE-2643-4FFE-82A7-60A18DF03422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DF690-4A65-4F0B-9B32-9186066094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BE6243-E6BB-42C7-9F6A-4CC6238F268A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D8A5CB-FD45-4E05-8A25-EA9AC503E3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A6E910D-82C8-4CFF-B087-6C597033BD34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F9236-0789-4B9D-B7E9-8B563C79718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A1FE95-0E3F-4D6D-9635-2CA532A9D8D1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5FFBA-8B63-4975-BE2C-7BB375B04A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E0173E-E663-43B1-BC55-E7B54482BE77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A3960-08F7-462F-9887-A8681BAD33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F7F2D6-7864-4C40-9688-1E65271272F7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F30B5-A098-4588-B296-C11BC1B233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B62DDF-68EA-4C29-BCD2-4F26299D9D86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BBF57-F11A-4E94-98CA-C8E40C363C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20E4D-AA3E-4FF7-8B24-FD1D6D63F72E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BDD6E0-2EFB-4053-8654-B190152CF0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120767-21CC-4300-BACC-2716564A4E7A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447D0B-25C7-48B7-B128-212D95F709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79E10E-34B5-46C3-BA22-C1E8A1C5634B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1CA5E-AEC1-4D6B-9FB9-81542E6BC9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748730-B799-4667-81B4-2A71BF30E999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E999F9-5C03-4C52-8504-BA11824059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fld id="{2FEFF07C-E397-4468-AF4A-12FC42E2BC5F}" type="datetimeFigureOut">
              <a:rPr lang="en-US"/>
              <a:pPr/>
              <a:t>3/10/2023</a:t>
            </a:fld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fld id="{00C61406-9142-451D-9C08-9BB6BE6F53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file:///D:\GADT\NHAC%20clip\Hello%20How%20Do%20You%20Do%20-%20Twins.mp3" TargetMode="External"/><Relationship Id="rId1" Type="http://schemas.openxmlformats.org/officeDocument/2006/relationships/audio" Target="file:///D:\GADT\NHAC%20clip\Tuoi%20nho%20dung%20xay%20thanh%20pho%20Anh%20hung%20-%20NTN%20TP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680089">
            <a:off x="6173368" y="1527250"/>
            <a:ext cx="914400" cy="1150937"/>
          </a:xfrm>
          <a:prstGeom prst="rect">
            <a:avLst/>
          </a:prstGeom>
          <a:noFill/>
        </p:spPr>
      </p:pic>
      <p:pic>
        <p:nvPicPr>
          <p:cNvPr id="11" name="Picture 15" descr="Bellcol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7700" y="4419600"/>
            <a:ext cx="952500" cy="952500"/>
          </a:xfrm>
          <a:prstGeom prst="rect">
            <a:avLst/>
          </a:prstGeom>
          <a:noFill/>
        </p:spPr>
      </p:pic>
      <p:pic>
        <p:nvPicPr>
          <p:cNvPr id="12" name="Picture 12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680089">
            <a:off x="4192168" y="1527250"/>
            <a:ext cx="914400" cy="1150937"/>
          </a:xfrm>
          <a:prstGeom prst="rect">
            <a:avLst/>
          </a:prstGeom>
          <a:noFill/>
        </p:spPr>
      </p:pic>
      <p:pic>
        <p:nvPicPr>
          <p:cNvPr id="13" name="Picture 12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932318">
            <a:off x="2134768" y="1755850"/>
            <a:ext cx="914400" cy="1150937"/>
          </a:xfrm>
          <a:prstGeom prst="rect">
            <a:avLst/>
          </a:prstGeom>
          <a:noFill/>
        </p:spPr>
      </p:pic>
      <p:pic>
        <p:nvPicPr>
          <p:cNvPr id="14" name="Picture 13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932318">
            <a:off x="327359" y="1784355"/>
            <a:ext cx="914400" cy="1150937"/>
          </a:xfrm>
          <a:prstGeom prst="rect">
            <a:avLst/>
          </a:prstGeom>
          <a:noFill/>
        </p:spPr>
      </p:pic>
      <p:pic>
        <p:nvPicPr>
          <p:cNvPr id="15" name="Picture 12" descr="SPARKLES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680089">
            <a:off x="8076032" y="1755849"/>
            <a:ext cx="914400" cy="1150937"/>
          </a:xfrm>
          <a:prstGeom prst="rect">
            <a:avLst/>
          </a:prstGeom>
          <a:noFill/>
        </p:spPr>
      </p:pic>
      <p:pic>
        <p:nvPicPr>
          <p:cNvPr id="16" name="Picture 7" descr="9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09800" y="3810000"/>
            <a:ext cx="1143000" cy="1143000"/>
          </a:xfrm>
          <a:prstGeom prst="rect">
            <a:avLst/>
          </a:prstGeom>
          <a:noFill/>
        </p:spPr>
      </p:pic>
      <p:pic>
        <p:nvPicPr>
          <p:cNvPr id="17" name="Picture 13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56500" y="533400"/>
            <a:ext cx="1587500" cy="1536700"/>
          </a:xfrm>
          <a:prstGeom prst="rect">
            <a:avLst/>
          </a:prstGeom>
          <a:noFill/>
        </p:spPr>
      </p:pic>
      <p:pic>
        <p:nvPicPr>
          <p:cNvPr id="19" name="Picture 10" descr="dolphins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5101205"/>
            <a:ext cx="1828800" cy="1375795"/>
          </a:xfrm>
          <a:prstGeom prst="rect">
            <a:avLst/>
          </a:prstGeom>
          <a:noFill/>
        </p:spPr>
      </p:pic>
      <p:pic>
        <p:nvPicPr>
          <p:cNvPr id="22" name="Tuoi nho dung xay thanh pho Anh hung - NTN TP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tretch>
            <a:fillRect/>
          </a:stretch>
        </p:blipFill>
        <p:spPr>
          <a:xfrm>
            <a:off x="-609600" y="6400800"/>
            <a:ext cx="304800" cy="304800"/>
          </a:xfrm>
          <a:prstGeom prst="rect">
            <a:avLst/>
          </a:prstGeom>
        </p:spPr>
      </p:pic>
      <p:pic>
        <p:nvPicPr>
          <p:cNvPr id="23" name="Hello How Do You Do - Twins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2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0" y="472635"/>
            <a:ext cx="9144000" cy="461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u="sng" dirty="0" err="1">
                <a:latin typeface="Times New Roman" pitchFamily="18" charset="0"/>
              </a:rPr>
              <a:t>Khoa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học</a:t>
            </a:r>
            <a:endParaRPr lang="en-US" sz="2400" b="1" u="sng" dirty="0"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32F640-F247-4495-A39B-5C75439E4E5C}"/>
              </a:ext>
            </a:extLst>
          </p:cNvPr>
          <p:cNvSpPr/>
          <p:nvPr/>
        </p:nvSpPr>
        <p:spPr>
          <a:xfrm>
            <a:off x="0" y="2689756"/>
            <a:ext cx="9143999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33353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    Qua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thí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nhiệm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trên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cho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biết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những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tính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chất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của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nước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 ?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780928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một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chất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lỏng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suốt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màu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mùi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2973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23336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95400"/>
            <a:ext cx="723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2. TÌM HIỂU VỀ HÌNH DẠNG CỦA NƯỚC</a:t>
            </a:r>
          </a:p>
        </p:txBody>
      </p:sp>
      <p:pic>
        <p:nvPicPr>
          <p:cNvPr id="9" name="Picture 8" descr="110409SKnuoc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438400"/>
            <a:ext cx="4038600" cy="3423604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0" y="9455"/>
            <a:ext cx="9144001" cy="920454"/>
            <a:chOff x="-118476" y="92869"/>
            <a:chExt cx="8964442" cy="942785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-118476" y="92869"/>
              <a:ext cx="8964442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dirty="0" err="1">
                  <a:latin typeface="Times New Roman" pitchFamily="18" charset="0"/>
                </a:rPr>
                <a:t>Thứ</a:t>
              </a:r>
              <a:r>
                <a:rPr lang="en-US" sz="2600" b="1" dirty="0">
                  <a:latin typeface="Times New Roman" pitchFamily="18" charset="0"/>
                </a:rPr>
                <a:t>  </a:t>
              </a:r>
              <a:r>
                <a:rPr lang="en-US" sz="2600" b="1" dirty="0" err="1">
                  <a:latin typeface="Times New Roman" pitchFamily="18" charset="0"/>
                </a:rPr>
                <a:t>năm</a:t>
              </a:r>
              <a:r>
                <a:rPr lang="en-US" sz="2600" b="1" dirty="0">
                  <a:latin typeface="Times New Roman" pitchFamily="18" charset="0"/>
                </a:rPr>
                <a:t>, </a:t>
              </a:r>
              <a:r>
                <a:rPr lang="en-US" sz="2600" b="1" dirty="0" err="1">
                  <a:latin typeface="Times New Roman" pitchFamily="18" charset="0"/>
                </a:rPr>
                <a:t>ngày</a:t>
              </a:r>
              <a:r>
                <a:rPr lang="en-US" sz="2600" b="1" dirty="0">
                  <a:latin typeface="Times New Roman" pitchFamily="18" charset="0"/>
                </a:rPr>
                <a:t> 12 </a:t>
              </a:r>
              <a:r>
                <a:rPr lang="en-US" sz="2600" b="1" dirty="0" err="1">
                  <a:latin typeface="Times New Roman" pitchFamily="18" charset="0"/>
                </a:rPr>
                <a:t>tháng</a:t>
              </a:r>
              <a:r>
                <a:rPr lang="en-US" sz="2600" b="1" dirty="0">
                  <a:latin typeface="Times New Roman" pitchFamily="18" charset="0"/>
                </a:rPr>
                <a:t> 11 </a:t>
              </a:r>
              <a:r>
                <a:rPr lang="en-US" sz="2600" b="1" err="1">
                  <a:latin typeface="Times New Roman" pitchFamily="18" charset="0"/>
                </a:rPr>
                <a:t>năm</a:t>
              </a:r>
              <a:r>
                <a:rPr lang="en-US" sz="2600" b="1">
                  <a:latin typeface="Times New Roman" pitchFamily="18" charset="0"/>
                </a:rPr>
                <a:t> 2021</a:t>
              </a:r>
              <a:endParaRPr lang="en-US" sz="2600" b="1" dirty="0">
                <a:latin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-118476" y="531264"/>
              <a:ext cx="8964441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u="sng" dirty="0" err="1">
                  <a:latin typeface="Times New Roman" pitchFamily="18" charset="0"/>
                </a:rPr>
                <a:t>Khoa</a:t>
              </a:r>
              <a:r>
                <a:rPr lang="en-US" sz="2600" b="1" u="sng" dirty="0">
                  <a:latin typeface="Times New Roman" pitchFamily="18" charset="0"/>
                </a:rPr>
                <a:t> </a:t>
              </a:r>
              <a:r>
                <a:rPr lang="en-US" sz="2600" b="1" u="sng" dirty="0" err="1">
                  <a:latin typeface="Times New Roman" pitchFamily="18" charset="0"/>
                </a:rPr>
                <a:t>học</a:t>
              </a:r>
              <a:endParaRPr lang="en-US" sz="2600" b="1" u="sng" dirty="0">
                <a:latin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799873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</a:rPr>
              <a:t>THÍ NGHIỆM 2:</a:t>
            </a:r>
          </a:p>
        </p:txBody>
      </p:sp>
      <p:sp>
        <p:nvSpPr>
          <p:cNvPr id="6" name="Rectangle 5"/>
          <p:cNvSpPr/>
          <p:nvPr/>
        </p:nvSpPr>
        <p:spPr>
          <a:xfrm>
            <a:off x="685800" y="1295400"/>
            <a:ext cx="8153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Nước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có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hình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dạng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nhất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định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không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600" y="3429000"/>
            <a:ext cx="533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endParaRPr lang="en-US" sz="5400" b="1" u="sng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925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221895774595466532">
            <a:hlinkClick r:id="" action="ppaction://media"/>
            <a:extLst>
              <a:ext uri="{FF2B5EF4-FFF2-40B4-BE49-F238E27FC236}">
                <a16:creationId xmlns:a16="http://schemas.microsoft.com/office/drawing/2014/main" id="{DE626447-9286-47B9-9832-9146A65850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9132"/>
            <a:ext cx="9144000" cy="51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802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886200"/>
            <a:ext cx="6523581" cy="275272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81000" y="-152400"/>
            <a:ext cx="8305800" cy="3429000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" indent="346075" algn="just"/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Đổ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đầy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vào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một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số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chai,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ly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dạng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kích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thước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khác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itchFamily="18" charset="0"/>
              </a:rPr>
              <a:t>nhau</a:t>
            </a:r>
            <a:r>
              <a:rPr lang="en-US" sz="4000" b="1" dirty="0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thấy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nước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dạng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</a:rPr>
              <a:t>? </a:t>
            </a:r>
            <a:endParaRPr lang="en-US" sz="40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43042" y="785794"/>
            <a:ext cx="29738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u="sng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1538" y="1571612"/>
            <a:ext cx="78929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dạng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định</a:t>
            </a:r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62180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1451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3. THÍ NGHIỆM VỀ VIỆC CHẢY CỦA NƯỚC</a:t>
            </a:r>
          </a:p>
        </p:txBody>
      </p:sp>
      <p:pic>
        <p:nvPicPr>
          <p:cNvPr id="9" name="Picture 8" descr="110409SKnuoc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2438400"/>
            <a:ext cx="4038600" cy="3423604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0" y="9455"/>
            <a:ext cx="9144001" cy="920454"/>
            <a:chOff x="-118476" y="92869"/>
            <a:chExt cx="8964442" cy="942785"/>
          </a:xfrm>
        </p:grpSpPr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-118476" y="92869"/>
              <a:ext cx="8964442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dirty="0" err="1">
                  <a:latin typeface="Times New Roman" pitchFamily="18" charset="0"/>
                </a:rPr>
                <a:t>Thứ</a:t>
              </a:r>
              <a:r>
                <a:rPr lang="en-US" sz="2600" b="1" dirty="0">
                  <a:latin typeface="Times New Roman" pitchFamily="18" charset="0"/>
                </a:rPr>
                <a:t>  </a:t>
              </a:r>
              <a:r>
                <a:rPr lang="en-US" sz="2600" b="1" dirty="0" err="1">
                  <a:latin typeface="Times New Roman" pitchFamily="18" charset="0"/>
                </a:rPr>
                <a:t>năm</a:t>
              </a:r>
              <a:r>
                <a:rPr lang="en-US" sz="2600" b="1" dirty="0">
                  <a:latin typeface="Times New Roman" pitchFamily="18" charset="0"/>
                </a:rPr>
                <a:t>, </a:t>
              </a:r>
              <a:r>
                <a:rPr lang="en-US" sz="2600" b="1" dirty="0" err="1">
                  <a:latin typeface="Times New Roman" pitchFamily="18" charset="0"/>
                </a:rPr>
                <a:t>ngày</a:t>
              </a:r>
              <a:r>
                <a:rPr lang="en-US" sz="2600" b="1" dirty="0">
                  <a:latin typeface="Times New Roman" pitchFamily="18" charset="0"/>
                </a:rPr>
                <a:t> 12 </a:t>
              </a:r>
              <a:r>
                <a:rPr lang="en-US" sz="2600" b="1" dirty="0" err="1">
                  <a:latin typeface="Times New Roman" pitchFamily="18" charset="0"/>
                </a:rPr>
                <a:t>tháng</a:t>
              </a:r>
              <a:r>
                <a:rPr lang="en-US" sz="2600" b="1" dirty="0">
                  <a:latin typeface="Times New Roman" pitchFamily="18" charset="0"/>
                </a:rPr>
                <a:t> 11 </a:t>
              </a:r>
              <a:r>
                <a:rPr lang="en-US" sz="2600" b="1" err="1">
                  <a:latin typeface="Times New Roman" pitchFamily="18" charset="0"/>
                </a:rPr>
                <a:t>năm</a:t>
              </a:r>
              <a:r>
                <a:rPr lang="en-US" sz="2600" b="1">
                  <a:latin typeface="Times New Roman" pitchFamily="18" charset="0"/>
                </a:rPr>
                <a:t> 2021</a:t>
              </a:r>
              <a:endParaRPr lang="en-US" sz="2600" b="1" dirty="0">
                <a:latin typeface="Times New Roman" pitchFamily="18" charset="0"/>
              </a:endParaRP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-118476" y="531264"/>
              <a:ext cx="8964441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u="sng" dirty="0" err="1">
                  <a:latin typeface="Times New Roman" pitchFamily="18" charset="0"/>
                </a:rPr>
                <a:t>Khoa</a:t>
              </a:r>
              <a:r>
                <a:rPr lang="en-US" sz="2600" b="1" u="sng" dirty="0">
                  <a:latin typeface="Times New Roman" pitchFamily="18" charset="0"/>
                </a:rPr>
                <a:t> </a:t>
              </a:r>
              <a:r>
                <a:rPr lang="en-US" sz="2600" b="1" u="sng" dirty="0" err="1">
                  <a:latin typeface="Times New Roman" pitchFamily="18" charset="0"/>
                </a:rPr>
                <a:t>học</a:t>
              </a:r>
              <a:endParaRPr lang="en-US" sz="2600" b="1" u="sng" dirty="0">
                <a:latin typeface="Times New Roman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0" y="799873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29075432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1285860"/>
            <a:ext cx="4214810" cy="2809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24" y="57148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? </a:t>
            </a:r>
            <a:endParaRPr lang="en-US" sz="4800" dirty="0"/>
          </a:p>
        </p:txBody>
      </p:sp>
      <p:sp>
        <p:nvSpPr>
          <p:cNvPr id="7" name="Rectangle 6"/>
          <p:cNvSpPr/>
          <p:nvPr/>
        </p:nvSpPr>
        <p:spPr>
          <a:xfrm>
            <a:off x="0" y="3500438"/>
            <a:ext cx="3339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5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r>
              <a:rPr lang="en-US" sz="5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en-US" sz="54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496" y="4437112"/>
            <a:ext cx="910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4121646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143000"/>
            <a:ext cx="716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indent="346075" algn="just"/>
            <a:endParaRPr lang="en-US" sz="4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762000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/>
              <a:t>Hình</a:t>
            </a:r>
            <a:r>
              <a:rPr lang="en-US" sz="4800" dirty="0"/>
              <a:t> </a:t>
            </a:r>
            <a:r>
              <a:rPr lang="en-US" sz="4800" dirty="0" err="1"/>
              <a:t>ảnh</a:t>
            </a:r>
            <a:r>
              <a:rPr lang="en-US" sz="4800" dirty="0"/>
              <a:t>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nước</a:t>
            </a:r>
            <a:r>
              <a:rPr lang="en-US" sz="4800" dirty="0"/>
              <a:t> </a:t>
            </a:r>
            <a:r>
              <a:rPr lang="en-US" sz="4800" dirty="0" err="1"/>
              <a:t>chảy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0" y="19812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3601891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905000"/>
            <a:ext cx="4907716" cy="3756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46" y="1592997"/>
            <a:ext cx="6286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8743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40768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HOẠT ĐỘNG 4. THÍ NGHIỆM VỀ VIỆC THẤM CỦA NƯỚC</a:t>
            </a:r>
          </a:p>
        </p:txBody>
      </p:sp>
      <p:grpSp>
        <p:nvGrpSpPr>
          <p:cNvPr id="9" name="Group 4"/>
          <p:cNvGrpSpPr/>
          <p:nvPr/>
        </p:nvGrpSpPr>
        <p:grpSpPr>
          <a:xfrm>
            <a:off x="0" y="9455"/>
            <a:ext cx="9144001" cy="920454"/>
            <a:chOff x="-118476" y="92869"/>
            <a:chExt cx="8964442" cy="942785"/>
          </a:xfrm>
        </p:grpSpPr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-118476" y="92869"/>
              <a:ext cx="8964442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dirty="0" err="1">
                  <a:latin typeface="Times New Roman" pitchFamily="18" charset="0"/>
                </a:rPr>
                <a:t>Thứ</a:t>
              </a:r>
              <a:r>
                <a:rPr lang="en-US" sz="2600" b="1" dirty="0">
                  <a:latin typeface="Times New Roman" pitchFamily="18" charset="0"/>
                </a:rPr>
                <a:t>  </a:t>
              </a:r>
              <a:r>
                <a:rPr lang="en-US" sz="2600" b="1" dirty="0" err="1">
                  <a:latin typeface="Times New Roman" pitchFamily="18" charset="0"/>
                </a:rPr>
                <a:t>năm</a:t>
              </a:r>
              <a:r>
                <a:rPr lang="en-US" sz="2600" b="1" dirty="0">
                  <a:latin typeface="Times New Roman" pitchFamily="18" charset="0"/>
                </a:rPr>
                <a:t>, </a:t>
              </a:r>
              <a:r>
                <a:rPr lang="en-US" sz="2600" b="1" dirty="0" err="1">
                  <a:latin typeface="Times New Roman" pitchFamily="18" charset="0"/>
                </a:rPr>
                <a:t>ngày</a:t>
              </a:r>
              <a:r>
                <a:rPr lang="en-US" sz="2600" b="1" dirty="0">
                  <a:latin typeface="Times New Roman" pitchFamily="18" charset="0"/>
                </a:rPr>
                <a:t> 12 </a:t>
              </a:r>
              <a:r>
                <a:rPr lang="en-US" sz="2600" b="1" dirty="0" err="1">
                  <a:latin typeface="Times New Roman" pitchFamily="18" charset="0"/>
                </a:rPr>
                <a:t>tháng</a:t>
              </a:r>
              <a:r>
                <a:rPr lang="en-US" sz="2600" b="1" dirty="0">
                  <a:latin typeface="Times New Roman" pitchFamily="18" charset="0"/>
                </a:rPr>
                <a:t> 11 </a:t>
              </a:r>
              <a:r>
                <a:rPr lang="en-US" sz="2600" b="1" err="1">
                  <a:latin typeface="Times New Roman" pitchFamily="18" charset="0"/>
                </a:rPr>
                <a:t>năm</a:t>
              </a:r>
              <a:r>
                <a:rPr lang="en-US" sz="2600" b="1">
                  <a:latin typeface="Times New Roman" pitchFamily="18" charset="0"/>
                </a:rPr>
                <a:t> 2021</a:t>
              </a:r>
              <a:endParaRPr lang="en-US" sz="2600" b="1" dirty="0">
                <a:latin typeface="Times New Roman" pitchFamily="18" charset="0"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-118476" y="531264"/>
              <a:ext cx="8964441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u="sng" dirty="0" err="1">
                  <a:latin typeface="Times New Roman" pitchFamily="18" charset="0"/>
                </a:rPr>
                <a:t>Khoa</a:t>
              </a:r>
              <a:r>
                <a:rPr lang="en-US" sz="2600" b="1" u="sng" dirty="0">
                  <a:latin typeface="Times New Roman" pitchFamily="18" charset="0"/>
                </a:rPr>
                <a:t> </a:t>
              </a:r>
              <a:r>
                <a:rPr lang="en-US" sz="2600" b="1" u="sng" dirty="0" err="1">
                  <a:latin typeface="Times New Roman" pitchFamily="18" charset="0"/>
                </a:rPr>
                <a:t>học</a:t>
              </a:r>
              <a:endParaRPr lang="en-US" sz="2600" b="1" u="sng" dirty="0">
                <a:latin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0" y="799873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06376244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058" y="1643050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71613"/>
            <a:ext cx="2369797" cy="1714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643050"/>
            <a:ext cx="2628900" cy="1743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6730" y="3472458"/>
            <a:ext cx="8065028" cy="33855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Khăn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bông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Dĩa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nhựa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Giấy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  <a:p>
            <a:pPr algn="ctr"/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Hãy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dự</a:t>
            </a: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6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đoán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0"/>
            <a:ext cx="922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HOẠT ĐỘNG 4. THÍ NGHIỆM VỀ VIỆC THẤM CỦA NƯỚC</a:t>
            </a:r>
          </a:p>
        </p:txBody>
      </p:sp>
    </p:spTree>
    <p:extLst>
      <p:ext uri="{BB962C8B-B14F-4D97-AF65-F5344CB8AC3E}">
        <p14:creationId xmlns:p14="http://schemas.microsoft.com/office/powerpoint/2010/main" val="4620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228600"/>
            <a:ext cx="9372600" cy="6858000"/>
            <a:chOff x="0" y="197884"/>
            <a:chExt cx="9060180" cy="5936520"/>
          </a:xfrm>
        </p:grpSpPr>
        <p:pic>
          <p:nvPicPr>
            <p:cNvPr id="5" name="Picture 4" descr="bucthu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7884"/>
              <a:ext cx="8839200" cy="5936520"/>
            </a:xfrm>
            <a:prstGeom prst="rect">
              <a:avLst/>
            </a:prstGeom>
          </p:spPr>
        </p:pic>
        <p:sp>
          <p:nvSpPr>
            <p:cNvPr id="6" name="Cloud 5"/>
            <p:cNvSpPr/>
            <p:nvPr/>
          </p:nvSpPr>
          <p:spPr>
            <a:xfrm>
              <a:off x="2578100" y="1253265"/>
              <a:ext cx="6482080" cy="2748719"/>
            </a:xfrm>
            <a:prstGeom prst="cloud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5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</p:cSld>
  <p:clrMapOvr>
    <a:masterClrMapping/>
  </p:clrMapOvr>
  <p:transition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914400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516" y="762000"/>
            <a:ext cx="25146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38200"/>
            <a:ext cx="2628900" cy="17430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57554" y="3357562"/>
            <a:ext cx="32191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60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60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endParaRPr lang="en-US" sz="6000" dirty="0"/>
          </a:p>
        </p:txBody>
      </p:sp>
      <p:sp>
        <p:nvSpPr>
          <p:cNvPr id="10" name="Rectangle 9"/>
          <p:cNvSpPr/>
          <p:nvPr/>
        </p:nvSpPr>
        <p:spPr>
          <a:xfrm>
            <a:off x="179512" y="4500570"/>
            <a:ext cx="8551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thấm</a:t>
            </a:r>
            <a:r>
              <a:rPr lang="en-US" sz="2800" b="1" dirty="0"/>
              <a:t> qua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32" y="857232"/>
            <a:ext cx="1071570" cy="7995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0" y="785794"/>
            <a:ext cx="1071570" cy="799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857232"/>
            <a:ext cx="785818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7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3429000"/>
            <a:ext cx="1985964" cy="1985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3286124"/>
            <a:ext cx="1961618" cy="2078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8571" y="5380891"/>
            <a:ext cx="8411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Muối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Cát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343" y="1980129"/>
            <a:ext cx="91453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02" y="3286124"/>
            <a:ext cx="2294674" cy="1718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343" y="1588730"/>
            <a:ext cx="922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HOẠT ĐỘNG 5. THÍ NGHIỆM VỀ SỰ HÒA TAN CỦA NƯỚC</a:t>
            </a:r>
          </a:p>
        </p:txBody>
      </p:sp>
      <p:grpSp>
        <p:nvGrpSpPr>
          <p:cNvPr id="11" name="Group 4"/>
          <p:cNvGrpSpPr/>
          <p:nvPr/>
        </p:nvGrpSpPr>
        <p:grpSpPr>
          <a:xfrm>
            <a:off x="0" y="9455"/>
            <a:ext cx="9144001" cy="920454"/>
            <a:chOff x="-118476" y="92869"/>
            <a:chExt cx="8964442" cy="942785"/>
          </a:xfrm>
        </p:grpSpPr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-118476" y="92869"/>
              <a:ext cx="8964442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dirty="0" err="1">
                  <a:latin typeface="Times New Roman" pitchFamily="18" charset="0"/>
                </a:rPr>
                <a:t>Thứ</a:t>
              </a:r>
              <a:r>
                <a:rPr lang="en-US" sz="2600" b="1" dirty="0">
                  <a:latin typeface="Times New Roman" pitchFamily="18" charset="0"/>
                </a:rPr>
                <a:t>  </a:t>
              </a:r>
              <a:r>
                <a:rPr lang="en-US" sz="2600" b="1" dirty="0" err="1">
                  <a:latin typeface="Times New Roman" pitchFamily="18" charset="0"/>
                </a:rPr>
                <a:t>năm</a:t>
              </a:r>
              <a:r>
                <a:rPr lang="en-US" sz="2600" b="1" dirty="0">
                  <a:latin typeface="Times New Roman" pitchFamily="18" charset="0"/>
                </a:rPr>
                <a:t>, </a:t>
              </a:r>
              <a:r>
                <a:rPr lang="en-US" sz="2600" b="1" dirty="0" err="1">
                  <a:latin typeface="Times New Roman" pitchFamily="18" charset="0"/>
                </a:rPr>
                <a:t>ngày</a:t>
              </a:r>
              <a:r>
                <a:rPr lang="en-US" sz="2600" b="1" dirty="0">
                  <a:latin typeface="Times New Roman" pitchFamily="18" charset="0"/>
                </a:rPr>
                <a:t> 12 </a:t>
              </a:r>
              <a:r>
                <a:rPr lang="en-US" sz="2600" b="1" dirty="0" err="1">
                  <a:latin typeface="Times New Roman" pitchFamily="18" charset="0"/>
                </a:rPr>
                <a:t>tháng</a:t>
              </a:r>
              <a:r>
                <a:rPr lang="en-US" sz="2600" b="1" dirty="0">
                  <a:latin typeface="Times New Roman" pitchFamily="18" charset="0"/>
                </a:rPr>
                <a:t> 11 </a:t>
              </a:r>
              <a:r>
                <a:rPr lang="en-US" sz="2600" b="1" err="1">
                  <a:latin typeface="Times New Roman" pitchFamily="18" charset="0"/>
                </a:rPr>
                <a:t>năm</a:t>
              </a:r>
              <a:r>
                <a:rPr lang="en-US" sz="2600" b="1">
                  <a:latin typeface="Times New Roman" pitchFamily="18" charset="0"/>
                </a:rPr>
                <a:t> 2021</a:t>
              </a:r>
              <a:endParaRPr lang="en-US" sz="2600" b="1" dirty="0">
                <a:latin typeface="Times New Roman" pitchFamily="18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-118476" y="531264"/>
              <a:ext cx="8964441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u="sng" dirty="0" err="1">
                  <a:latin typeface="Times New Roman" pitchFamily="18" charset="0"/>
                </a:rPr>
                <a:t>Khoa</a:t>
              </a:r>
              <a:r>
                <a:rPr lang="en-US" sz="2600" b="1" u="sng" dirty="0">
                  <a:latin typeface="Times New Roman" pitchFamily="18" charset="0"/>
                </a:rPr>
                <a:t> </a:t>
              </a:r>
              <a:r>
                <a:rPr lang="en-US" sz="2600" b="1" u="sng" dirty="0" err="1">
                  <a:latin typeface="Times New Roman" pitchFamily="18" charset="0"/>
                </a:rPr>
                <a:t>học</a:t>
              </a:r>
              <a:endParaRPr lang="en-US" sz="2600" b="1" u="sng" dirty="0">
                <a:latin typeface="Times New Roman" pitchFamily="18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799873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475999395"/>
      </p:ext>
    </p:extLst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996104507990848321">
            <a:hlinkClick r:id="" action="ppaction://media"/>
            <a:extLst>
              <a:ext uri="{FF2B5EF4-FFF2-40B4-BE49-F238E27FC236}">
                <a16:creationId xmlns:a16="http://schemas.microsoft.com/office/drawing/2014/main" id="{EF036079-9D60-4902-91FE-58985585E7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1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81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61709753749199318">
            <a:hlinkClick r:id="" action="ppaction://media"/>
            <a:extLst>
              <a:ext uri="{FF2B5EF4-FFF2-40B4-BE49-F238E27FC236}">
                <a16:creationId xmlns:a16="http://schemas.microsoft.com/office/drawing/2014/main" id="{2866B7F3-A31C-428D-BEE3-3F233C4E40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7" y="620688"/>
            <a:ext cx="909566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2119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76980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5. TÌM HIỂU VỀ TÍNH CHẤT HÒA TAN CỦA NƯỚC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116768"/>
              </p:ext>
            </p:extLst>
          </p:nvPr>
        </p:nvGraphicFramePr>
        <p:xfrm>
          <a:off x="228600" y="1524000"/>
          <a:ext cx="8763000" cy="510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1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0" y="1828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STT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1828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TÊN CHẤT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0" y="1828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HÒA TAN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0" y="1752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KHÔNG HÒA TAN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9400" y="19050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NHẬN XÉT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3000" y="2819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3962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4800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9530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38862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2895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587906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76400" y="5867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295400" y="30920"/>
            <a:ext cx="8294321" cy="1112080"/>
            <a:chOff x="1383079" y="314980"/>
            <a:chExt cx="7608521" cy="1906988"/>
          </a:xfrm>
        </p:grpSpPr>
        <p:grpSp>
          <p:nvGrpSpPr>
            <p:cNvPr id="22" name="Group 4"/>
            <p:cNvGrpSpPr/>
            <p:nvPr/>
          </p:nvGrpSpPr>
          <p:grpSpPr>
            <a:xfrm>
              <a:off x="1828800" y="314980"/>
              <a:ext cx="7162800" cy="1158549"/>
              <a:chOff x="1447800" y="248960"/>
              <a:chExt cx="7162800" cy="1158549"/>
            </a:xfrm>
          </p:grpSpPr>
          <p:sp>
            <p:nvSpPr>
              <p:cNvPr id="24" name="Text Box 13"/>
              <p:cNvSpPr txBox="1">
                <a:spLocks noChangeArrowheads="1"/>
              </p:cNvSpPr>
              <p:nvPr/>
            </p:nvSpPr>
            <p:spPr bwMode="auto">
              <a:xfrm>
                <a:off x="1447800" y="248960"/>
                <a:ext cx="7162800" cy="791660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2">
                    <a:gamma/>
                    <a:shade val="60000"/>
                    <a:invGamma/>
                  </a:schemeClr>
                </a:prstShdw>
              </a:effectLst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400" b="1" dirty="0" err="1">
                    <a:solidFill>
                      <a:srgbClr val="000099"/>
                    </a:solidFill>
                    <a:latin typeface="Times New Roman" pitchFamily="18" charset="0"/>
                  </a:rPr>
                  <a:t>Thứ</a:t>
                </a: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99"/>
                    </a:solidFill>
                    <a:latin typeface="Times New Roman" pitchFamily="18" charset="0"/>
                  </a:rPr>
                  <a:t>năm</a:t>
                </a: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</a:rPr>
                  <a:t>, </a:t>
                </a:r>
                <a:r>
                  <a:rPr lang="en-US" sz="2400" b="1" dirty="0" err="1">
                    <a:solidFill>
                      <a:srgbClr val="000099"/>
                    </a:solidFill>
                    <a:latin typeface="Times New Roman" pitchFamily="18" charset="0"/>
                  </a:rPr>
                  <a:t>ngày</a:t>
                </a: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</a:rPr>
                  <a:t> 1 </a:t>
                </a:r>
                <a:r>
                  <a:rPr lang="en-US" sz="2400" b="1" dirty="0" err="1">
                    <a:solidFill>
                      <a:srgbClr val="000099"/>
                    </a:solidFill>
                    <a:latin typeface="Times New Roman" pitchFamily="18" charset="0"/>
                  </a:rPr>
                  <a:t>tháng</a:t>
                </a:r>
                <a:r>
                  <a:rPr lang="en-US" sz="2400" b="1" dirty="0">
                    <a:solidFill>
                      <a:srgbClr val="000099"/>
                    </a:solidFill>
                    <a:latin typeface="Times New Roman" pitchFamily="18" charset="0"/>
                  </a:rPr>
                  <a:t> 11 </a:t>
                </a:r>
                <a:r>
                  <a:rPr lang="en-US" sz="2400" b="1" err="1">
                    <a:solidFill>
                      <a:srgbClr val="000099"/>
                    </a:solidFill>
                    <a:latin typeface="Times New Roman" pitchFamily="18" charset="0"/>
                  </a:rPr>
                  <a:t>năm</a:t>
                </a:r>
                <a:r>
                  <a:rPr lang="en-US" sz="2400" b="1">
                    <a:solidFill>
                      <a:srgbClr val="000099"/>
                    </a:solidFill>
                    <a:latin typeface="Times New Roman" pitchFamily="18" charset="0"/>
                  </a:rPr>
                  <a:t> 2021</a:t>
                </a:r>
                <a:endParaRPr lang="en-US" sz="2400" b="1" dirty="0">
                  <a:solidFill>
                    <a:srgbClr val="000099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5" name="Text Box 13"/>
              <p:cNvSpPr txBox="1">
                <a:spLocks noChangeArrowheads="1"/>
              </p:cNvSpPr>
              <p:nvPr/>
            </p:nvSpPr>
            <p:spPr bwMode="auto">
              <a:xfrm>
                <a:off x="2948737" y="721403"/>
                <a:ext cx="1752600" cy="686106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>
                <a:prstShdw prst="shdw17" dist="17961" dir="2700000">
                  <a:schemeClr val="accent2">
                    <a:gamma/>
                    <a:shade val="60000"/>
                    <a:invGamma/>
                  </a:schemeClr>
                </a:prstShdw>
              </a:effectLst>
            </p:spPr>
            <p:txBody>
              <a:bodyPr wrap="square">
                <a:spAutoFit/>
              </a:bodyPr>
              <a:lstStyle/>
              <a:p>
                <a:pPr eaLnBrk="1" hangingPunct="1">
                  <a:defRPr/>
                </a:pPr>
                <a:r>
                  <a:rPr lang="en-US" sz="2000" b="1" u="sng" dirty="0" err="1">
                    <a:latin typeface="Times New Roman" pitchFamily="18" charset="0"/>
                  </a:rPr>
                  <a:t>Khoa</a:t>
                </a:r>
                <a:r>
                  <a:rPr lang="en-US" sz="2000" b="1" u="sng" dirty="0">
                    <a:latin typeface="Times New Roman" pitchFamily="18" charset="0"/>
                  </a:rPr>
                  <a:t> </a:t>
                </a:r>
                <a:r>
                  <a:rPr lang="en-US" sz="2000" b="1" u="sng" dirty="0" err="1">
                    <a:latin typeface="Times New Roman" pitchFamily="18" charset="0"/>
                  </a:rPr>
                  <a:t>học</a:t>
                </a:r>
                <a:endParaRPr lang="en-US" sz="2000" b="1" u="sng" dirty="0">
                  <a:latin typeface="Times New Roman" pitchFamily="18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383079" y="1219199"/>
              <a:ext cx="6770321" cy="1002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Nước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có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những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tính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chất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gì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667000"/>
            <a:ext cx="1034003" cy="771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800600"/>
            <a:ext cx="690563" cy="690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33800"/>
            <a:ext cx="1034003" cy="7715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715000" y="2667000"/>
            <a:ext cx="30059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hòa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tan</a:t>
            </a:r>
          </a:p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muối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7400" y="3657600"/>
            <a:ext cx="30059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thể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hòa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tan</a:t>
            </a:r>
          </a:p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đường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90398" y="4724400"/>
            <a:ext cx="3007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hòa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tan</a:t>
            </a:r>
          </a:p>
          <a:p>
            <a:pPr algn="ctr"/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cát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12976"/>
            <a:ext cx="9388893" cy="2356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600" b="1" dirty="0"/>
          </a:p>
          <a:p>
            <a:r>
              <a:rPr lang="en-US" sz="3600" b="1" dirty="0"/>
              <a:t>  </a:t>
            </a:r>
            <a:r>
              <a:rPr lang="en-US" sz="3600" b="1" dirty="0" err="1"/>
              <a:t>Nước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thể</a:t>
            </a:r>
            <a:r>
              <a:rPr lang="en-US" sz="3600" b="1" dirty="0"/>
              <a:t> </a:t>
            </a:r>
            <a:r>
              <a:rPr lang="en-US" sz="3600" b="1" dirty="0" err="1"/>
              <a:t>hòa</a:t>
            </a:r>
            <a:r>
              <a:rPr lang="en-US" sz="3600" b="1" dirty="0"/>
              <a:t> tan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một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chất</a:t>
            </a:r>
            <a:r>
              <a:rPr lang="en-US" sz="3600" b="1" dirty="0"/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7735" y="3352800"/>
            <a:ext cx="20505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</a:t>
            </a:r>
            <a:r>
              <a:rPr lang="en-US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luận</a:t>
            </a:r>
            <a:r>
              <a:rPr lang="en-US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en-US" sz="3200" b="1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05363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366769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573352"/>
              </p:ext>
            </p:extLst>
          </p:nvPr>
        </p:nvGraphicFramePr>
        <p:xfrm>
          <a:off x="152400" y="1295400"/>
          <a:ext cx="8839200" cy="546309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0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5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45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THÍ</a:t>
                      </a:r>
                      <a:r>
                        <a:rPr lang="en-US" sz="2400" baseline="0" dirty="0">
                          <a:solidFill>
                            <a:schemeClr val="dk1"/>
                          </a:solidFill>
                          <a:latin typeface="+mn-lt"/>
                          <a:cs typeface="+mn-cs"/>
                        </a:rPr>
                        <a:t> NGHIỆM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/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429">
                <a:tc>
                  <a:txBody>
                    <a:bodyPr/>
                    <a:lstStyle/>
                    <a:p>
                      <a:r>
                        <a:rPr lang="en-US" sz="2000" dirty="0"/>
                        <a:t>1. </a:t>
                      </a:r>
                      <a:r>
                        <a:rPr lang="en-US" sz="2000" dirty="0" err="1"/>
                        <a:t>Nước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có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màu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có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mùi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có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vị</a:t>
                      </a:r>
                      <a:r>
                        <a:rPr lang="en-US" sz="2000" dirty="0"/>
                        <a:t> hay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518">
                <a:tc>
                  <a:txBody>
                    <a:bodyPr/>
                    <a:lstStyle/>
                    <a:p>
                      <a:r>
                        <a:rPr lang="en-US" sz="2000" dirty="0"/>
                        <a:t>2. </a:t>
                      </a:r>
                      <a:r>
                        <a:rPr lang="en-US" sz="2000" dirty="0" err="1"/>
                        <a:t>Nước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có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hình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dạng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nhất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định</a:t>
                      </a:r>
                      <a:r>
                        <a:rPr lang="en-US" sz="2000" dirty="0"/>
                        <a:t> hay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94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3. </a:t>
                      </a:r>
                      <a:r>
                        <a:rPr lang="en-US" sz="2000" dirty="0" err="1"/>
                        <a:t>Nước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chảy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như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thế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nào</a:t>
                      </a:r>
                      <a:r>
                        <a:rPr lang="en-US" sz="20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9429">
                <a:tc>
                  <a:txBody>
                    <a:bodyPr/>
                    <a:lstStyle/>
                    <a:p>
                      <a:r>
                        <a:rPr lang="en-US" sz="2000" dirty="0"/>
                        <a:t>4. </a:t>
                      </a:r>
                      <a:r>
                        <a:rPr lang="en-US" sz="2000" dirty="0" err="1"/>
                        <a:t>Nước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có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thấm</a:t>
                      </a:r>
                      <a:r>
                        <a:rPr lang="en-US" sz="2000" dirty="0"/>
                        <a:t> qua hay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thấm</a:t>
                      </a:r>
                      <a:r>
                        <a:rPr lang="en-US" sz="2000" dirty="0"/>
                        <a:t> qua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vật</a:t>
                      </a:r>
                      <a:r>
                        <a:rPr lang="en-US" sz="20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0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5. </a:t>
                      </a:r>
                      <a:r>
                        <a:rPr lang="en-US" sz="2000" dirty="0" err="1"/>
                        <a:t>Nước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có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thể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hòa</a:t>
                      </a:r>
                      <a:r>
                        <a:rPr lang="en-US" sz="2000" dirty="0"/>
                        <a:t> tan hay </a:t>
                      </a:r>
                      <a:r>
                        <a:rPr lang="en-US" sz="2000" dirty="0" err="1"/>
                        <a:t>không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hòa</a:t>
                      </a:r>
                      <a:r>
                        <a:rPr lang="en-US" sz="2000" dirty="0"/>
                        <a:t> tan </a:t>
                      </a:r>
                      <a:r>
                        <a:rPr lang="en-US" sz="2000" dirty="0" err="1"/>
                        <a:t>các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chất</a:t>
                      </a:r>
                      <a:r>
                        <a:rPr lang="en-US" sz="2000" dirty="0"/>
                        <a:t>? </a:t>
                      </a:r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38599" y="1739205"/>
            <a:ext cx="5105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mùi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vị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600" y="2743200"/>
            <a:ext cx="5105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định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599" y="3720405"/>
            <a:ext cx="5105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xuống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thấp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khắp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mọi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phía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038599" y="4800600"/>
            <a:ext cx="51912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thấm</a:t>
            </a:r>
            <a:r>
              <a:rPr lang="en-US" sz="2800" dirty="0">
                <a:solidFill>
                  <a:srgbClr val="FF0000"/>
                </a:solidFill>
              </a:rPr>
              <a:t> qua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5867400"/>
            <a:ext cx="5193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hòa</a:t>
            </a:r>
            <a:r>
              <a:rPr lang="en-US" sz="2800" dirty="0">
                <a:solidFill>
                  <a:srgbClr val="FF0000"/>
                </a:solidFill>
              </a:rPr>
              <a:t> tan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chất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638800" y="1371600"/>
            <a:ext cx="17411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KẾT LUẬN</a:t>
            </a:r>
            <a:endParaRPr lang="en-US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57800" y="1219200"/>
            <a:ext cx="26436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bevelB w="38100" h="38100" prst="relaxedInset"/>
              <a:contourClr>
                <a:srgbClr val="FF0000"/>
              </a:contourClr>
            </a:sp3d>
          </a:bodyPr>
          <a:lstStyle/>
          <a:p>
            <a:pPr algn="ctr"/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GHI NHỚ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Group 4"/>
          <p:cNvGrpSpPr/>
          <p:nvPr/>
        </p:nvGrpSpPr>
        <p:grpSpPr>
          <a:xfrm>
            <a:off x="0" y="-37437"/>
            <a:ext cx="9144001" cy="920454"/>
            <a:chOff x="-118476" y="92869"/>
            <a:chExt cx="8964442" cy="942785"/>
          </a:xfrm>
        </p:grpSpPr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-118476" y="92869"/>
              <a:ext cx="8964442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dirty="0" err="1">
                  <a:latin typeface="Times New Roman" pitchFamily="18" charset="0"/>
                </a:rPr>
                <a:t>Thứ</a:t>
              </a:r>
              <a:r>
                <a:rPr lang="en-US" sz="2600" b="1" dirty="0">
                  <a:latin typeface="Times New Roman" pitchFamily="18" charset="0"/>
                </a:rPr>
                <a:t>  </a:t>
              </a:r>
              <a:r>
                <a:rPr lang="en-US" sz="2600" b="1" dirty="0" err="1">
                  <a:latin typeface="Times New Roman" pitchFamily="18" charset="0"/>
                </a:rPr>
                <a:t>năm</a:t>
              </a:r>
              <a:r>
                <a:rPr lang="en-US" sz="2600" b="1" dirty="0">
                  <a:latin typeface="Times New Roman" pitchFamily="18" charset="0"/>
                </a:rPr>
                <a:t>, </a:t>
              </a:r>
              <a:r>
                <a:rPr lang="en-US" sz="2600" b="1" dirty="0" err="1">
                  <a:latin typeface="Times New Roman" pitchFamily="18" charset="0"/>
                </a:rPr>
                <a:t>ngày</a:t>
              </a:r>
              <a:r>
                <a:rPr lang="en-US" sz="2600" b="1" dirty="0">
                  <a:latin typeface="Times New Roman" pitchFamily="18" charset="0"/>
                </a:rPr>
                <a:t> 12 </a:t>
              </a:r>
              <a:r>
                <a:rPr lang="en-US" sz="2600" b="1" dirty="0" err="1">
                  <a:latin typeface="Times New Roman" pitchFamily="18" charset="0"/>
                </a:rPr>
                <a:t>tháng</a:t>
              </a:r>
              <a:r>
                <a:rPr lang="en-US" sz="2600" b="1" dirty="0">
                  <a:latin typeface="Times New Roman" pitchFamily="18" charset="0"/>
                </a:rPr>
                <a:t> 11 </a:t>
              </a:r>
              <a:r>
                <a:rPr lang="en-US" sz="2600" b="1" err="1">
                  <a:latin typeface="Times New Roman" pitchFamily="18" charset="0"/>
                </a:rPr>
                <a:t>năm</a:t>
              </a:r>
              <a:r>
                <a:rPr lang="en-US" sz="2600" b="1">
                  <a:latin typeface="Times New Roman" pitchFamily="18" charset="0"/>
                </a:rPr>
                <a:t> 2021</a:t>
              </a:r>
              <a:endParaRPr lang="en-US" sz="2600" b="1" dirty="0">
                <a:latin typeface="Times New Roman" pitchFamily="18" charset="0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-118476" y="531264"/>
              <a:ext cx="8964441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u="sng" dirty="0" err="1">
                  <a:latin typeface="Times New Roman" pitchFamily="18" charset="0"/>
                </a:rPr>
                <a:t>Khoa</a:t>
              </a:r>
              <a:r>
                <a:rPr lang="en-US" sz="2600" b="1" u="sng" dirty="0">
                  <a:latin typeface="Times New Roman" pitchFamily="18" charset="0"/>
                </a:rPr>
                <a:t> </a:t>
              </a:r>
              <a:r>
                <a:rPr lang="en-US" sz="2600" b="1" u="sng" dirty="0" err="1">
                  <a:latin typeface="Times New Roman" pitchFamily="18" charset="0"/>
                </a:rPr>
                <a:t>học</a:t>
              </a:r>
              <a:endParaRPr lang="en-US" sz="2600" b="1" u="sng" dirty="0">
                <a:latin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0" y="776427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1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9636" name="Picture 8" descr="hinh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09600"/>
            <a:ext cx="9144000" cy="5562600"/>
          </a:xfrm>
          <a:noFill/>
          <a:ln/>
        </p:spPr>
      </p:pic>
      <p:sp>
        <p:nvSpPr>
          <p:cNvPr id="69637" name="WordArt 5"/>
          <p:cNvSpPr>
            <a:spLocks noChangeArrowheads="1" noChangeShapeType="1" noTextEdit="1"/>
          </p:cNvSpPr>
          <p:nvPr/>
        </p:nvSpPr>
        <p:spPr bwMode="auto">
          <a:xfrm>
            <a:off x="3276600" y="1219200"/>
            <a:ext cx="3276600" cy="1190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52"/>
              </a:avLst>
            </a:prstTxWarp>
          </a:bodyPr>
          <a:lstStyle/>
          <a:p>
            <a:pPr algn="ctr"/>
            <a:r>
              <a:rPr lang="en-US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DẶN DÒ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2057400" y="2514600"/>
            <a:ext cx="6019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  <a:p>
            <a:r>
              <a:rPr lang="en-US" sz="2400" b="1" dirty="0">
                <a:solidFill>
                  <a:srgbClr val="006600"/>
                </a:solidFill>
              </a:rPr>
              <a:t>- </a:t>
            </a:r>
            <a:r>
              <a:rPr lang="en-US" sz="3600" b="1" dirty="0" err="1">
                <a:solidFill>
                  <a:srgbClr val="006600"/>
                </a:solidFill>
              </a:rPr>
              <a:t>Về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nhà</a:t>
            </a:r>
            <a:r>
              <a:rPr lang="en-US" sz="3600" b="1" dirty="0">
                <a:solidFill>
                  <a:srgbClr val="006600"/>
                </a:solidFill>
              </a:rPr>
              <a:t> : </a:t>
            </a:r>
            <a:r>
              <a:rPr lang="en-US" sz="3600" b="1" dirty="0" err="1">
                <a:solidFill>
                  <a:srgbClr val="006600"/>
                </a:solidFill>
              </a:rPr>
              <a:t>Xem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lại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bài</a:t>
            </a:r>
            <a:r>
              <a:rPr lang="en-US" sz="3600" b="1" dirty="0">
                <a:solidFill>
                  <a:srgbClr val="00660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6600"/>
                </a:solidFill>
              </a:rPr>
              <a:t> - </a:t>
            </a:r>
            <a:r>
              <a:rPr lang="en-US" sz="3600" b="1" dirty="0" err="1">
                <a:solidFill>
                  <a:srgbClr val="006600"/>
                </a:solidFill>
              </a:rPr>
              <a:t>Học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thuộc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lòng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ghi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nhớ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trong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sách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giáo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khoa</a:t>
            </a:r>
            <a:r>
              <a:rPr lang="en-US" sz="3600" b="1" dirty="0">
                <a:solidFill>
                  <a:srgbClr val="006600"/>
                </a:solidFill>
              </a:rPr>
              <a:t>.</a:t>
            </a:r>
          </a:p>
          <a:p>
            <a:r>
              <a:rPr lang="en-US" sz="3600" b="1" dirty="0">
                <a:solidFill>
                  <a:srgbClr val="006600"/>
                </a:solidFill>
              </a:rPr>
              <a:t> - Chuẩn </a:t>
            </a:r>
            <a:r>
              <a:rPr lang="en-US" sz="3600" b="1" dirty="0" err="1">
                <a:solidFill>
                  <a:srgbClr val="006600"/>
                </a:solidFill>
              </a:rPr>
              <a:t>bị</a:t>
            </a:r>
            <a:r>
              <a:rPr lang="en-US" sz="3600" b="1" dirty="0">
                <a:solidFill>
                  <a:srgbClr val="006600"/>
                </a:solidFill>
              </a:rPr>
              <a:t>: Ba </a:t>
            </a:r>
            <a:r>
              <a:rPr lang="en-US" sz="3600" b="1" dirty="0" err="1">
                <a:solidFill>
                  <a:srgbClr val="006600"/>
                </a:solidFill>
              </a:rPr>
              <a:t>thể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của</a:t>
            </a:r>
            <a:r>
              <a:rPr lang="en-US" sz="3600" b="1" dirty="0">
                <a:solidFill>
                  <a:srgbClr val="006600"/>
                </a:solidFill>
              </a:rPr>
              <a:t> </a:t>
            </a:r>
            <a:r>
              <a:rPr lang="en-US" sz="3600" b="1" dirty="0" err="1">
                <a:solidFill>
                  <a:srgbClr val="006600"/>
                </a:solidFill>
              </a:rPr>
              <a:t>nước</a:t>
            </a:r>
            <a:endParaRPr lang="en-US" sz="3600" b="1" dirty="0">
              <a:solidFill>
                <a:srgbClr val="0066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006600"/>
              </a:solidFill>
              <a:cs typeface="Arial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692696"/>
            <a:ext cx="4563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pic>
        <p:nvPicPr>
          <p:cNvPr id="3" name="Vòng tuần hoàn của nước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ACFBE349-899D-4F0B-A035-7C9047D3E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93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2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156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0" y="472635"/>
            <a:ext cx="9144000" cy="461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u="sng" dirty="0" err="1">
                <a:latin typeface="Times New Roman" pitchFamily="18" charset="0"/>
              </a:rPr>
              <a:t>Khoa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học</a:t>
            </a:r>
            <a:endParaRPr lang="en-US" sz="2400" b="1" u="sng" dirty="0">
              <a:latin typeface="Times New Roman" pitchFamily="18" charset="0"/>
            </a:endParaRPr>
          </a:p>
        </p:txBody>
      </p:sp>
      <p:sp>
        <p:nvSpPr>
          <p:cNvPr id="6" name="Title 5"/>
          <p:cNvSpPr txBox="1">
            <a:spLocks/>
          </p:cNvSpPr>
          <p:nvPr/>
        </p:nvSpPr>
        <p:spPr bwMode="auto">
          <a:xfrm>
            <a:off x="-1343" y="811596"/>
            <a:ext cx="9144000" cy="62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 CHẤT VÀ NĂNG LƯỢNG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7169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0" y="472635"/>
            <a:ext cx="9144000" cy="46166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u="sng" dirty="0" err="1">
                <a:latin typeface="Times New Roman" pitchFamily="18" charset="0"/>
              </a:rPr>
              <a:t>Khoa</a:t>
            </a:r>
            <a:r>
              <a:rPr lang="en-US" sz="2400" b="1" u="sng" dirty="0">
                <a:latin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</a:rPr>
              <a:t>học</a:t>
            </a:r>
            <a:endParaRPr lang="en-US" sz="2400" b="1" u="sng" dirty="0"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889556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4490"/>
            <a:ext cx="7416824" cy="500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244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8" y="1969676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atin typeface="+mn-lt"/>
                <a:cs typeface="Times New Roman" pitchFamily="18" charset="0"/>
              </a:rPr>
              <a:t>1. </a:t>
            </a:r>
            <a:r>
              <a:rPr lang="en-US" sz="2800" b="1" dirty="0" err="1">
                <a:latin typeface="+mn-lt"/>
                <a:cs typeface="Times New Roman" pitchFamily="18" charset="0"/>
              </a:rPr>
              <a:t>Nước</a:t>
            </a:r>
            <a:r>
              <a:rPr 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cs typeface="Times New Roman" pitchFamily="18" charset="0"/>
              </a:rPr>
              <a:t>có</a:t>
            </a:r>
            <a:r>
              <a:rPr 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màu</a:t>
            </a:r>
            <a:r>
              <a:rPr lang="en-US" sz="2800" b="1" dirty="0">
                <a:latin typeface="+mn-lt"/>
                <a:cs typeface="Times New Roman" pitchFamily="18" charset="0"/>
              </a:rPr>
              <a:t>, </a:t>
            </a:r>
            <a:r>
              <a:rPr lang="en-US" sz="2800" b="1" dirty="0" err="1">
                <a:latin typeface="+mn-lt"/>
                <a:cs typeface="Times New Roman" pitchFamily="18" charset="0"/>
              </a:rPr>
              <a:t>có</a:t>
            </a:r>
            <a:r>
              <a:rPr 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mùi</a:t>
            </a:r>
            <a:r>
              <a:rPr 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n-lt"/>
                <a:cs typeface="Times New Roman" pitchFamily="18" charset="0"/>
              </a:rPr>
              <a:t>có</a:t>
            </a:r>
            <a:r>
              <a:rPr 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vị</a:t>
            </a:r>
            <a:r>
              <a:rPr lang="en-US" sz="2800" b="1" dirty="0">
                <a:latin typeface="+mn-lt"/>
                <a:cs typeface="Times New Roman" pitchFamily="18" charset="0"/>
              </a:rPr>
              <a:t> hay </a:t>
            </a:r>
            <a:r>
              <a:rPr lang="en-US" sz="2800" b="1" dirty="0" err="1">
                <a:latin typeface="+mn-lt"/>
                <a:cs typeface="Times New Roman" pitchFamily="18" charset="0"/>
              </a:rPr>
              <a:t>không</a:t>
            </a:r>
            <a:r>
              <a:rPr lang="en-US" sz="2800" b="1" dirty="0">
                <a:latin typeface="+mn-lt"/>
                <a:cs typeface="Times New Roman" pitchFamily="18" charset="0"/>
              </a:rPr>
              <a:t> 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33362"/>
            <a:ext cx="9144000" cy="527486"/>
          </a:xfrm>
        </p:spPr>
        <p:txBody>
          <a:bodyPr/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+mn-lt"/>
              </a:rPr>
              <a:t>    </a:t>
            </a:r>
            <a:r>
              <a:rPr lang="en-US" sz="2800" u="sng" dirty="0" err="1">
                <a:solidFill>
                  <a:srgbClr val="FF0000"/>
                </a:solidFill>
                <a:latin typeface="+mn-lt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+mn-lt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+mn-lt"/>
              </a:rPr>
              <a:t> 1: THÍ NGHIỆM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455512"/>
            <a:ext cx="3429000" cy="4416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2" y="2971800"/>
            <a:ext cx="3490058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HÃY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DỰ ĐOÁN</a:t>
            </a:r>
          </a:p>
          <a:p>
            <a:pPr algn="ctr"/>
            <a:r>
              <a:rPr lang="en-U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(</a:t>
            </a:r>
            <a:r>
              <a:rPr lang="en-US" sz="2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phiếu</a:t>
            </a:r>
            <a:r>
              <a:rPr lang="en-U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dự</a:t>
            </a:r>
            <a:r>
              <a:rPr lang="en-U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đoán</a:t>
            </a:r>
            <a:r>
              <a:rPr lang="en-US" sz="2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)</a:t>
            </a:r>
          </a:p>
        </p:txBody>
      </p:sp>
      <p:grpSp>
        <p:nvGrpSpPr>
          <p:cNvPr id="7" name="Group 4"/>
          <p:cNvGrpSpPr/>
          <p:nvPr/>
        </p:nvGrpSpPr>
        <p:grpSpPr>
          <a:xfrm>
            <a:off x="0" y="9455"/>
            <a:ext cx="9144001" cy="920454"/>
            <a:chOff x="-118476" y="92869"/>
            <a:chExt cx="8964442" cy="942785"/>
          </a:xfrm>
        </p:grpSpPr>
        <p:sp>
          <p:nvSpPr>
            <p:cNvPr id="8" name="Text Box 13"/>
            <p:cNvSpPr txBox="1">
              <a:spLocks noChangeArrowheads="1"/>
            </p:cNvSpPr>
            <p:nvPr/>
          </p:nvSpPr>
          <p:spPr bwMode="auto">
            <a:xfrm>
              <a:off x="-118476" y="92869"/>
              <a:ext cx="8964442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dirty="0" err="1">
                  <a:latin typeface="Times New Roman" pitchFamily="18" charset="0"/>
                </a:rPr>
                <a:t>Thứ</a:t>
              </a:r>
              <a:r>
                <a:rPr lang="en-US" sz="2600" b="1" dirty="0">
                  <a:latin typeface="Times New Roman" pitchFamily="18" charset="0"/>
                </a:rPr>
                <a:t>  </a:t>
              </a:r>
              <a:r>
                <a:rPr lang="en-US" sz="2600" b="1" dirty="0" err="1">
                  <a:latin typeface="Times New Roman" pitchFamily="18" charset="0"/>
                </a:rPr>
                <a:t>năm</a:t>
              </a:r>
              <a:r>
                <a:rPr lang="en-US" sz="2600" b="1" dirty="0">
                  <a:latin typeface="Times New Roman" pitchFamily="18" charset="0"/>
                </a:rPr>
                <a:t>, </a:t>
              </a:r>
              <a:r>
                <a:rPr lang="en-US" sz="2600" b="1" dirty="0" err="1">
                  <a:latin typeface="Times New Roman" pitchFamily="18" charset="0"/>
                </a:rPr>
                <a:t>ngày</a:t>
              </a:r>
              <a:r>
                <a:rPr lang="en-US" sz="2600" b="1" dirty="0">
                  <a:latin typeface="Times New Roman" pitchFamily="18" charset="0"/>
                </a:rPr>
                <a:t> 12 </a:t>
              </a:r>
              <a:r>
                <a:rPr lang="en-US" sz="2600" b="1" dirty="0" err="1">
                  <a:latin typeface="Times New Roman" pitchFamily="18" charset="0"/>
                </a:rPr>
                <a:t>tháng</a:t>
              </a:r>
              <a:r>
                <a:rPr lang="en-US" sz="2600" b="1" dirty="0">
                  <a:latin typeface="Times New Roman" pitchFamily="18" charset="0"/>
                </a:rPr>
                <a:t> 11 </a:t>
              </a:r>
              <a:r>
                <a:rPr lang="en-US" sz="2600" b="1" err="1">
                  <a:latin typeface="Times New Roman" pitchFamily="18" charset="0"/>
                </a:rPr>
                <a:t>năm</a:t>
              </a:r>
              <a:r>
                <a:rPr lang="en-US" sz="2600" b="1">
                  <a:latin typeface="Times New Roman" pitchFamily="18" charset="0"/>
                </a:rPr>
                <a:t> 2021</a:t>
              </a:r>
              <a:endParaRPr lang="en-US" sz="2600" b="1" dirty="0">
                <a:latin typeface="Times New Roman" pitchFamily="18" charset="0"/>
              </a:endParaRPr>
            </a:p>
          </p:txBody>
        </p:sp>
        <p:sp>
          <p:nvSpPr>
            <p:cNvPr id="9" name="Text Box 13"/>
            <p:cNvSpPr txBox="1">
              <a:spLocks noChangeArrowheads="1"/>
            </p:cNvSpPr>
            <p:nvPr/>
          </p:nvSpPr>
          <p:spPr bwMode="auto">
            <a:xfrm>
              <a:off x="-118476" y="531264"/>
              <a:ext cx="8964441" cy="50439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en-US" sz="2600" b="1" u="sng" dirty="0" err="1">
                  <a:latin typeface="Times New Roman" pitchFamily="18" charset="0"/>
                </a:rPr>
                <a:t>Khoa</a:t>
              </a:r>
              <a:r>
                <a:rPr lang="en-US" sz="2600" b="1" u="sng" dirty="0">
                  <a:latin typeface="Times New Roman" pitchFamily="18" charset="0"/>
                </a:rPr>
                <a:t> </a:t>
              </a:r>
              <a:r>
                <a:rPr lang="en-US" sz="2600" b="1" u="sng" dirty="0" err="1">
                  <a:latin typeface="Times New Roman" pitchFamily="18" charset="0"/>
                </a:rPr>
                <a:t>học</a:t>
              </a:r>
              <a:endParaRPr lang="en-US" sz="2600" b="1" u="sng" dirty="0">
                <a:latin typeface="Times New Roman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799873"/>
            <a:ext cx="914399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có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tính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chất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gì</a:t>
            </a:r>
            <a:r>
              <a: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787022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9" name="Rectangle 8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38400" y="1676400"/>
            <a:ext cx="3810000" cy="3733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900" b="1" dirty="0">
                <a:solidFill>
                  <a:srgbClr val="FF0000"/>
                </a:solidFill>
              </a:rPr>
              <a:t>0</a:t>
            </a:r>
          </a:p>
        </p:txBody>
      </p:sp>
      <p:pic>
        <p:nvPicPr>
          <p:cNvPr id="16" name="Picture 7" descr="sbwatch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45182"/>
            <a:ext cx="668482" cy="66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60418"/>
            <a:ext cx="3068782" cy="306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4608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2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3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6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7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8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9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9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9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10862906994625962">
            <a:hlinkClick r:id="" action="ppaction://media"/>
            <a:extLst>
              <a:ext uri="{FF2B5EF4-FFF2-40B4-BE49-F238E27FC236}">
                <a16:creationId xmlns:a16="http://schemas.microsoft.com/office/drawing/2014/main" id="{ABE9E443-23C6-4A16-A081-AA22CD1F5E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4704"/>
            <a:ext cx="9144000" cy="513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5181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1138535"/>
            <a:ext cx="922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TÌM HIỂU VỀ MÀU SẮC, MÙI VỊ CỦA NƯỚC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715000" y="1600200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2000" b="1">
              <a:latin typeface="Times New Roman" pitchFamily="18" charset="0"/>
            </a:endParaRPr>
          </a:p>
        </p:txBody>
      </p:sp>
      <p:graphicFrame>
        <p:nvGraphicFramePr>
          <p:cNvPr id="5" name="Group 10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630488"/>
              </p:ext>
            </p:extLst>
          </p:nvPr>
        </p:nvGraphicFramePr>
        <p:xfrm>
          <a:off x="228600" y="1523999"/>
          <a:ext cx="8763000" cy="4953001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6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3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8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43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2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46"/>
          <p:cNvSpPr>
            <a:spLocks noChangeArrowheads="1"/>
          </p:cNvSpPr>
          <p:nvPr/>
        </p:nvSpPr>
        <p:spPr bwMode="auto">
          <a:xfrm>
            <a:off x="228600" y="6553200"/>
            <a:ext cx="1371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vi-VN" b="1"/>
          </a:p>
        </p:txBody>
      </p:sp>
      <p:sp>
        <p:nvSpPr>
          <p:cNvPr id="7" name="Text Box 65"/>
          <p:cNvSpPr txBox="1">
            <a:spLocks noChangeArrowheads="1"/>
          </p:cNvSpPr>
          <p:nvPr/>
        </p:nvSpPr>
        <p:spPr bwMode="auto">
          <a:xfrm>
            <a:off x="304800" y="1600200"/>
            <a:ext cx="36576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giác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cần</a:t>
            </a:r>
            <a:endParaRPr lang="en-US" sz="2800" b="1" dirty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sử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quan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itchFamily="18" charset="0"/>
              </a:rPr>
              <a:t>sát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" name="Text Box 66"/>
          <p:cNvSpPr txBox="1">
            <a:spLocks noChangeArrowheads="1"/>
          </p:cNvSpPr>
          <p:nvPr/>
        </p:nvSpPr>
        <p:spPr bwMode="auto">
          <a:xfrm>
            <a:off x="457200" y="31242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1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Mắt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–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14" name="Group 16"/>
          <p:cNvGrpSpPr/>
          <p:nvPr/>
        </p:nvGrpSpPr>
        <p:grpSpPr>
          <a:xfrm>
            <a:off x="925879" y="0"/>
            <a:ext cx="8294321" cy="1112080"/>
            <a:chOff x="1383079" y="314980"/>
            <a:chExt cx="7608521" cy="1906988"/>
          </a:xfrm>
        </p:grpSpPr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828800" y="314980"/>
              <a:ext cx="7162800" cy="79166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>
              <a:prstShdw prst="shdw17" dist="17961" dir="2700000">
                <a:schemeClr val="accent2">
                  <a:gamma/>
                  <a:shade val="60000"/>
                  <a:invGamma/>
                </a:schemeClr>
              </a:prst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endParaRPr lang="en-US" sz="2400" b="1" dirty="0">
                <a:solidFill>
                  <a:srgbClr val="000099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83079" y="1219199"/>
              <a:ext cx="6770321" cy="10027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Nước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có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những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tính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chất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</a:t>
              </a:r>
              <a:r>
                <a:rPr lang="en-US" sz="3200" b="1" cap="none" spc="0" dirty="0" err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gì</a:t>
              </a:r>
              <a:r>
                <a:rPr lang="en-US" sz="3200" b="1" cap="none" spc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8" t="18960" r="4130" b="11297"/>
          <a:stretch/>
        </p:blipFill>
        <p:spPr>
          <a:xfrm>
            <a:off x="3733800" y="1600200"/>
            <a:ext cx="1066800" cy="1107108"/>
          </a:xfrm>
          <a:prstGeom prst="rect">
            <a:avLst/>
          </a:prstGeom>
        </p:spPr>
      </p:pic>
      <p:sp>
        <p:nvSpPr>
          <p:cNvPr id="18" name="Text Box 70"/>
          <p:cNvSpPr txBox="1">
            <a:spLocks noChangeArrowheads="1"/>
          </p:cNvSpPr>
          <p:nvPr/>
        </p:nvSpPr>
        <p:spPr bwMode="auto">
          <a:xfrm>
            <a:off x="4419600" y="22860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Ly 1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0" t="19849" r="19089"/>
          <a:stretch/>
        </p:blipFill>
        <p:spPr>
          <a:xfrm>
            <a:off x="6553200" y="1600200"/>
            <a:ext cx="762000" cy="1070268"/>
          </a:xfrm>
          <a:prstGeom prst="rect">
            <a:avLst/>
          </a:prstGeom>
        </p:spPr>
      </p:pic>
      <p:sp>
        <p:nvSpPr>
          <p:cNvPr id="22" name="Text Box 70"/>
          <p:cNvSpPr txBox="1">
            <a:spLocks noChangeArrowheads="1"/>
          </p:cNvSpPr>
          <p:nvPr/>
        </p:nvSpPr>
        <p:spPr bwMode="auto">
          <a:xfrm>
            <a:off x="6781800" y="22860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000099"/>
                </a:solidFill>
                <a:latin typeface="Times New Roman" pitchFamily="18" charset="0"/>
              </a:rPr>
              <a:t>Ly 2</a:t>
            </a:r>
          </a:p>
        </p:txBody>
      </p:sp>
      <p:sp>
        <p:nvSpPr>
          <p:cNvPr id="25" name="Text Box 66"/>
          <p:cNvSpPr txBox="1">
            <a:spLocks noChangeArrowheads="1"/>
          </p:cNvSpPr>
          <p:nvPr/>
        </p:nvSpPr>
        <p:spPr bwMode="auto">
          <a:xfrm>
            <a:off x="381000" y="43434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Lưỡi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-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nếm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457200" y="5562600"/>
            <a:ext cx="2971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Mũi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ngửi</a:t>
            </a:r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0430" y="3000372"/>
            <a:ext cx="20574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00430" y="4643446"/>
            <a:ext cx="228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05600" y="4495800"/>
            <a:ext cx="175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29000" y="5798665"/>
            <a:ext cx="2590800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ct val="20000"/>
              </a:spcBef>
            </a:pP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29400" y="556260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  <a:defRPr/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57800" y="2971800"/>
            <a:ext cx="4572000" cy="104028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spcBef>
                <a:spcPct val="20000"/>
              </a:spcBef>
            </a:pP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endParaRPr lang="vi-VN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       Qua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thí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nhiệm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trên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hãy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cho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biết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những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tính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chất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của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nước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</a:rPr>
              <a:t> 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42" y="2714620"/>
            <a:ext cx="1238250" cy="9239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94" y="4071942"/>
            <a:ext cx="1238250" cy="9239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8" y="5429264"/>
            <a:ext cx="12382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227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10" grpId="0"/>
      <p:bldP spid="11" grpId="0"/>
      <p:bldP spid="12" grpId="0"/>
      <p:bldP spid="2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4803</TotalTime>
  <Words>733</Words>
  <Application>Microsoft Office PowerPoint</Application>
  <PresentationFormat>On-screen Show (4:3)</PresentationFormat>
  <Paragraphs>136</Paragraphs>
  <Slides>27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Hoạt động 1: THÍ NGHIỆM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THÍ NGHIỆM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thanhthuan</dc:creator>
  <cp:lastModifiedBy>Thùy Linh</cp:lastModifiedBy>
  <cp:revision>571</cp:revision>
  <cp:lastPrinted>1601-01-01T00:00:00Z</cp:lastPrinted>
  <dcterms:created xsi:type="dcterms:W3CDTF">1601-01-01T00:00:00Z</dcterms:created>
  <dcterms:modified xsi:type="dcterms:W3CDTF">2023-03-10T02:01:36Z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