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8" r:id="rId3"/>
    <p:sldId id="256" r:id="rId4"/>
    <p:sldId id="260" r:id="rId5"/>
    <p:sldId id="292" r:id="rId6"/>
    <p:sldId id="293" r:id="rId7"/>
    <p:sldId id="294" r:id="rId8"/>
    <p:sldId id="295" r:id="rId9"/>
    <p:sldId id="296" r:id="rId10"/>
    <p:sldId id="297" r:id="rId11"/>
    <p:sldId id="289" r:id="rId12"/>
    <p:sldId id="291" r:id="rId13"/>
  </p:sldIdLst>
  <p:sldSz cx="18288000" cy="10287000"/>
  <p:notesSz cx="6858000" cy="9144000"/>
  <p:embeddedFontLst>
    <p:embeddedFont>
      <p:font typeface="Calibri" panose="020F0502020204030204" pitchFamily="34" charset="0"/>
      <p:regular r:id="rId14"/>
      <p:bold r:id="rId15"/>
      <p:italic r:id="rId16"/>
      <p:boldItalic r:id="rId17"/>
    </p:embeddedFont>
    <p:embeddedFont>
      <p:font typeface="#9Slide02 Noi dung dai" panose="020B0604020202020204" charset="0"/>
      <p:regular r:id="rId18"/>
    </p:embeddedFont>
    <p:embeddedFont>
      <p:font typeface="#9Slide02 Tieu de dai" panose="020B0604020202020204" charset="0"/>
      <p:bold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CCFF"/>
    <a:srgbClr val="CCECFF"/>
    <a:srgbClr val="FF3399"/>
    <a:srgbClr val="C1F088"/>
    <a:srgbClr val="00FFBA"/>
    <a:srgbClr val="35787A"/>
    <a:srgbClr val="DEFD86"/>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57" d="100"/>
          <a:sy n="57" d="100"/>
        </p:scale>
        <p:origin x="1046" y="7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9/28/2023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8744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vi-VN"/>
              <a:t>Bấm để sửa kiểu tiêu đề Bản cái</a:t>
            </a:r>
            <a:endParaRPr lang="en-US"/>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9/28/2023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59807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2286000" y="1683545"/>
            <a:ext cx="13716000" cy="3581400"/>
          </a:xfrm>
        </p:spPr>
        <p:txBody>
          <a:bodyPr anchor="b"/>
          <a:lstStyle>
            <a:lvl1pPr algn="ctr">
              <a:defRPr sz="9000"/>
            </a:lvl1pPr>
          </a:lstStyle>
          <a:p>
            <a:r>
              <a:rPr lang="vi-VN"/>
              <a:t>Bấm để sửa kiểu tiêu đề Bản cái</a:t>
            </a:r>
            <a:endParaRPr lang="en-US"/>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vi-VN"/>
              <a:t>Bấm để chỉnh sửa kiểu tiêu đề phụ của Bản cái</a:t>
            </a:r>
            <a:endParaRPr lang="en-US"/>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9/28/2023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96974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1259683" y="685800"/>
            <a:ext cx="5898356" cy="2400300"/>
          </a:xfrm>
        </p:spPr>
        <p:txBody>
          <a:bodyPr anchor="b"/>
          <a:lstStyle>
            <a:lvl1pPr>
              <a:defRPr sz="4800"/>
            </a:lvl1pPr>
          </a:lstStyle>
          <a:p>
            <a:r>
              <a:rPr lang="vi-VN"/>
              <a:t>Bấm để sửa kiểu tiêu đề Bản cái</a:t>
            </a:r>
            <a:endParaRPr lang="en-US"/>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vi-VN"/>
              <a:t>Bấm biểu tượng để thêm hình ảnh</a:t>
            </a:r>
            <a:endParaRPr lang="en-US"/>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9/28/2023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53386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9/28/2023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45707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BAD99706-AF05-605C-7010-D478DF072949}"/>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12" name="Hình chữ nhật 11">
            <a:extLst>
              <a:ext uri="{FF2B5EF4-FFF2-40B4-BE49-F238E27FC236}">
                <a16:creationId xmlns:a16="http://schemas.microsoft.com/office/drawing/2014/main" id="{8C0A798E-42FE-F5D6-D49B-C9FEE0E5BF17}"/>
              </a:ext>
            </a:extLst>
          </p:cNvPr>
          <p:cNvSpPr/>
          <p:nvPr userDrawn="1"/>
        </p:nvSpPr>
        <p:spPr>
          <a:xfrm>
            <a:off x="-3991586" y="3783805"/>
            <a:ext cx="3810000" cy="8863965"/>
          </a:xfrm>
          <a:prstGeom prst="rect">
            <a:avLst/>
          </a:prstGeom>
          <a:noFill/>
        </p:spPr>
        <p:txBody>
          <a:bodyPr wrap="square" lIns="137160" tIns="68580" rIns="137160" bIns="685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Bài giảng thuộc dự án </a:t>
            </a:r>
            <a:r>
              <a:rPr lang="vi-VN" sz="2700" b="1" kern="1200" spc="0">
                <a:ln>
                  <a:noFill/>
                </a:ln>
                <a:solidFill>
                  <a:srgbClr val="000000"/>
                </a:solidFill>
                <a:effectLst/>
                <a:latin typeface="Arial" panose="020B0604020202020204" pitchFamily="34" charset="0"/>
                <a:ea typeface="+mn-ea"/>
                <a:cs typeface="+mn-cs"/>
              </a:rPr>
              <a:t>Hỗ trợ BGĐT miễn phí cho giáo viên </a:t>
            </a:r>
            <a:r>
              <a:rPr lang="vi-VN" sz="2700" kern="1200" spc="0">
                <a:ln>
                  <a:noFill/>
                </a:ln>
                <a:solidFill>
                  <a:srgbClr val="000000"/>
                </a:solidFill>
                <a:effectLst/>
                <a:latin typeface="Arial" panose="020B0604020202020204" pitchFamily="34" charset="0"/>
                <a:ea typeface="+mn-ea"/>
                <a:cs typeface="+mn-cs"/>
              </a:rPr>
              <a:t>của </a:t>
            </a:r>
            <a:r>
              <a:rPr lang="vi-VN" sz="2700" b="1" kern="1200" spc="0">
                <a:ln>
                  <a:noFill/>
                </a:ln>
                <a:solidFill>
                  <a:srgbClr val="000000"/>
                </a:solidFill>
                <a:effectLst/>
                <a:latin typeface="Arial" panose="020B0604020202020204" pitchFamily="34" charset="0"/>
                <a:ea typeface="+mn-ea"/>
                <a:cs typeface="+mn-cs"/>
              </a:rPr>
              <a:t>Học liệu số TuMo.</a:t>
            </a:r>
          </a:p>
          <a:p>
            <a:pPr marL="0" algn="just" rtl="0" eaLnBrk="1" latinLnBrk="0" hangingPunct="1">
              <a:spcBef>
                <a:spcPts val="0"/>
              </a:spcBef>
              <a:spcAft>
                <a:spcPts val="0"/>
              </a:spcAft>
            </a:pPr>
            <a:endParaRPr lang="vi-VN" sz="2700" b="1">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Quý thầy cô có thể tải miễn phí bài giảng trên Nhóm zalo và FB của Học liệu số TUMO.</a:t>
            </a:r>
          </a:p>
          <a:p>
            <a:pPr marL="0" algn="just" rtl="0" eaLnBrk="1" latinLnBrk="0" hangingPunct="1">
              <a:spcBef>
                <a:spcPts val="0"/>
              </a:spcBef>
              <a:spcAft>
                <a:spcPts val="0"/>
              </a:spcAft>
            </a:pPr>
            <a:endParaRPr lang="vi-VN" sz="2700" b="0"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Thầy cô có thể liên hệ admin số điện thoại, zalo 086.883.8870 để được hỗ trợ thêm vào nhóm. </a:t>
            </a: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kern="1200">
                <a:ln>
                  <a:noFill/>
                </a:ln>
                <a:solidFill>
                  <a:srgbClr val="000000"/>
                </a:solidFill>
                <a:effectLst/>
                <a:latin typeface="Arial" panose="020B0604020202020204" pitchFamily="34" charset="0"/>
                <a:ea typeface="+mn-ea"/>
                <a:cs typeface="+mn-cs"/>
              </a:rPr>
              <a:t>Vui lòng không sử dụng bài giảng với mục đích thương mại. </a:t>
            </a:r>
          </a:p>
          <a:p>
            <a:pPr marL="0" algn="just" rtl="0" eaLnBrk="1" latinLnBrk="0" hangingPunct="1">
              <a:spcBef>
                <a:spcPts val="0"/>
              </a:spcBef>
              <a:spcAft>
                <a:spcPts val="0"/>
              </a:spcAft>
            </a:pPr>
            <a:endParaRPr lang="vi-VN" sz="2700">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Chân thành cảm ơn!</a:t>
            </a:r>
            <a:endParaRPr lang="vi-VN" sz="2700">
              <a:effectLst/>
            </a:endParaRPr>
          </a:p>
        </p:txBody>
      </p:sp>
      <p:pic>
        <p:nvPicPr>
          <p:cNvPr id="13" name="Hình ảnh 12" descr="Ảnh có chứa phim hoạt hình, văn bản, vòng tròn, Đồ họa&#10;&#10;Mô tả được tạo tự động">
            <a:extLst>
              <a:ext uri="{FF2B5EF4-FFF2-40B4-BE49-F238E27FC236}">
                <a16:creationId xmlns:a16="http://schemas.microsoft.com/office/drawing/2014/main" id="{F7E5C745-32E5-712A-1BA5-6D419201E85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543300" y="411957"/>
            <a:ext cx="3309372" cy="330937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3505D44D-1FA8-2560-21F2-F386EB8399E0}"/>
              </a:ext>
            </a:extLst>
          </p:cNvPr>
          <p:cNvSpPr txBox="1"/>
          <p:nvPr userDrawn="1"/>
        </p:nvSpPr>
        <p:spPr>
          <a:xfrm>
            <a:off x="0" y="-1696998"/>
            <a:ext cx="18288000" cy="553998"/>
          </a:xfrm>
          <a:prstGeom prst="rect">
            <a:avLst/>
          </a:prstGeom>
          <a:noFill/>
        </p:spPr>
        <p:txBody>
          <a:bodyPr vert="horz" wrap="none" lIns="0" tIns="0" rIns="0" bIns="0"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69B9EE9-F3BF-4B40-83E7-C9BC68FDDB0E}" type="datetimeFigureOut">
              <a:rPr lang="en-US" smtClean="0"/>
              <a:t>9/28/2023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3303150" y="-3336334"/>
            <a:ext cx="24894300" cy="16926485"/>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405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9137142" y="-13373100"/>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9137142" y="23646384"/>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Hình chữ nhật 6">
            <a:extLst>
              <a:ext uri="{FF2B5EF4-FFF2-40B4-BE49-F238E27FC236}">
                <a16:creationId xmlns:a16="http://schemas.microsoft.com/office/drawing/2014/main" id="{0F8EF31A-855A-CF48-3589-139F7408CB94}"/>
              </a:ext>
            </a:extLst>
          </p:cNvPr>
          <p:cNvSpPr/>
          <p:nvPr userDrawn="1"/>
        </p:nvSpPr>
        <p:spPr>
          <a:xfrm>
            <a:off x="-3991586" y="3783805"/>
            <a:ext cx="3810000" cy="8863965"/>
          </a:xfrm>
          <a:prstGeom prst="rect">
            <a:avLst/>
          </a:prstGeom>
          <a:noFill/>
        </p:spPr>
        <p:txBody>
          <a:bodyPr wrap="square" lIns="137160" tIns="68580" rIns="137160" bIns="685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Bài giảng thuộc dự án </a:t>
            </a:r>
            <a:r>
              <a:rPr lang="vi-VN" sz="2700" b="1" kern="1200" spc="0">
                <a:ln>
                  <a:noFill/>
                </a:ln>
                <a:solidFill>
                  <a:srgbClr val="000000"/>
                </a:solidFill>
                <a:effectLst/>
                <a:latin typeface="Arial" panose="020B0604020202020204" pitchFamily="34" charset="0"/>
                <a:ea typeface="+mn-ea"/>
                <a:cs typeface="+mn-cs"/>
              </a:rPr>
              <a:t>Hỗ trợ BGĐT miễn phí cho giáo viên </a:t>
            </a:r>
            <a:r>
              <a:rPr lang="vi-VN" sz="2700" kern="1200" spc="0">
                <a:ln>
                  <a:noFill/>
                </a:ln>
                <a:solidFill>
                  <a:srgbClr val="000000"/>
                </a:solidFill>
                <a:effectLst/>
                <a:latin typeface="Arial" panose="020B0604020202020204" pitchFamily="34" charset="0"/>
                <a:ea typeface="+mn-ea"/>
                <a:cs typeface="+mn-cs"/>
              </a:rPr>
              <a:t>của </a:t>
            </a:r>
            <a:r>
              <a:rPr lang="vi-VN" sz="2700" b="1" kern="1200" spc="0">
                <a:ln>
                  <a:noFill/>
                </a:ln>
                <a:solidFill>
                  <a:srgbClr val="000000"/>
                </a:solidFill>
                <a:effectLst/>
                <a:latin typeface="Arial" panose="020B0604020202020204" pitchFamily="34" charset="0"/>
                <a:ea typeface="+mn-ea"/>
                <a:cs typeface="+mn-cs"/>
              </a:rPr>
              <a:t>Học liệu số TuMo.</a:t>
            </a:r>
          </a:p>
          <a:p>
            <a:pPr marL="0" algn="just" rtl="0" eaLnBrk="1" latinLnBrk="0" hangingPunct="1">
              <a:spcBef>
                <a:spcPts val="0"/>
              </a:spcBef>
              <a:spcAft>
                <a:spcPts val="0"/>
              </a:spcAft>
            </a:pPr>
            <a:endParaRPr lang="vi-VN" sz="2700" b="1">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Quý thầy cô có thể tải miễn phí bài giảng trên Nhóm zalo và FB của Học liệu số TUMO.</a:t>
            </a:r>
          </a:p>
          <a:p>
            <a:pPr marL="0" algn="just" rtl="0" eaLnBrk="1" latinLnBrk="0" hangingPunct="1">
              <a:spcBef>
                <a:spcPts val="0"/>
              </a:spcBef>
              <a:spcAft>
                <a:spcPts val="0"/>
              </a:spcAft>
            </a:pPr>
            <a:endParaRPr lang="vi-VN" sz="2700" b="0"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Thầy cô có thể liên hệ admin số điện thoại, zalo 086.883.8870 để được hỗ trợ thêm vào nhóm. </a:t>
            </a: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kern="1200">
                <a:ln>
                  <a:noFill/>
                </a:ln>
                <a:solidFill>
                  <a:srgbClr val="000000"/>
                </a:solidFill>
                <a:effectLst/>
                <a:latin typeface="Arial" panose="020B0604020202020204" pitchFamily="34" charset="0"/>
                <a:ea typeface="+mn-ea"/>
                <a:cs typeface="+mn-cs"/>
              </a:rPr>
              <a:t>Vui lòng không sử dụng bài giảng với mục đích thương mại. </a:t>
            </a:r>
          </a:p>
          <a:p>
            <a:pPr marL="0" algn="just" rtl="0" eaLnBrk="1" latinLnBrk="0" hangingPunct="1">
              <a:spcBef>
                <a:spcPts val="0"/>
              </a:spcBef>
              <a:spcAft>
                <a:spcPts val="0"/>
              </a:spcAft>
            </a:pPr>
            <a:endParaRPr lang="vi-VN" sz="2700">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Chân thành cảm ơn!</a:t>
            </a:r>
            <a:endParaRPr lang="vi-VN" sz="2700">
              <a:effectLst/>
            </a:endParaRPr>
          </a:p>
        </p:txBody>
      </p:sp>
      <p:pic>
        <p:nvPicPr>
          <p:cNvPr id="8" name="Hình ảnh 7" descr="Ảnh có chứa phim hoạt hình, văn bản, vòng tròn, Đồ họa&#10;&#10;Mô tả được tạo tự động">
            <a:extLst>
              <a:ext uri="{FF2B5EF4-FFF2-40B4-BE49-F238E27FC236}">
                <a16:creationId xmlns:a16="http://schemas.microsoft.com/office/drawing/2014/main" id="{7CB05D1C-A6A1-B009-5CA3-DE1CDFF8866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543300" y="411957"/>
            <a:ext cx="3309372" cy="3309372"/>
          </a:xfrm>
          <a:prstGeom prst="rect">
            <a:avLst/>
          </a:prstGeom>
        </p:spPr>
      </p:pic>
    </p:spTree>
    <p:extLst>
      <p:ext uri="{BB962C8B-B14F-4D97-AF65-F5344CB8AC3E}">
        <p14:creationId xmlns:p14="http://schemas.microsoft.com/office/powerpoint/2010/main" val="9980845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2"/>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lumMod val="50000"/>
              <a:lumOff val="50000"/>
            </a:schemeClr>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lumMod val="50000"/>
              <a:lumOff val="50000"/>
            </a:schemeClr>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lumMod val="50000"/>
              <a:lumOff val="50000"/>
            </a:schemeClr>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svg"/><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hyperlink" Target="mailto:https://www.facebook.com/groups/976364306848934" TargetMode="External"/><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8.svg"/><Relationship Id="rId3" Type="http://schemas.openxmlformats.org/officeDocument/2006/relationships/image" Target="../media/image18.svg"/><Relationship Id="rId7" Type="http://schemas.openxmlformats.org/officeDocument/2006/relationships/image" Target="../media/image22.svg"/><Relationship Id="rId12"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24.svg"/></Relationships>
</file>

<file path=ppt/slides/_rels/slide3.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2.sv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6.svg"/><Relationship Id="rId3" Type="http://schemas.openxmlformats.org/officeDocument/2006/relationships/image" Target="../media/image36.svg"/><Relationship Id="rId7" Type="http://schemas.openxmlformats.org/officeDocument/2006/relationships/image" Target="../media/image40.svg"/><Relationship Id="rId12"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44.svg"/><Relationship Id="rId5" Type="http://schemas.openxmlformats.org/officeDocument/2006/relationships/image" Target="../media/image38.svg"/><Relationship Id="rId15" Type="http://schemas.openxmlformats.org/officeDocument/2006/relationships/image" Target="../media/image26.pn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42.svg"/><Relationship Id="rId1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51.svg"/></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flipV="1">
            <a:off x="1318403" y="-3433102"/>
            <a:ext cx="15488408" cy="12990902"/>
          </a:xfrm>
          <a:custGeom>
            <a:avLst/>
            <a:gdLst/>
            <a:ahLst/>
            <a:cxnLst/>
            <a:rect l="l" t="t" r="r" b="b"/>
            <a:pathLst>
              <a:path w="15488408" h="12990902">
                <a:moveTo>
                  <a:pt x="0" y="12990902"/>
                </a:moveTo>
                <a:lnTo>
                  <a:pt x="15488408" y="12990902"/>
                </a:lnTo>
                <a:lnTo>
                  <a:pt x="15488408" y="0"/>
                </a:lnTo>
                <a:lnTo>
                  <a:pt x="0" y="0"/>
                </a:lnTo>
                <a:lnTo>
                  <a:pt x="0" y="12990902"/>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a:spLocks noGrp="1" noRot="1" noMove="1" noResize="1" noEditPoints="1" noAdjustHandles="1" noChangeArrowheads="1" noChangeShapeType="1"/>
          </p:cNvSpPr>
          <p:nvPr/>
        </p:nvSpPr>
        <p:spPr>
          <a:xfrm rot="-115848" flipV="1">
            <a:off x="3193822" y="2284341"/>
            <a:ext cx="12232080" cy="3114084"/>
          </a:xfrm>
          <a:custGeom>
            <a:avLst/>
            <a:gdLst/>
            <a:ahLst/>
            <a:cxnLst/>
            <a:rect l="l" t="t" r="r" b="b"/>
            <a:pathLst>
              <a:path w="12232080" h="3114084">
                <a:moveTo>
                  <a:pt x="0" y="3114084"/>
                </a:moveTo>
                <a:lnTo>
                  <a:pt x="12232079" y="3114084"/>
                </a:lnTo>
                <a:lnTo>
                  <a:pt x="12232079" y="0"/>
                </a:lnTo>
                <a:lnTo>
                  <a:pt x="0" y="0"/>
                </a:lnTo>
                <a:lnTo>
                  <a:pt x="0" y="3114084"/>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rot="465886">
            <a:off x="13571622" y="4027538"/>
            <a:ext cx="2242724" cy="1863500"/>
          </a:xfrm>
          <a:custGeom>
            <a:avLst/>
            <a:gdLst/>
            <a:ahLst/>
            <a:cxnLst/>
            <a:rect l="l" t="t" r="r" b="b"/>
            <a:pathLst>
              <a:path w="2242724" h="1863500">
                <a:moveTo>
                  <a:pt x="0" y="0"/>
                </a:moveTo>
                <a:lnTo>
                  <a:pt x="2242724" y="0"/>
                </a:lnTo>
                <a:lnTo>
                  <a:pt x="2242724" y="1863500"/>
                </a:lnTo>
                <a:lnTo>
                  <a:pt x="0" y="18635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a:spLocks noGrp="1" noRot="1" noMove="1" noResize="1" noEditPoints="1" noAdjustHandles="1" noChangeArrowheads="1" noChangeShapeType="1"/>
          </p:cNvSpPr>
          <p:nvPr/>
        </p:nvSpPr>
        <p:spPr>
          <a:xfrm rot="-547989">
            <a:off x="2023471" y="1194880"/>
            <a:ext cx="2242724" cy="1863500"/>
          </a:xfrm>
          <a:custGeom>
            <a:avLst/>
            <a:gdLst/>
            <a:ahLst/>
            <a:cxnLst/>
            <a:rect l="l" t="t" r="r" b="b"/>
            <a:pathLst>
              <a:path w="2242724" h="1863500">
                <a:moveTo>
                  <a:pt x="0" y="0"/>
                </a:moveTo>
                <a:lnTo>
                  <a:pt x="2242724" y="0"/>
                </a:lnTo>
                <a:lnTo>
                  <a:pt x="2242724" y="1863500"/>
                </a:lnTo>
                <a:lnTo>
                  <a:pt x="0" y="18635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a:spLocks noGrp="1" noRot="1" noMove="1" noResize="1" noEditPoints="1" noAdjustHandles="1" noChangeArrowheads="1" noChangeShapeType="1"/>
          </p:cNvSpPr>
          <p:nvPr/>
        </p:nvSpPr>
        <p:spPr>
          <a:xfrm rot="187880">
            <a:off x="12270069" y="6622593"/>
            <a:ext cx="5157951" cy="3526163"/>
          </a:xfrm>
          <a:custGeom>
            <a:avLst/>
            <a:gdLst/>
            <a:ahLst/>
            <a:cxnLst/>
            <a:rect l="l" t="t" r="r" b="b"/>
            <a:pathLst>
              <a:path w="5157951" h="3526163">
                <a:moveTo>
                  <a:pt x="0" y="0"/>
                </a:moveTo>
                <a:lnTo>
                  <a:pt x="5157951" y="0"/>
                </a:lnTo>
                <a:lnTo>
                  <a:pt x="5157951" y="3526163"/>
                </a:lnTo>
                <a:lnTo>
                  <a:pt x="0" y="352616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a:spLocks noGrp="1" noRot="1" noMove="1" noResize="1" noEditPoints="1" noAdjustHandles="1" noChangeArrowheads="1" noChangeShapeType="1"/>
          </p:cNvSpPr>
          <p:nvPr/>
        </p:nvSpPr>
        <p:spPr>
          <a:xfrm>
            <a:off x="5397194" y="7138420"/>
            <a:ext cx="2929693" cy="4121051"/>
          </a:xfrm>
          <a:custGeom>
            <a:avLst/>
            <a:gdLst/>
            <a:ahLst/>
            <a:cxnLst/>
            <a:rect l="l" t="t" r="r" b="b"/>
            <a:pathLst>
              <a:path w="2929693" h="4121051">
                <a:moveTo>
                  <a:pt x="0" y="0"/>
                </a:moveTo>
                <a:lnTo>
                  <a:pt x="2929693" y="0"/>
                </a:lnTo>
                <a:lnTo>
                  <a:pt x="2929693" y="4121051"/>
                </a:lnTo>
                <a:lnTo>
                  <a:pt x="0" y="412105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a:spLocks noGrp="1" noRot="1" noMove="1" noResize="1" noEditPoints="1" noAdjustHandles="1" noChangeArrowheads="1" noChangeShapeType="1"/>
          </p:cNvSpPr>
          <p:nvPr/>
        </p:nvSpPr>
        <p:spPr>
          <a:xfrm flipH="1">
            <a:off x="401942" y="5868160"/>
            <a:ext cx="2579954" cy="3239668"/>
          </a:xfrm>
          <a:custGeom>
            <a:avLst/>
            <a:gdLst/>
            <a:ahLst/>
            <a:cxnLst/>
            <a:rect l="l" t="t" r="r" b="b"/>
            <a:pathLst>
              <a:path w="2579954" h="3239668">
                <a:moveTo>
                  <a:pt x="2579954" y="0"/>
                </a:moveTo>
                <a:lnTo>
                  <a:pt x="0" y="0"/>
                </a:lnTo>
                <a:lnTo>
                  <a:pt x="0" y="3239668"/>
                </a:lnTo>
                <a:lnTo>
                  <a:pt x="2579954" y="3239668"/>
                </a:lnTo>
                <a:lnTo>
                  <a:pt x="2579954"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Freeform 9"/>
          <p:cNvSpPr/>
          <p:nvPr/>
        </p:nvSpPr>
        <p:spPr>
          <a:xfrm>
            <a:off x="2533541" y="4618706"/>
            <a:ext cx="611292" cy="880133"/>
          </a:xfrm>
          <a:custGeom>
            <a:avLst/>
            <a:gdLst/>
            <a:ahLst/>
            <a:cxnLst/>
            <a:rect l="l" t="t" r="r" b="b"/>
            <a:pathLst>
              <a:path w="611292" h="880133">
                <a:moveTo>
                  <a:pt x="0" y="0"/>
                </a:moveTo>
                <a:lnTo>
                  <a:pt x="611292" y="0"/>
                </a:lnTo>
                <a:lnTo>
                  <a:pt x="611292" y="880132"/>
                </a:lnTo>
                <a:lnTo>
                  <a:pt x="0" y="8801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0" name="Freeform 10"/>
          <p:cNvSpPr/>
          <p:nvPr/>
        </p:nvSpPr>
        <p:spPr>
          <a:xfrm>
            <a:off x="15474890" y="1419589"/>
            <a:ext cx="611292" cy="880133"/>
          </a:xfrm>
          <a:custGeom>
            <a:avLst/>
            <a:gdLst/>
            <a:ahLst/>
            <a:cxnLst/>
            <a:rect l="l" t="t" r="r" b="b"/>
            <a:pathLst>
              <a:path w="611292" h="880133">
                <a:moveTo>
                  <a:pt x="0" y="0"/>
                </a:moveTo>
                <a:lnTo>
                  <a:pt x="611292" y="0"/>
                </a:lnTo>
                <a:lnTo>
                  <a:pt x="611292" y="880133"/>
                </a:lnTo>
                <a:lnTo>
                  <a:pt x="0" y="88013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1" name="Freeform 11"/>
          <p:cNvSpPr/>
          <p:nvPr/>
        </p:nvSpPr>
        <p:spPr>
          <a:xfrm>
            <a:off x="3596012" y="5645492"/>
            <a:ext cx="386481" cy="556452"/>
          </a:xfrm>
          <a:custGeom>
            <a:avLst/>
            <a:gdLst/>
            <a:ahLst/>
            <a:cxnLst/>
            <a:rect l="l" t="t" r="r" b="b"/>
            <a:pathLst>
              <a:path w="386481" h="556452">
                <a:moveTo>
                  <a:pt x="0" y="0"/>
                </a:moveTo>
                <a:lnTo>
                  <a:pt x="386482" y="0"/>
                </a:lnTo>
                <a:lnTo>
                  <a:pt x="386482" y="556452"/>
                </a:lnTo>
                <a:lnTo>
                  <a:pt x="0" y="55645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2" name="Freeform 12"/>
          <p:cNvSpPr/>
          <p:nvPr/>
        </p:nvSpPr>
        <p:spPr>
          <a:xfrm>
            <a:off x="14230230" y="633943"/>
            <a:ext cx="386481" cy="556452"/>
          </a:xfrm>
          <a:custGeom>
            <a:avLst/>
            <a:gdLst/>
            <a:ahLst/>
            <a:cxnLst/>
            <a:rect l="l" t="t" r="r" b="b"/>
            <a:pathLst>
              <a:path w="386481" h="556452">
                <a:moveTo>
                  <a:pt x="0" y="0"/>
                </a:moveTo>
                <a:lnTo>
                  <a:pt x="386481" y="0"/>
                </a:lnTo>
                <a:lnTo>
                  <a:pt x="386481" y="556452"/>
                </a:lnTo>
                <a:lnTo>
                  <a:pt x="0" y="55645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6" name="Hình chữ nhật 15">
            <a:extLst>
              <a:ext uri="{FF2B5EF4-FFF2-40B4-BE49-F238E27FC236}">
                <a16:creationId xmlns:a16="http://schemas.microsoft.com/office/drawing/2014/main" id="{92DA349C-B4D3-1BAD-6FC9-DB015F462141}"/>
              </a:ext>
            </a:extLst>
          </p:cNvPr>
          <p:cNvSpPr/>
          <p:nvPr/>
        </p:nvSpPr>
        <p:spPr>
          <a:xfrm rot="21430549">
            <a:off x="4574668" y="2902998"/>
            <a:ext cx="8733480" cy="1323439"/>
          </a:xfrm>
          <a:prstGeom prst="rect">
            <a:avLst/>
          </a:prstGeom>
          <a:noFill/>
        </p:spPr>
        <p:txBody>
          <a:bodyPr wrap="none" lIns="91440" tIns="45720" rIns="91440" bIns="45720">
            <a:spAutoFit/>
          </a:bodyPr>
          <a:lstStyle/>
          <a:p>
            <a:pPr algn="ctr"/>
            <a:r>
              <a:rPr lang="vi-VN" sz="8000" b="1" cap="none" spc="0">
                <a:ln w="12700">
                  <a:solidFill>
                    <a:schemeClr val="bg1"/>
                  </a:solidFill>
                  <a:prstDash val="solid"/>
                </a:ln>
                <a:solidFill>
                  <a:schemeClr val="bg1"/>
                </a:solidFill>
                <a:effectLst>
                  <a:outerShdw blurRad="38100" dist="22860" dir="5400000" algn="tl" rotWithShape="0">
                    <a:srgbClr val="000000">
                      <a:alpha val="30000"/>
                    </a:srgbClr>
                  </a:outerShdw>
                </a:effectLst>
              </a:rPr>
              <a:t>MRVT ĐOÀN KẾT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Hộp Văn bản 2">
            <a:hlinkClick r:id="rId3"/>
            <a:extLst>
              <a:ext uri="{FF2B5EF4-FFF2-40B4-BE49-F238E27FC236}">
                <a16:creationId xmlns:a16="http://schemas.microsoft.com/office/drawing/2014/main" id="{2E6D5287-A53B-E3CA-0E09-9F6FE8B6792E}"/>
              </a:ext>
            </a:extLst>
          </p:cNvPr>
          <p:cNvSpPr txBox="1"/>
          <p:nvPr/>
        </p:nvSpPr>
        <p:spPr>
          <a:xfrm>
            <a:off x="3657600" y="5372100"/>
            <a:ext cx="9829800" cy="1015663"/>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9Slide02 Noi dung dai"/>
                <a:ea typeface="+mn-ea"/>
                <a:cs typeface="+mn-cs"/>
              </a:rPr>
              <a:t>https://www.facebook.com/groups/976364306848934</a:t>
            </a:r>
            <a:r>
              <a:rPr kumimoji="0" lang="vi-VN" sz="3000" b="0" i="0" u="none" strike="noStrike" kern="1200" cap="none" spc="0" normalizeH="0" baseline="0" noProof="0">
                <a:ln>
                  <a:noFill/>
                </a:ln>
                <a:solidFill>
                  <a:prstClr val="black"/>
                </a:solidFill>
                <a:effectLst/>
                <a:uLnTx/>
                <a:uFillTx/>
                <a:latin typeface="#9Slide02 Noi dung dai"/>
                <a:ea typeface="+mn-ea"/>
                <a:cs typeface="+mn-cs"/>
              </a:rPr>
              <a:t> </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a:ln>
                  <a:noFill/>
                </a:ln>
                <a:solidFill>
                  <a:prstClr val="black"/>
                </a:solidFill>
                <a:effectLst/>
                <a:uLnTx/>
                <a:uFillTx/>
                <a:latin typeface="#9Slide02 Noi dung dai"/>
                <a:ea typeface="+mn-ea"/>
                <a:cs typeface="+mn-cs"/>
              </a:rPr>
              <a:t> </a:t>
            </a:r>
            <a:endParaRPr kumimoji="0" lang="en-US" sz="30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 name="Hình chữ nhật 5">
            <a:extLst>
              <a:ext uri="{FF2B5EF4-FFF2-40B4-BE49-F238E27FC236}">
                <a16:creationId xmlns:a16="http://schemas.microsoft.com/office/drawing/2014/main" id="{46B0A968-09A0-10E1-D6D9-3855E541B3A4}"/>
              </a:ext>
            </a:extLst>
          </p:cNvPr>
          <p:cNvSpPr/>
          <p:nvPr/>
        </p:nvSpPr>
        <p:spPr>
          <a:xfrm>
            <a:off x="2072628" y="6286501"/>
            <a:ext cx="11701601" cy="692497"/>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9Slide02 Noi dung dai"/>
                <a:ea typeface="+mn-ea"/>
                <a:cs typeface="+mn-cs"/>
              </a:rPr>
              <a:t>(Trên máy tính: Bấm giữ phím ctrl + nhấp chuột vào link)</a:t>
            </a:r>
          </a:p>
        </p:txBody>
      </p:sp>
    </p:spTree>
    <p:extLst>
      <p:ext uri="{BB962C8B-B14F-4D97-AF65-F5344CB8AC3E}">
        <p14:creationId xmlns:p14="http://schemas.microsoft.com/office/powerpoint/2010/main" val="3501023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277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Nhóm 12">
            <a:extLst>
              <a:ext uri="{FF2B5EF4-FFF2-40B4-BE49-F238E27FC236}">
                <a16:creationId xmlns:a16="http://schemas.microsoft.com/office/drawing/2014/main" id="{D7280386-0961-B0FC-4C46-3BD0670DCF6D}"/>
              </a:ext>
            </a:extLst>
          </p:cNvPr>
          <p:cNvGrpSpPr/>
          <p:nvPr/>
        </p:nvGrpSpPr>
        <p:grpSpPr>
          <a:xfrm>
            <a:off x="-1447800" y="-190500"/>
            <a:ext cx="8598549" cy="10180532"/>
            <a:chOff x="-1903062" y="-1386386"/>
            <a:chExt cx="11444668" cy="12318443"/>
          </a:xfrm>
        </p:grpSpPr>
        <p:sp>
          <p:nvSpPr>
            <p:cNvPr id="2" name="Freeform 2"/>
            <p:cNvSpPr/>
            <p:nvPr/>
          </p:nvSpPr>
          <p:spPr>
            <a:xfrm>
              <a:off x="3917695" y="-1386386"/>
              <a:ext cx="5623911" cy="3149390"/>
            </a:xfrm>
            <a:custGeom>
              <a:avLst/>
              <a:gdLst/>
              <a:ahLst/>
              <a:cxnLst/>
              <a:rect l="l" t="t" r="r" b="b"/>
              <a:pathLst>
                <a:path w="5623911" h="3149390">
                  <a:moveTo>
                    <a:pt x="0" y="0"/>
                  </a:moveTo>
                  <a:lnTo>
                    <a:pt x="5623911" y="0"/>
                  </a:lnTo>
                  <a:lnTo>
                    <a:pt x="5623911" y="3149390"/>
                  </a:lnTo>
                  <a:lnTo>
                    <a:pt x="0" y="314939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903062" y="679096"/>
              <a:ext cx="7315200" cy="3182112"/>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200288" y="-404979"/>
              <a:ext cx="3968999" cy="4776695"/>
            </a:xfrm>
            <a:custGeom>
              <a:avLst/>
              <a:gdLst/>
              <a:ahLst/>
              <a:cxnLst/>
              <a:rect l="l" t="t" r="r" b="b"/>
              <a:pathLst>
                <a:path w="3968999" h="4776695">
                  <a:moveTo>
                    <a:pt x="0" y="0"/>
                  </a:moveTo>
                  <a:lnTo>
                    <a:pt x="3968999" y="0"/>
                  </a:lnTo>
                  <a:lnTo>
                    <a:pt x="3968999" y="4776695"/>
                  </a:lnTo>
                  <a:lnTo>
                    <a:pt x="0" y="47766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3592294" y="3305896"/>
              <a:ext cx="5760404" cy="3225826"/>
            </a:xfrm>
            <a:custGeom>
              <a:avLst/>
              <a:gdLst/>
              <a:ahLst/>
              <a:cxnLst/>
              <a:rect l="l" t="t" r="r" b="b"/>
              <a:pathLst>
                <a:path w="5760404" h="3225826">
                  <a:moveTo>
                    <a:pt x="0" y="0"/>
                  </a:moveTo>
                  <a:lnTo>
                    <a:pt x="5760404" y="0"/>
                  </a:lnTo>
                  <a:lnTo>
                    <a:pt x="5760404" y="3225826"/>
                  </a:lnTo>
                  <a:lnTo>
                    <a:pt x="0" y="322582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a:off x="150702" y="6531722"/>
              <a:ext cx="7315200" cy="4096512"/>
            </a:xfrm>
            <a:custGeom>
              <a:avLst/>
              <a:gdLst/>
              <a:ahLst/>
              <a:cxnLst/>
              <a:rect l="l" t="t" r="r" b="b"/>
              <a:pathLst>
                <a:path w="7315200" h="4096512">
                  <a:moveTo>
                    <a:pt x="0" y="0"/>
                  </a:moveTo>
                  <a:lnTo>
                    <a:pt x="7315200" y="0"/>
                  </a:lnTo>
                  <a:lnTo>
                    <a:pt x="7315200" y="4096512"/>
                  </a:lnTo>
                  <a:lnTo>
                    <a:pt x="0" y="409651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5038797" y="2090862"/>
              <a:ext cx="4170775" cy="4320011"/>
            </a:xfrm>
            <a:custGeom>
              <a:avLst/>
              <a:gdLst/>
              <a:ahLst/>
              <a:cxnLst/>
              <a:rect l="l" t="t" r="r" b="b"/>
              <a:pathLst>
                <a:path w="4170775" h="4320011">
                  <a:moveTo>
                    <a:pt x="0" y="0"/>
                  </a:moveTo>
                  <a:lnTo>
                    <a:pt x="4170774" y="0"/>
                  </a:lnTo>
                  <a:lnTo>
                    <a:pt x="4170774" y="4320012"/>
                  </a:lnTo>
                  <a:lnTo>
                    <a:pt x="0" y="432001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rot="3709194" flipH="1">
              <a:off x="4827418" y="6670520"/>
              <a:ext cx="4348507" cy="4174567"/>
            </a:xfrm>
            <a:custGeom>
              <a:avLst/>
              <a:gdLst/>
              <a:ahLst/>
              <a:cxnLst/>
              <a:rect l="l" t="t" r="r" b="b"/>
              <a:pathLst>
                <a:path w="4348507" h="4174567">
                  <a:moveTo>
                    <a:pt x="4348506" y="0"/>
                  </a:moveTo>
                  <a:lnTo>
                    <a:pt x="0" y="0"/>
                  </a:lnTo>
                  <a:lnTo>
                    <a:pt x="0" y="4174566"/>
                  </a:lnTo>
                  <a:lnTo>
                    <a:pt x="4348506" y="4174566"/>
                  </a:lnTo>
                  <a:lnTo>
                    <a:pt x="4348506"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9" name="Freeform 9"/>
            <p:cNvSpPr/>
            <p:nvPr/>
          </p:nvSpPr>
          <p:spPr>
            <a:xfrm rot="311188">
              <a:off x="205872" y="4570507"/>
              <a:ext cx="5516862" cy="4804685"/>
            </a:xfrm>
            <a:custGeom>
              <a:avLst/>
              <a:gdLst/>
              <a:ahLst/>
              <a:cxnLst/>
              <a:rect l="l" t="t" r="r" b="b"/>
              <a:pathLst>
                <a:path w="5516862" h="4804685">
                  <a:moveTo>
                    <a:pt x="0" y="0"/>
                  </a:moveTo>
                  <a:lnTo>
                    <a:pt x="5516862" y="0"/>
                  </a:lnTo>
                  <a:lnTo>
                    <a:pt x="5516862" y="4804685"/>
                  </a:lnTo>
                  <a:lnTo>
                    <a:pt x="0" y="480468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sp>
        <p:nvSpPr>
          <p:cNvPr id="14" name="Hình chữ nhật 13">
            <a:extLst>
              <a:ext uri="{FF2B5EF4-FFF2-40B4-BE49-F238E27FC236}">
                <a16:creationId xmlns:a16="http://schemas.microsoft.com/office/drawing/2014/main" id="{2B41BE88-16BE-83D0-DB23-D4F94F798414}"/>
              </a:ext>
            </a:extLst>
          </p:cNvPr>
          <p:cNvSpPr/>
          <p:nvPr/>
        </p:nvSpPr>
        <p:spPr>
          <a:xfrm>
            <a:off x="9372600" y="266700"/>
            <a:ext cx="6609503" cy="923330"/>
          </a:xfrm>
          <a:prstGeom prst="rect">
            <a:avLst/>
          </a:prstGeom>
          <a:noFill/>
        </p:spPr>
        <p:txBody>
          <a:bodyPr wrap="none" lIns="91440" tIns="45720" rIns="91440" bIns="45720">
            <a:spAutoFit/>
          </a:bodyPr>
          <a:lstStyle/>
          <a:p>
            <a:pPr algn="ctr"/>
            <a:r>
              <a:rPr lang="vi-VN" sz="5400" b="1">
                <a:ln w="0"/>
                <a:solidFill>
                  <a:srgbClr val="C00000"/>
                </a:solidFill>
                <a:effectLst>
                  <a:outerShdw blurRad="38100" dist="19050" dir="2700000" algn="tl" rotWithShape="0">
                    <a:schemeClr val="dk1">
                      <a:alpha val="40000"/>
                    </a:schemeClr>
                  </a:outerShdw>
                </a:effectLst>
              </a:rPr>
              <a:t>YÊU CẦU CẦN ĐẠT</a:t>
            </a:r>
            <a:endParaRPr lang="vi-VN" sz="5400" b="1" cap="none" spc="0">
              <a:ln w="0"/>
              <a:solidFill>
                <a:srgbClr val="C00000"/>
              </a:solidFill>
              <a:effectLst>
                <a:outerShdw blurRad="38100" dist="19050" dir="2700000" algn="tl" rotWithShape="0">
                  <a:schemeClr val="dk1">
                    <a:alpha val="40000"/>
                  </a:schemeClr>
                </a:outerShdw>
              </a:effectLst>
            </a:endParaRPr>
          </a:p>
        </p:txBody>
      </p:sp>
      <p:sp>
        <p:nvSpPr>
          <p:cNvPr id="15" name="Hình chữ nhật 14">
            <a:extLst>
              <a:ext uri="{FF2B5EF4-FFF2-40B4-BE49-F238E27FC236}">
                <a16:creationId xmlns:a16="http://schemas.microsoft.com/office/drawing/2014/main" id="{79199B9F-62C0-9A80-A0B4-1B9C5B10FB89}"/>
              </a:ext>
            </a:extLst>
          </p:cNvPr>
          <p:cNvSpPr/>
          <p:nvPr/>
        </p:nvSpPr>
        <p:spPr>
          <a:xfrm>
            <a:off x="7150748" y="1714500"/>
            <a:ext cx="10756251" cy="1938992"/>
          </a:xfrm>
          <a:prstGeom prst="rect">
            <a:avLst/>
          </a:prstGeom>
          <a:noFill/>
        </p:spPr>
        <p:txBody>
          <a:bodyPr wrap="square" lIns="91440" tIns="45720" rIns="91440" bIns="45720">
            <a:spAutoFit/>
          </a:bodyPr>
          <a:lstStyle/>
          <a:p>
            <a:pPr marL="857250" indent="-857250">
              <a:buFont typeface="Wingdings" panose="05000000000000000000" pitchFamily="2" charset="2"/>
              <a:buChar char="Ø"/>
            </a:pPr>
            <a:r>
              <a:rPr lang="vi-VN" sz="6000">
                <a:ln w="0"/>
                <a:effectLst>
                  <a:outerShdw blurRad="38100" dist="19050" dir="2700000" algn="tl" rotWithShape="0">
                    <a:schemeClr val="dk1">
                      <a:alpha val="40000"/>
                    </a:schemeClr>
                  </a:outerShdw>
                </a:effectLst>
              </a:rPr>
              <a:t>Thầy cô nhập yêu cầu vào đây.</a:t>
            </a:r>
            <a:endParaRPr lang="vi-VN" sz="6000" b="0" cap="none" spc="0">
              <a:ln w="0"/>
              <a:effectLst>
                <a:outerShdw blurRad="38100" dist="19050" dir="2700000" algn="tl" rotWithShape="0">
                  <a:schemeClr val="dk1">
                    <a:alpha val="40000"/>
                  </a:schemeClr>
                </a:outerShdw>
              </a:effectLs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Hộp Văn bản 15">
            <a:extLst>
              <a:ext uri="{FF2B5EF4-FFF2-40B4-BE49-F238E27FC236}">
                <a16:creationId xmlns:a16="http://schemas.microsoft.com/office/drawing/2014/main" id="{F3220031-6E26-E98F-87C5-F8E1442AC270}"/>
              </a:ext>
            </a:extLst>
          </p:cNvPr>
          <p:cNvSpPr txBox="1"/>
          <p:nvPr/>
        </p:nvSpPr>
        <p:spPr>
          <a:xfrm>
            <a:off x="304800" y="132291"/>
            <a:ext cx="17983200" cy="1938992"/>
          </a:xfrm>
          <a:prstGeom prst="rect">
            <a:avLst/>
          </a:prstGeom>
          <a:noFill/>
        </p:spPr>
        <p:txBody>
          <a:bodyPr wrap="square">
            <a:spAutoFit/>
          </a:bodyPr>
          <a:lstStyle/>
          <a:p>
            <a:r>
              <a:rPr lang="vi-VN" sz="6000" b="1">
                <a:solidFill>
                  <a:srgbClr val="FF3399"/>
                </a:solidFill>
                <a:effectLst/>
                <a:ea typeface="Times New Roman" panose="02020603050405020304" pitchFamily="18" charset="0"/>
              </a:rPr>
              <a:t>1. </a:t>
            </a:r>
            <a:r>
              <a:rPr lang="vi-VN" sz="6000" b="1">
                <a:ea typeface="Times New Roman" panose="02020603050405020304" pitchFamily="18" charset="0"/>
              </a:rPr>
              <a:t>Dòng nào sau đây nêu đúng nghĩa của từ </a:t>
            </a:r>
            <a:r>
              <a:rPr lang="vi-VN" sz="6000" b="1" i="1">
                <a:solidFill>
                  <a:srgbClr val="FF0000"/>
                </a:solidFill>
                <a:ea typeface="Times New Roman" panose="02020603050405020304" pitchFamily="18" charset="0"/>
              </a:rPr>
              <a:t>đoàn kết</a:t>
            </a:r>
            <a:r>
              <a:rPr lang="vi-VN" sz="6000" b="1">
                <a:ea typeface="Times New Roman" panose="02020603050405020304" pitchFamily="18" charset="0"/>
              </a:rPr>
              <a:t>?</a:t>
            </a:r>
            <a:endParaRPr lang="en-US" sz="6000" b="1"/>
          </a:p>
        </p:txBody>
      </p:sp>
      <p:grpSp>
        <p:nvGrpSpPr>
          <p:cNvPr id="24" name="Nhóm 23">
            <a:extLst>
              <a:ext uri="{FF2B5EF4-FFF2-40B4-BE49-F238E27FC236}">
                <a16:creationId xmlns:a16="http://schemas.microsoft.com/office/drawing/2014/main" id="{C893166C-7F18-11FB-C78F-C151DF0F8D0A}"/>
              </a:ext>
            </a:extLst>
          </p:cNvPr>
          <p:cNvGrpSpPr/>
          <p:nvPr/>
        </p:nvGrpSpPr>
        <p:grpSpPr>
          <a:xfrm>
            <a:off x="304800" y="2324100"/>
            <a:ext cx="13106400" cy="1605417"/>
            <a:chOff x="1143000" y="2120978"/>
            <a:chExt cx="13106400" cy="1605417"/>
          </a:xfrm>
        </p:grpSpPr>
        <p:sp>
          <p:nvSpPr>
            <p:cNvPr id="22" name="Hình chữ nhật 21">
              <a:extLst>
                <a:ext uri="{FF2B5EF4-FFF2-40B4-BE49-F238E27FC236}">
                  <a16:creationId xmlns:a16="http://schemas.microsoft.com/office/drawing/2014/main" id="{FA420334-0A22-F372-772F-D07E104D5A96}"/>
                </a:ext>
              </a:extLst>
            </p:cNvPr>
            <p:cNvSpPr/>
            <p:nvPr/>
          </p:nvSpPr>
          <p:spPr>
            <a:xfrm>
              <a:off x="1676400" y="2120978"/>
              <a:ext cx="12573000" cy="1596985"/>
            </a:xfrm>
            <a:prstGeom prst="rect">
              <a:avLst/>
            </a:prstGeom>
            <a:solidFill>
              <a:srgbClr val="FF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ình Bầu dục 20">
              <a:extLst>
                <a:ext uri="{FF2B5EF4-FFF2-40B4-BE49-F238E27FC236}">
                  <a16:creationId xmlns:a16="http://schemas.microsoft.com/office/drawing/2014/main" id="{037ED6B3-0A19-D269-CF1C-57F0F9A84CDC}"/>
                </a:ext>
              </a:extLst>
            </p:cNvPr>
            <p:cNvSpPr/>
            <p:nvPr/>
          </p:nvSpPr>
          <p:spPr>
            <a:xfrm>
              <a:off x="1143000" y="2378745"/>
              <a:ext cx="1066800" cy="1066800"/>
            </a:xfrm>
            <a:prstGeom prst="ellipse">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sp>
          <p:nvSpPr>
            <p:cNvPr id="23" name="Hộp Văn bản 22">
              <a:extLst>
                <a:ext uri="{FF2B5EF4-FFF2-40B4-BE49-F238E27FC236}">
                  <a16:creationId xmlns:a16="http://schemas.microsoft.com/office/drawing/2014/main" id="{67C4E13A-33D4-E09F-6904-DD66E818EA0D}"/>
                </a:ext>
              </a:extLst>
            </p:cNvPr>
            <p:cNvSpPr txBox="1"/>
            <p:nvPr/>
          </p:nvSpPr>
          <p:spPr>
            <a:xfrm>
              <a:off x="2209800" y="2156735"/>
              <a:ext cx="12039600" cy="1569660"/>
            </a:xfrm>
            <a:prstGeom prst="rect">
              <a:avLst/>
            </a:prstGeom>
            <a:noFill/>
          </p:spPr>
          <p:txBody>
            <a:bodyPr wrap="square">
              <a:spAutoFit/>
            </a:bodyPr>
            <a:lstStyle/>
            <a:p>
              <a:pPr>
                <a:spcBef>
                  <a:spcPts val="600"/>
                </a:spcBef>
                <a:spcAft>
                  <a:spcPts val="600"/>
                </a:spcAft>
              </a:pPr>
              <a:r>
                <a:rPr lang="en-US" sz="4800">
                  <a:latin typeface="Arial" panose="020B0604020202020204" pitchFamily="34" charset="0"/>
                  <a:cs typeface="Arial" panose="020B0604020202020204" pitchFamily="34" charset="0"/>
                </a:rPr>
                <a:t>Làm cho các phần rời nhau nối liền, gắn liền lại với nhau.</a:t>
              </a:r>
            </a:p>
          </p:txBody>
        </p:sp>
      </p:grpSp>
      <p:grpSp>
        <p:nvGrpSpPr>
          <p:cNvPr id="25" name="Nhóm 24">
            <a:extLst>
              <a:ext uri="{FF2B5EF4-FFF2-40B4-BE49-F238E27FC236}">
                <a16:creationId xmlns:a16="http://schemas.microsoft.com/office/drawing/2014/main" id="{9CDAC30C-1150-F8CD-1816-EEFFF7EB2D67}"/>
              </a:ext>
            </a:extLst>
          </p:cNvPr>
          <p:cNvGrpSpPr/>
          <p:nvPr/>
        </p:nvGrpSpPr>
        <p:grpSpPr>
          <a:xfrm>
            <a:off x="304800" y="4335243"/>
            <a:ext cx="13106400" cy="1605417"/>
            <a:chOff x="1143000" y="2120978"/>
            <a:chExt cx="13106400" cy="1605417"/>
          </a:xfrm>
        </p:grpSpPr>
        <p:sp>
          <p:nvSpPr>
            <p:cNvPr id="26" name="Hình chữ nhật 25">
              <a:extLst>
                <a:ext uri="{FF2B5EF4-FFF2-40B4-BE49-F238E27FC236}">
                  <a16:creationId xmlns:a16="http://schemas.microsoft.com/office/drawing/2014/main" id="{804C366B-6509-2593-A5C7-73E2ED552A6E}"/>
                </a:ext>
              </a:extLst>
            </p:cNvPr>
            <p:cNvSpPr/>
            <p:nvPr/>
          </p:nvSpPr>
          <p:spPr>
            <a:xfrm>
              <a:off x="1676400" y="2120978"/>
              <a:ext cx="12573000" cy="1596985"/>
            </a:xfrm>
            <a:prstGeom prst="rect">
              <a:avLst/>
            </a:prstGeom>
            <a:solidFill>
              <a:srgbClr val="CC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34F8B9BA-CA67-9AF7-74B7-8DE99041D1B5}"/>
                </a:ext>
              </a:extLst>
            </p:cNvPr>
            <p:cNvSpPr/>
            <p:nvPr/>
          </p:nvSpPr>
          <p:spPr>
            <a:xfrm>
              <a:off x="1143000" y="2378745"/>
              <a:ext cx="1066800" cy="1066800"/>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sp>
          <p:nvSpPr>
            <p:cNvPr id="28" name="Hộp Văn bản 27">
              <a:extLst>
                <a:ext uri="{FF2B5EF4-FFF2-40B4-BE49-F238E27FC236}">
                  <a16:creationId xmlns:a16="http://schemas.microsoft.com/office/drawing/2014/main" id="{4E106E0A-EBC4-4737-90CB-43A111F62FC8}"/>
                </a:ext>
              </a:extLst>
            </p:cNvPr>
            <p:cNvSpPr txBox="1"/>
            <p:nvPr/>
          </p:nvSpPr>
          <p:spPr>
            <a:xfrm>
              <a:off x="2209800" y="2156735"/>
              <a:ext cx="12039600" cy="1569660"/>
            </a:xfrm>
            <a:prstGeom prst="rect">
              <a:avLst/>
            </a:prstGeom>
            <a:noFill/>
          </p:spPr>
          <p:txBody>
            <a:bodyPr wrap="square">
              <a:spAutoFit/>
            </a:bodyPr>
            <a:lstStyle/>
            <a:p>
              <a:pPr>
                <a:spcBef>
                  <a:spcPts val="600"/>
                </a:spcBef>
                <a:spcAft>
                  <a:spcPts val="600"/>
                </a:spcAft>
              </a:pPr>
              <a:r>
                <a:rPr lang="en-US" sz="4800">
                  <a:latin typeface="Arial" panose="020B0604020202020204" pitchFamily="34" charset="0"/>
                  <a:cs typeface="Arial" panose="020B0604020202020204" pitchFamily="34" charset="0"/>
                </a:rPr>
                <a:t>Gắn bó với nhau về tình nghĩa, coi nhau như người thân.</a:t>
              </a:r>
              <a:endParaRPr lang="vi-VN" sz="4800">
                <a:latin typeface="Arial" panose="020B0604020202020204" pitchFamily="34" charset="0"/>
                <a:cs typeface="Arial" panose="020B0604020202020204" pitchFamily="34" charset="0"/>
              </a:endParaRPr>
            </a:p>
          </p:txBody>
        </p:sp>
      </p:grpSp>
      <p:grpSp>
        <p:nvGrpSpPr>
          <p:cNvPr id="29" name="Nhóm 28">
            <a:extLst>
              <a:ext uri="{FF2B5EF4-FFF2-40B4-BE49-F238E27FC236}">
                <a16:creationId xmlns:a16="http://schemas.microsoft.com/office/drawing/2014/main" id="{FAB83A79-E71E-27C6-998D-937DB683BD63}"/>
              </a:ext>
            </a:extLst>
          </p:cNvPr>
          <p:cNvGrpSpPr/>
          <p:nvPr/>
        </p:nvGrpSpPr>
        <p:grpSpPr>
          <a:xfrm>
            <a:off x="304800" y="6321460"/>
            <a:ext cx="13106400" cy="1605417"/>
            <a:chOff x="1143000" y="2120978"/>
            <a:chExt cx="13106400" cy="1605417"/>
          </a:xfrm>
        </p:grpSpPr>
        <p:sp>
          <p:nvSpPr>
            <p:cNvPr id="30" name="Hình chữ nhật 29">
              <a:extLst>
                <a:ext uri="{FF2B5EF4-FFF2-40B4-BE49-F238E27FC236}">
                  <a16:creationId xmlns:a16="http://schemas.microsoft.com/office/drawing/2014/main" id="{441F0F3A-D1E1-13AE-87C7-670434BFDF71}"/>
                </a:ext>
              </a:extLst>
            </p:cNvPr>
            <p:cNvSpPr/>
            <p:nvPr/>
          </p:nvSpPr>
          <p:spPr>
            <a:xfrm>
              <a:off x="1676400" y="2120978"/>
              <a:ext cx="12573000" cy="1596985"/>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ình Bầu dục 30">
              <a:extLst>
                <a:ext uri="{FF2B5EF4-FFF2-40B4-BE49-F238E27FC236}">
                  <a16:creationId xmlns:a16="http://schemas.microsoft.com/office/drawing/2014/main" id="{7EE0935F-170B-9201-63CC-8FB9DFED952B}"/>
                </a:ext>
              </a:extLst>
            </p:cNvPr>
            <p:cNvSpPr/>
            <p:nvPr/>
          </p:nvSpPr>
          <p:spPr>
            <a:xfrm>
              <a:off x="1143000" y="2378745"/>
              <a:ext cx="1066800" cy="106680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sp>
          <p:nvSpPr>
            <p:cNvPr id="32" name="Hộp Văn bản 31">
              <a:extLst>
                <a:ext uri="{FF2B5EF4-FFF2-40B4-BE49-F238E27FC236}">
                  <a16:creationId xmlns:a16="http://schemas.microsoft.com/office/drawing/2014/main" id="{6D038FED-EA50-62A7-C55D-DCE2A73160E5}"/>
                </a:ext>
              </a:extLst>
            </p:cNvPr>
            <p:cNvSpPr txBox="1"/>
            <p:nvPr/>
          </p:nvSpPr>
          <p:spPr>
            <a:xfrm>
              <a:off x="2209800" y="2156735"/>
              <a:ext cx="12039600" cy="1569660"/>
            </a:xfrm>
            <a:prstGeom prst="rect">
              <a:avLst/>
            </a:prstGeom>
            <a:noFill/>
          </p:spPr>
          <p:txBody>
            <a:bodyPr wrap="square">
              <a:spAutoFit/>
            </a:bodyPr>
            <a:lstStyle/>
            <a:p>
              <a:pPr>
                <a:spcBef>
                  <a:spcPts val="600"/>
                </a:spcBef>
                <a:spcAft>
                  <a:spcPts val="600"/>
                </a:spcAft>
              </a:pPr>
              <a:r>
                <a:rPr lang="en-US" sz="4800">
                  <a:latin typeface="Arial" panose="020B0604020202020204" pitchFamily="34" charset="0"/>
                  <a:cs typeface="Arial" panose="020B0604020202020204" pitchFamily="34" charset="0"/>
                </a:rPr>
                <a:t>Kết thành một khối thống nhất, cùng hoạt động vì một mục đích chung. </a:t>
              </a:r>
              <a:endParaRPr lang="vi-VN" sz="4800">
                <a:latin typeface="Arial" panose="020B0604020202020204" pitchFamily="34" charset="0"/>
                <a:cs typeface="Arial" panose="020B0604020202020204" pitchFamily="34" charset="0"/>
              </a:endParaRPr>
            </a:p>
          </p:txBody>
        </p:sp>
      </p:grpSp>
      <p:grpSp>
        <p:nvGrpSpPr>
          <p:cNvPr id="33" name="Nhóm 32">
            <a:extLst>
              <a:ext uri="{FF2B5EF4-FFF2-40B4-BE49-F238E27FC236}">
                <a16:creationId xmlns:a16="http://schemas.microsoft.com/office/drawing/2014/main" id="{E6D26DF0-BD69-E006-7181-435410B1ADE0}"/>
              </a:ext>
            </a:extLst>
          </p:cNvPr>
          <p:cNvGrpSpPr/>
          <p:nvPr/>
        </p:nvGrpSpPr>
        <p:grpSpPr>
          <a:xfrm>
            <a:off x="304800" y="8184644"/>
            <a:ext cx="13106400" cy="1605417"/>
            <a:chOff x="1143000" y="2120978"/>
            <a:chExt cx="13106400" cy="1605417"/>
          </a:xfrm>
        </p:grpSpPr>
        <p:sp>
          <p:nvSpPr>
            <p:cNvPr id="34" name="Hình chữ nhật 33">
              <a:extLst>
                <a:ext uri="{FF2B5EF4-FFF2-40B4-BE49-F238E27FC236}">
                  <a16:creationId xmlns:a16="http://schemas.microsoft.com/office/drawing/2014/main" id="{3F9FB149-11CD-F653-FF83-6EEBD758700E}"/>
                </a:ext>
              </a:extLst>
            </p:cNvPr>
            <p:cNvSpPr/>
            <p:nvPr/>
          </p:nvSpPr>
          <p:spPr>
            <a:xfrm>
              <a:off x="1676400" y="2120978"/>
              <a:ext cx="12573000" cy="1596985"/>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ình Bầu dục 34">
              <a:extLst>
                <a:ext uri="{FF2B5EF4-FFF2-40B4-BE49-F238E27FC236}">
                  <a16:creationId xmlns:a16="http://schemas.microsoft.com/office/drawing/2014/main" id="{57CEE05E-CE01-FC13-874D-51E264D6B5FE}"/>
                </a:ext>
              </a:extLst>
            </p:cNvPr>
            <p:cNvSpPr/>
            <p:nvPr/>
          </p:nvSpPr>
          <p:spPr>
            <a:xfrm>
              <a:off x="1143000" y="2378745"/>
              <a:ext cx="1066800" cy="106680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sp>
          <p:nvSpPr>
            <p:cNvPr id="36" name="Hộp Văn bản 35">
              <a:extLst>
                <a:ext uri="{FF2B5EF4-FFF2-40B4-BE49-F238E27FC236}">
                  <a16:creationId xmlns:a16="http://schemas.microsoft.com/office/drawing/2014/main" id="{63B75268-52A3-DCFA-ECA7-278295D9449C}"/>
                </a:ext>
              </a:extLst>
            </p:cNvPr>
            <p:cNvSpPr txBox="1"/>
            <p:nvPr/>
          </p:nvSpPr>
          <p:spPr>
            <a:xfrm>
              <a:off x="2209800" y="2156735"/>
              <a:ext cx="12039600" cy="1569660"/>
            </a:xfrm>
            <a:prstGeom prst="rect">
              <a:avLst/>
            </a:prstGeom>
            <a:noFill/>
          </p:spPr>
          <p:txBody>
            <a:bodyPr wrap="square">
              <a:spAutoFit/>
            </a:bodyPr>
            <a:lstStyle/>
            <a:p>
              <a:pPr>
                <a:spcBef>
                  <a:spcPts val="600"/>
                </a:spcBef>
                <a:spcAft>
                  <a:spcPts val="600"/>
                </a:spcAft>
              </a:pPr>
              <a:r>
                <a:rPr lang="vi-VN" sz="4800">
                  <a:latin typeface="Arial" panose="020B0604020202020204" pitchFamily="34" charset="0"/>
                  <a:cs typeface="Arial" panose="020B0604020202020204" pitchFamily="34" charset="0"/>
                </a:rPr>
                <a:t>C</a:t>
              </a:r>
              <a:r>
                <a:rPr lang="en-US" sz="4800">
                  <a:latin typeface="Arial" panose="020B0604020202020204" pitchFamily="34" charset="0"/>
                  <a:cs typeface="Arial" panose="020B0604020202020204" pitchFamily="34" charset="0"/>
                </a:rPr>
                <a:t>hính thức công nhận là một thành viên</a:t>
              </a:r>
              <a:r>
                <a:rPr lang="vi-VN" sz="4800">
                  <a:latin typeface="Arial" panose="020B0604020202020204" pitchFamily="34" charset="0"/>
                  <a:cs typeface="Arial" panose="020B0604020202020204" pitchFamily="34" charset="0"/>
                </a:rPr>
                <a:t> </a:t>
              </a:r>
              <a:r>
                <a:rPr lang="en-US" sz="4800">
                  <a:latin typeface="Arial" panose="020B0604020202020204" pitchFamily="34" charset="0"/>
                  <a:cs typeface="Arial" panose="020B0604020202020204" pitchFamily="34" charset="0"/>
                </a:rPr>
                <a:t>của một tổ chức,</a:t>
              </a:r>
              <a:r>
                <a:rPr lang="vi-VN" sz="4800">
                  <a:latin typeface="Arial" panose="020B0604020202020204" pitchFamily="34" charset="0"/>
                  <a:cs typeface="Arial" panose="020B0604020202020204" pitchFamily="34" charset="0"/>
                </a:rPr>
                <a:t> </a:t>
              </a:r>
              <a:r>
                <a:rPr lang="en-US" sz="4800">
                  <a:latin typeface="Arial" panose="020B0604020202020204" pitchFamily="34" charset="0"/>
                  <a:cs typeface="Arial" panose="020B0604020202020204" pitchFamily="34" charset="0"/>
                </a:rPr>
                <a:t>đoàn thể.</a:t>
              </a:r>
            </a:p>
          </p:txBody>
        </p:sp>
      </p:grpSp>
      <p:sp>
        <p:nvSpPr>
          <p:cNvPr id="37" name="Hình chữ nhật 36">
            <a:extLst>
              <a:ext uri="{FF2B5EF4-FFF2-40B4-BE49-F238E27FC236}">
                <a16:creationId xmlns:a16="http://schemas.microsoft.com/office/drawing/2014/main" id="{C965C837-CC18-8896-D846-BBF26868D45C}"/>
              </a:ext>
            </a:extLst>
          </p:cNvPr>
          <p:cNvSpPr/>
          <p:nvPr/>
        </p:nvSpPr>
        <p:spPr>
          <a:xfrm>
            <a:off x="12342771" y="6746526"/>
            <a:ext cx="1191352" cy="1446550"/>
          </a:xfrm>
          <a:prstGeom prst="rect">
            <a:avLst/>
          </a:prstGeom>
          <a:noFill/>
        </p:spPr>
        <p:txBody>
          <a:bodyPr wrap="none" lIns="91440" tIns="45720" rIns="91440" bIns="45720">
            <a:spAutoFit/>
          </a:bodyPr>
          <a:lstStyle/>
          <a:p>
            <a:pPr algn="ctr"/>
            <a:r>
              <a:rPr lang="vi-VN" sz="8800" b="0" cap="none" spc="0">
                <a:ln w="0"/>
                <a:solidFill>
                  <a:srgbClr val="FF0000"/>
                </a:solidFill>
                <a:effectLst>
                  <a:outerShdw blurRad="38100" dist="19050" dir="2700000" algn="tl" rotWithShape="0">
                    <a:schemeClr val="dk1">
                      <a:alpha val="40000"/>
                    </a:schemeClr>
                  </a:outerShdw>
                </a:effectLst>
                <a:sym typeface="Wingdings" panose="05000000000000000000" pitchFamily="2" charset="2"/>
              </a:rPr>
              <a:t></a:t>
            </a:r>
            <a:endParaRPr lang="vi-VN" sz="8800" b="0" cap="none" spc="0">
              <a:ln w="0"/>
              <a:solidFill>
                <a:srgbClr val="FF0000"/>
              </a:solidFill>
              <a:effectLst>
                <a:outerShdw blurRad="38100" dist="19050" dir="2700000" algn="tl" rotWithShape="0">
                  <a:schemeClr val="dk1">
                    <a:alpha val="40000"/>
                  </a:schemeClr>
                </a:outerShdw>
              </a:effectLst>
            </a:endParaRPr>
          </a:p>
        </p:txBody>
      </p:sp>
      <p:grpSp>
        <p:nvGrpSpPr>
          <p:cNvPr id="46" name="Nhóm 45">
            <a:extLst>
              <a:ext uri="{FF2B5EF4-FFF2-40B4-BE49-F238E27FC236}">
                <a16:creationId xmlns:a16="http://schemas.microsoft.com/office/drawing/2014/main" id="{D79B644A-9542-5CF9-CD1C-BE606F869CFD}"/>
              </a:ext>
            </a:extLst>
          </p:cNvPr>
          <p:cNvGrpSpPr/>
          <p:nvPr/>
        </p:nvGrpSpPr>
        <p:grpSpPr>
          <a:xfrm>
            <a:off x="13487401" y="2047594"/>
            <a:ext cx="4326155" cy="2135346"/>
            <a:chOff x="13487401" y="2047594"/>
            <a:chExt cx="4326155" cy="2135346"/>
          </a:xfrm>
        </p:grpSpPr>
        <p:sp>
          <p:nvSpPr>
            <p:cNvPr id="38" name="Freeform 2">
              <a:extLst>
                <a:ext uri="{FF2B5EF4-FFF2-40B4-BE49-F238E27FC236}">
                  <a16:creationId xmlns:a16="http://schemas.microsoft.com/office/drawing/2014/main" id="{F0E3093C-2255-D4D7-5919-16C67FDAEF41}"/>
                </a:ext>
              </a:extLst>
            </p:cNvPr>
            <p:cNvSpPr/>
            <p:nvPr/>
          </p:nvSpPr>
          <p:spPr>
            <a:xfrm>
              <a:off x="13487401" y="2047594"/>
              <a:ext cx="4326155" cy="2135346"/>
            </a:xfrm>
            <a:custGeom>
              <a:avLst/>
              <a:gdLst/>
              <a:ahLst/>
              <a:cxnLst/>
              <a:rect l="l" t="t" r="r" b="b"/>
              <a:pathLst>
                <a:path w="5431055" h="3061757">
                  <a:moveTo>
                    <a:pt x="0" y="0"/>
                  </a:moveTo>
                  <a:lnTo>
                    <a:pt x="5431055" y="0"/>
                  </a:lnTo>
                  <a:lnTo>
                    <a:pt x="5431055" y="3061757"/>
                  </a:lnTo>
                  <a:lnTo>
                    <a:pt x="0" y="306175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1" name="Hình chữ nhật 40">
              <a:extLst>
                <a:ext uri="{FF2B5EF4-FFF2-40B4-BE49-F238E27FC236}">
                  <a16:creationId xmlns:a16="http://schemas.microsoft.com/office/drawing/2014/main" id="{B085859B-22A2-47CE-5800-DC3DCC585B0F}"/>
                </a:ext>
              </a:extLst>
            </p:cNvPr>
            <p:cNvSpPr/>
            <p:nvPr/>
          </p:nvSpPr>
          <p:spPr>
            <a:xfrm>
              <a:off x="13964653" y="2759476"/>
              <a:ext cx="2993128" cy="923330"/>
            </a:xfrm>
            <a:prstGeom prst="rect">
              <a:avLst/>
            </a:prstGeom>
            <a:noFill/>
          </p:spPr>
          <p:txBody>
            <a:bodyPr wrap="none" lIns="91440" tIns="45720" rIns="91440" bIns="45720">
              <a:spAutoFit/>
            </a:bodyPr>
            <a:lstStyle/>
            <a:p>
              <a:pPr algn="ctr"/>
              <a:r>
                <a:rPr lang="vi-VN" sz="5400" b="1" cap="none" spc="0">
                  <a:ln w="0"/>
                  <a:solidFill>
                    <a:schemeClr val="tx1"/>
                  </a:solidFill>
                  <a:effectLst>
                    <a:outerShdw blurRad="38100" dist="19050" dir="2700000" algn="tl" rotWithShape="0">
                      <a:schemeClr val="dk1">
                        <a:alpha val="40000"/>
                      </a:schemeClr>
                    </a:outerShdw>
                  </a:effectLst>
                </a:rPr>
                <a:t>KẾT NỐI</a:t>
              </a:r>
            </a:p>
          </p:txBody>
        </p:sp>
      </p:grpSp>
      <p:grpSp>
        <p:nvGrpSpPr>
          <p:cNvPr id="45" name="Nhóm 44">
            <a:extLst>
              <a:ext uri="{FF2B5EF4-FFF2-40B4-BE49-F238E27FC236}">
                <a16:creationId xmlns:a16="http://schemas.microsoft.com/office/drawing/2014/main" id="{AF6CEF16-45C2-153E-F449-15B6C677331F}"/>
              </a:ext>
            </a:extLst>
          </p:cNvPr>
          <p:cNvGrpSpPr/>
          <p:nvPr/>
        </p:nvGrpSpPr>
        <p:grpSpPr>
          <a:xfrm>
            <a:off x="13657045" y="4146973"/>
            <a:ext cx="4326155" cy="2135346"/>
            <a:chOff x="13689129" y="4088157"/>
            <a:chExt cx="4326155" cy="2135346"/>
          </a:xfrm>
        </p:grpSpPr>
        <p:sp>
          <p:nvSpPr>
            <p:cNvPr id="39" name="Freeform 3">
              <a:extLst>
                <a:ext uri="{FF2B5EF4-FFF2-40B4-BE49-F238E27FC236}">
                  <a16:creationId xmlns:a16="http://schemas.microsoft.com/office/drawing/2014/main" id="{53A009CE-0207-3FC1-3040-3F66559F40D4}"/>
                </a:ext>
              </a:extLst>
            </p:cNvPr>
            <p:cNvSpPr/>
            <p:nvPr/>
          </p:nvSpPr>
          <p:spPr>
            <a:xfrm>
              <a:off x="13689129" y="4088157"/>
              <a:ext cx="4326155" cy="2135346"/>
            </a:xfrm>
            <a:custGeom>
              <a:avLst/>
              <a:gdLst/>
              <a:ahLst/>
              <a:cxnLst/>
              <a:rect l="l" t="t" r="r" b="b"/>
              <a:pathLst>
                <a:path w="5431055" h="3061757">
                  <a:moveTo>
                    <a:pt x="0" y="0"/>
                  </a:moveTo>
                  <a:lnTo>
                    <a:pt x="5431055" y="0"/>
                  </a:lnTo>
                  <a:lnTo>
                    <a:pt x="5431055" y="3061757"/>
                  </a:lnTo>
                  <a:lnTo>
                    <a:pt x="0" y="30617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2" name="Hình chữ nhật 41">
              <a:extLst>
                <a:ext uri="{FF2B5EF4-FFF2-40B4-BE49-F238E27FC236}">
                  <a16:creationId xmlns:a16="http://schemas.microsoft.com/office/drawing/2014/main" id="{F9B83A31-8E22-D2E3-0D59-583CCAB1E3FD}"/>
                </a:ext>
              </a:extLst>
            </p:cNvPr>
            <p:cNvSpPr/>
            <p:nvPr/>
          </p:nvSpPr>
          <p:spPr>
            <a:xfrm>
              <a:off x="13816143" y="4871133"/>
              <a:ext cx="3993402" cy="923330"/>
            </a:xfrm>
            <a:prstGeom prst="rect">
              <a:avLst/>
            </a:prstGeom>
            <a:noFill/>
          </p:spPr>
          <p:txBody>
            <a:bodyPr wrap="none" lIns="91440" tIns="45720" rIns="91440" bIns="45720">
              <a:spAutoFit/>
            </a:bodyPr>
            <a:lstStyle/>
            <a:p>
              <a:pPr algn="ctr"/>
              <a:r>
                <a:rPr lang="vi-VN" sz="5400" b="1" cap="none" spc="0">
                  <a:ln w="0"/>
                  <a:solidFill>
                    <a:schemeClr val="tx1"/>
                  </a:solidFill>
                  <a:effectLst>
                    <a:outerShdw blurRad="38100" dist="19050" dir="2700000" algn="tl" rotWithShape="0">
                      <a:schemeClr val="dk1">
                        <a:alpha val="40000"/>
                      </a:schemeClr>
                    </a:outerShdw>
                  </a:effectLst>
                </a:rPr>
                <a:t>KẾT NGHĨA</a:t>
              </a:r>
            </a:p>
          </p:txBody>
        </p:sp>
      </p:grpSp>
      <p:grpSp>
        <p:nvGrpSpPr>
          <p:cNvPr id="44" name="Nhóm 43">
            <a:extLst>
              <a:ext uri="{FF2B5EF4-FFF2-40B4-BE49-F238E27FC236}">
                <a16:creationId xmlns:a16="http://schemas.microsoft.com/office/drawing/2014/main" id="{41610CBE-F27B-AFB4-59E5-02A7B08A3C2B}"/>
              </a:ext>
            </a:extLst>
          </p:cNvPr>
          <p:cNvGrpSpPr/>
          <p:nvPr/>
        </p:nvGrpSpPr>
        <p:grpSpPr>
          <a:xfrm>
            <a:off x="13657045" y="7810500"/>
            <a:ext cx="4326155" cy="2135346"/>
            <a:chOff x="13657045" y="7810500"/>
            <a:chExt cx="4326155" cy="2135346"/>
          </a:xfrm>
        </p:grpSpPr>
        <p:sp>
          <p:nvSpPr>
            <p:cNvPr id="40" name="Freeform 4">
              <a:extLst>
                <a:ext uri="{FF2B5EF4-FFF2-40B4-BE49-F238E27FC236}">
                  <a16:creationId xmlns:a16="http://schemas.microsoft.com/office/drawing/2014/main" id="{5C0A95F1-6FE2-6EB6-1FD1-E5748BE0EF23}"/>
                </a:ext>
              </a:extLst>
            </p:cNvPr>
            <p:cNvSpPr/>
            <p:nvPr/>
          </p:nvSpPr>
          <p:spPr>
            <a:xfrm>
              <a:off x="13657045" y="7810500"/>
              <a:ext cx="4326155" cy="2135346"/>
            </a:xfrm>
            <a:custGeom>
              <a:avLst/>
              <a:gdLst/>
              <a:ahLst/>
              <a:cxnLst/>
              <a:rect l="l" t="t" r="r" b="b"/>
              <a:pathLst>
                <a:path w="5431055" h="3061757">
                  <a:moveTo>
                    <a:pt x="0" y="0"/>
                  </a:moveTo>
                  <a:lnTo>
                    <a:pt x="5431054" y="0"/>
                  </a:lnTo>
                  <a:lnTo>
                    <a:pt x="5431054" y="3061757"/>
                  </a:lnTo>
                  <a:lnTo>
                    <a:pt x="0" y="306175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43" name="Hình chữ nhật 42">
              <a:extLst>
                <a:ext uri="{FF2B5EF4-FFF2-40B4-BE49-F238E27FC236}">
                  <a16:creationId xmlns:a16="http://schemas.microsoft.com/office/drawing/2014/main" id="{E0C8EEB2-A946-DACA-38AE-7C1512D875C1}"/>
                </a:ext>
              </a:extLst>
            </p:cNvPr>
            <p:cNvSpPr/>
            <p:nvPr/>
          </p:nvSpPr>
          <p:spPr>
            <a:xfrm>
              <a:off x="14200865" y="8731517"/>
              <a:ext cx="3223959" cy="923330"/>
            </a:xfrm>
            <a:prstGeom prst="rect">
              <a:avLst/>
            </a:prstGeom>
            <a:noFill/>
          </p:spPr>
          <p:txBody>
            <a:bodyPr wrap="none" lIns="91440" tIns="45720" rIns="91440" bIns="45720">
              <a:spAutoFit/>
            </a:bodyPr>
            <a:lstStyle/>
            <a:p>
              <a:pPr algn="ctr"/>
              <a:r>
                <a:rPr lang="vi-VN" sz="5400" b="1" cap="none" spc="0">
                  <a:ln w="0"/>
                  <a:solidFill>
                    <a:schemeClr val="tx1"/>
                  </a:solidFill>
                  <a:effectLst>
                    <a:outerShdw blurRad="38100" dist="19050" dir="2700000" algn="tl" rotWithShape="0">
                      <a:schemeClr val="dk1">
                        <a:alpha val="40000"/>
                      </a:schemeClr>
                    </a:outerShdw>
                  </a:effectLst>
                </a:rPr>
                <a:t>KẾT NẠP</a:t>
              </a:r>
            </a:p>
          </p:txBody>
        </p:sp>
      </p:grpSp>
      <p:sp>
        <p:nvSpPr>
          <p:cNvPr id="47" name="Hình chữ nhật 46">
            <a:extLst>
              <a:ext uri="{FF2B5EF4-FFF2-40B4-BE49-F238E27FC236}">
                <a16:creationId xmlns:a16="http://schemas.microsoft.com/office/drawing/2014/main" id="{F9033A66-E90A-1718-E45A-64143703FC08}"/>
              </a:ext>
            </a:extLst>
          </p:cNvPr>
          <p:cNvSpPr/>
          <p:nvPr/>
        </p:nvSpPr>
        <p:spPr>
          <a:xfrm>
            <a:off x="13718424" y="6634215"/>
            <a:ext cx="4203395" cy="1015663"/>
          </a:xfrm>
          <a:prstGeom prst="rect">
            <a:avLst/>
          </a:prstGeom>
          <a:solidFill>
            <a:srgbClr val="FF0000"/>
          </a:solidFill>
          <a:effectLst>
            <a:innerShdw blurRad="63500" dist="50800" dir="2700000">
              <a:prstClr val="black">
                <a:alpha val="50000"/>
              </a:prstClr>
            </a:innerShdw>
          </a:effectLst>
        </p:spPr>
        <p:txBody>
          <a:bodyPr wrap="none" lIns="91440" tIns="45720" rIns="91440" bIns="45720">
            <a:spAutoFit/>
          </a:bodyPr>
          <a:lstStyle/>
          <a:p>
            <a:pPr algn="ctr"/>
            <a:r>
              <a:rPr lang="vi-VN" sz="6000" b="1">
                <a:ln w="0"/>
                <a:solidFill>
                  <a:schemeClr val="bg1"/>
                </a:solidFill>
                <a:effectLst>
                  <a:outerShdw blurRad="38100" dist="19050" dir="2700000" algn="tl" rotWithShape="0">
                    <a:schemeClr val="dk1">
                      <a:alpha val="40000"/>
                    </a:schemeClr>
                  </a:outerShdw>
                </a:effectLst>
              </a:rPr>
              <a:t>ĐOÀN KẾT</a:t>
            </a:r>
            <a:endParaRPr lang="vi-VN" sz="6000" b="1" cap="none" spc="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871102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barn(outVertical)">
                                      <p:cBhvr>
                                        <p:cTn id="13" dur="500"/>
                                        <p:tgtEl>
                                          <p:spTgt spid="4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1000"/>
                                        <p:tgtEl>
                                          <p:spTgt spid="46"/>
                                        </p:tgtEl>
                                      </p:cBhvr>
                                    </p:animEffect>
                                    <p:anim calcmode="lin" valueType="num">
                                      <p:cBhvr>
                                        <p:cTn id="19" dur="1000" fill="hold"/>
                                        <p:tgtEl>
                                          <p:spTgt spid="46"/>
                                        </p:tgtEl>
                                        <p:attrNameLst>
                                          <p:attrName>ppt_x</p:attrName>
                                        </p:attrNameLst>
                                      </p:cBhvr>
                                      <p:tavLst>
                                        <p:tav tm="0">
                                          <p:val>
                                            <p:strVal val="#ppt_x"/>
                                          </p:val>
                                        </p:tav>
                                        <p:tav tm="100000">
                                          <p:val>
                                            <p:strVal val="#ppt_x"/>
                                          </p:val>
                                        </p:tav>
                                      </p:tavLst>
                                    </p:anim>
                                    <p:anim calcmode="lin" valueType="num">
                                      <p:cBhvr>
                                        <p:cTn id="20"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1000"/>
                                        <p:tgtEl>
                                          <p:spTgt spid="45"/>
                                        </p:tgtEl>
                                      </p:cBhvr>
                                    </p:animEffect>
                                    <p:anim calcmode="lin" valueType="num">
                                      <p:cBhvr>
                                        <p:cTn id="26" dur="1000" fill="hold"/>
                                        <p:tgtEl>
                                          <p:spTgt spid="45"/>
                                        </p:tgtEl>
                                        <p:attrNameLst>
                                          <p:attrName>ppt_x</p:attrName>
                                        </p:attrNameLst>
                                      </p:cBhvr>
                                      <p:tavLst>
                                        <p:tav tm="0">
                                          <p:val>
                                            <p:strVal val="#ppt_x"/>
                                          </p:val>
                                        </p:tav>
                                        <p:tav tm="100000">
                                          <p:val>
                                            <p:strVal val="#ppt_x"/>
                                          </p:val>
                                        </p:tav>
                                      </p:tavLst>
                                    </p:anim>
                                    <p:anim calcmode="lin" valueType="num">
                                      <p:cBhvr>
                                        <p:cTn id="27"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1000"/>
                                        <p:tgtEl>
                                          <p:spTgt spid="44"/>
                                        </p:tgtEl>
                                      </p:cBhvr>
                                    </p:animEffect>
                                    <p:anim calcmode="lin" valueType="num">
                                      <p:cBhvr>
                                        <p:cTn id="33" dur="1000" fill="hold"/>
                                        <p:tgtEl>
                                          <p:spTgt spid="44"/>
                                        </p:tgtEl>
                                        <p:attrNameLst>
                                          <p:attrName>ppt_x</p:attrName>
                                        </p:attrNameLst>
                                      </p:cBhvr>
                                      <p:tavLst>
                                        <p:tav tm="0">
                                          <p:val>
                                            <p:strVal val="#ppt_x"/>
                                          </p:val>
                                        </p:tav>
                                        <p:tav tm="100000">
                                          <p:val>
                                            <p:strVal val="#ppt_x"/>
                                          </p:val>
                                        </p:tav>
                                      </p:tavLst>
                                    </p:anim>
                                    <p:anim calcmode="lin" valueType="num">
                                      <p:cBhvr>
                                        <p:cTn id="3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Hộp Văn bản 15">
            <a:extLst>
              <a:ext uri="{FF2B5EF4-FFF2-40B4-BE49-F238E27FC236}">
                <a16:creationId xmlns:a16="http://schemas.microsoft.com/office/drawing/2014/main" id="{F3220031-6E26-E98F-87C5-F8E1442AC270}"/>
              </a:ext>
            </a:extLst>
          </p:cNvPr>
          <p:cNvSpPr txBox="1"/>
          <p:nvPr/>
        </p:nvSpPr>
        <p:spPr>
          <a:xfrm>
            <a:off x="304800" y="132291"/>
            <a:ext cx="17983200" cy="1938992"/>
          </a:xfrm>
          <a:prstGeom prst="rect">
            <a:avLst/>
          </a:prstGeom>
          <a:noFill/>
        </p:spPr>
        <p:txBody>
          <a:bodyPr wrap="square">
            <a:spAutoFit/>
          </a:bodyPr>
          <a:lstStyle/>
          <a:p>
            <a:r>
              <a:rPr lang="vi-VN" sz="6000" b="1">
                <a:solidFill>
                  <a:srgbClr val="FF3399"/>
                </a:solidFill>
                <a:effectLst/>
                <a:ea typeface="Times New Roman" panose="02020603050405020304" pitchFamily="18" charset="0"/>
              </a:rPr>
              <a:t>2. </a:t>
            </a:r>
            <a:r>
              <a:rPr lang="vi-VN" sz="6000" b="1">
                <a:ea typeface="Times New Roman" panose="02020603050405020304" pitchFamily="18" charset="0"/>
              </a:rPr>
              <a:t>Tìm 2 - 3 từ có nghĩa trái ngược với từ </a:t>
            </a:r>
            <a:r>
              <a:rPr lang="vi-VN" sz="6000" b="1" i="1">
                <a:solidFill>
                  <a:srgbClr val="FF0000"/>
                </a:solidFill>
                <a:ea typeface="Times New Roman" panose="02020603050405020304" pitchFamily="18" charset="0"/>
              </a:rPr>
              <a:t>đoàn kết</a:t>
            </a:r>
            <a:endParaRPr lang="en-US" sz="6000" b="1">
              <a:solidFill>
                <a:srgbClr val="FF0000"/>
              </a:solidFill>
            </a:endParaRPr>
          </a:p>
        </p:txBody>
      </p:sp>
      <p:grpSp>
        <p:nvGrpSpPr>
          <p:cNvPr id="10" name="Nhóm 9">
            <a:extLst>
              <a:ext uri="{FF2B5EF4-FFF2-40B4-BE49-F238E27FC236}">
                <a16:creationId xmlns:a16="http://schemas.microsoft.com/office/drawing/2014/main" id="{AF7D8AA5-57EE-9171-72FE-6A55AC01EF3A}"/>
              </a:ext>
            </a:extLst>
          </p:cNvPr>
          <p:cNvGrpSpPr/>
          <p:nvPr/>
        </p:nvGrpSpPr>
        <p:grpSpPr>
          <a:xfrm>
            <a:off x="152400" y="5014316"/>
            <a:ext cx="4038600" cy="2362200"/>
            <a:chOff x="152400" y="4914900"/>
            <a:chExt cx="4038600" cy="2362200"/>
          </a:xfrm>
        </p:grpSpPr>
        <p:sp>
          <p:nvSpPr>
            <p:cNvPr id="4" name="Freeform 3">
              <a:extLst>
                <a:ext uri="{FF2B5EF4-FFF2-40B4-BE49-F238E27FC236}">
                  <a16:creationId xmlns:a16="http://schemas.microsoft.com/office/drawing/2014/main" id="{A273D23A-B3D9-6707-7996-1623F101491D}"/>
                </a:ext>
              </a:extLst>
            </p:cNvPr>
            <p:cNvSpPr/>
            <p:nvPr/>
          </p:nvSpPr>
          <p:spPr>
            <a:xfrm>
              <a:off x="152400" y="4914900"/>
              <a:ext cx="4038600" cy="2362200"/>
            </a:xfrm>
            <a:custGeom>
              <a:avLst/>
              <a:gdLst/>
              <a:ahLst/>
              <a:cxnLst/>
              <a:rect l="l" t="t" r="r" b="b"/>
              <a:pathLst>
                <a:path w="3685072" h="2464392">
                  <a:moveTo>
                    <a:pt x="0" y="0"/>
                  </a:moveTo>
                  <a:lnTo>
                    <a:pt x="3685072" y="0"/>
                  </a:lnTo>
                  <a:lnTo>
                    <a:pt x="3685072" y="2464392"/>
                  </a:lnTo>
                  <a:lnTo>
                    <a:pt x="0" y="246439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Hình chữ nhật 8">
              <a:extLst>
                <a:ext uri="{FF2B5EF4-FFF2-40B4-BE49-F238E27FC236}">
                  <a16:creationId xmlns:a16="http://schemas.microsoft.com/office/drawing/2014/main" id="{8FB92265-A282-1CF1-D8F0-4A1BAE333A08}"/>
                </a:ext>
              </a:extLst>
            </p:cNvPr>
            <p:cNvSpPr/>
            <p:nvPr/>
          </p:nvSpPr>
          <p:spPr>
            <a:xfrm>
              <a:off x="655900" y="5753100"/>
              <a:ext cx="3031600" cy="923330"/>
            </a:xfrm>
            <a:prstGeom prst="rect">
              <a:avLst/>
            </a:prstGeom>
            <a:noFill/>
            <a:effectLst>
              <a:innerShdw blurRad="63500" dist="50800" dir="2700000">
                <a:prstClr val="black">
                  <a:alpha val="50000"/>
                </a:prstClr>
              </a:innerShdw>
            </a:effectLst>
          </p:spPr>
          <p:txBody>
            <a:bodyPr wrap="none" lIns="91440" tIns="45720" rIns="91440" bIns="45720">
              <a:spAutoFit/>
            </a:bodyPr>
            <a:lstStyle/>
            <a:p>
              <a:pPr algn="ctr"/>
              <a:r>
                <a:rPr lang="vi-VN" sz="5400" b="1">
                  <a:ln w="0"/>
                  <a:effectLst>
                    <a:outerShdw blurRad="38100" dist="19050" dir="2700000" algn="tl" rotWithShape="0">
                      <a:schemeClr val="dk1">
                        <a:alpha val="40000"/>
                      </a:schemeClr>
                    </a:outerShdw>
                  </a:effectLst>
                </a:rPr>
                <a:t>đoàn kết</a:t>
              </a:r>
              <a:endParaRPr lang="vi-VN" sz="5400" b="1" cap="none" spc="0">
                <a:ln w="0"/>
                <a:effectLst>
                  <a:outerShdw blurRad="38100" dist="19050" dir="2700000" algn="tl" rotWithShape="0">
                    <a:schemeClr val="dk1">
                      <a:alpha val="40000"/>
                    </a:schemeClr>
                  </a:outerShdw>
                </a:effectLst>
              </a:endParaRPr>
            </a:p>
          </p:txBody>
        </p:sp>
      </p:grpSp>
      <p:grpSp>
        <p:nvGrpSpPr>
          <p:cNvPr id="19" name="Nhóm 18">
            <a:extLst>
              <a:ext uri="{FF2B5EF4-FFF2-40B4-BE49-F238E27FC236}">
                <a16:creationId xmlns:a16="http://schemas.microsoft.com/office/drawing/2014/main" id="{4E043C91-02E8-5FC4-0A90-75291E2EE558}"/>
              </a:ext>
            </a:extLst>
          </p:cNvPr>
          <p:cNvGrpSpPr/>
          <p:nvPr/>
        </p:nvGrpSpPr>
        <p:grpSpPr>
          <a:xfrm>
            <a:off x="10857508" y="1942985"/>
            <a:ext cx="3685072" cy="2464392"/>
            <a:chOff x="11128673" y="1333500"/>
            <a:chExt cx="3685072" cy="2464392"/>
          </a:xfrm>
        </p:grpSpPr>
        <p:sp>
          <p:nvSpPr>
            <p:cNvPr id="5" name="Freeform 4">
              <a:extLst>
                <a:ext uri="{FF2B5EF4-FFF2-40B4-BE49-F238E27FC236}">
                  <a16:creationId xmlns:a16="http://schemas.microsoft.com/office/drawing/2014/main" id="{DE87842B-61E9-0EFF-76B1-87BE93E288D7}"/>
                </a:ext>
              </a:extLst>
            </p:cNvPr>
            <p:cNvSpPr/>
            <p:nvPr/>
          </p:nvSpPr>
          <p:spPr>
            <a:xfrm>
              <a:off x="11128673" y="1333500"/>
              <a:ext cx="3685072" cy="2464392"/>
            </a:xfrm>
            <a:custGeom>
              <a:avLst/>
              <a:gdLst/>
              <a:ahLst/>
              <a:cxnLst/>
              <a:rect l="l" t="t" r="r" b="b"/>
              <a:pathLst>
                <a:path w="3685072" h="2464392">
                  <a:moveTo>
                    <a:pt x="0" y="0"/>
                  </a:moveTo>
                  <a:lnTo>
                    <a:pt x="3685072" y="0"/>
                  </a:lnTo>
                  <a:lnTo>
                    <a:pt x="3685072" y="2464392"/>
                  </a:lnTo>
                  <a:lnTo>
                    <a:pt x="0" y="24643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1" name="Hình chữ nhật 10">
              <a:extLst>
                <a:ext uri="{FF2B5EF4-FFF2-40B4-BE49-F238E27FC236}">
                  <a16:creationId xmlns:a16="http://schemas.microsoft.com/office/drawing/2014/main" id="{124C03CB-CB9D-4CCF-222D-7B678B555CC1}"/>
                </a:ext>
              </a:extLst>
            </p:cNvPr>
            <p:cNvSpPr/>
            <p:nvPr/>
          </p:nvSpPr>
          <p:spPr>
            <a:xfrm>
              <a:off x="11763186" y="2240497"/>
              <a:ext cx="2416046" cy="923330"/>
            </a:xfrm>
            <a:prstGeom prst="rect">
              <a:avLst/>
            </a:prstGeom>
            <a:noFill/>
            <a:effectLst>
              <a:innerShdw blurRad="63500" dist="50800" dir="2700000">
                <a:prstClr val="black">
                  <a:alpha val="50000"/>
                </a:prstClr>
              </a:innerShdw>
            </a:effectLst>
          </p:spPr>
          <p:txBody>
            <a:bodyPr wrap="none" lIns="91440" tIns="45720" rIns="91440" bIns="45720">
              <a:spAutoFit/>
            </a:bodyPr>
            <a:lstStyle/>
            <a:p>
              <a:pPr algn="ctr"/>
              <a:r>
                <a:rPr lang="vi-VN" sz="5400" b="1">
                  <a:ln w="0"/>
                  <a:effectLst>
                    <a:outerShdw blurRad="38100" dist="19050" dir="2700000" algn="tl" rotWithShape="0">
                      <a:schemeClr val="dk1">
                        <a:alpha val="40000"/>
                      </a:schemeClr>
                    </a:outerShdw>
                  </a:effectLst>
                </a:rPr>
                <a:t>chia rẽ</a:t>
              </a:r>
              <a:endParaRPr lang="vi-VN" sz="5400" b="1" cap="none" spc="0">
                <a:ln w="0"/>
                <a:effectLst>
                  <a:outerShdw blurRad="38100" dist="19050" dir="2700000" algn="tl" rotWithShape="0">
                    <a:schemeClr val="dk1">
                      <a:alpha val="40000"/>
                    </a:schemeClr>
                  </a:outerShdw>
                </a:effectLst>
              </a:endParaRPr>
            </a:p>
          </p:txBody>
        </p:sp>
      </p:grpSp>
      <p:grpSp>
        <p:nvGrpSpPr>
          <p:cNvPr id="18" name="Nhóm 17">
            <a:extLst>
              <a:ext uri="{FF2B5EF4-FFF2-40B4-BE49-F238E27FC236}">
                <a16:creationId xmlns:a16="http://schemas.microsoft.com/office/drawing/2014/main" id="{710327CE-F4B9-F6A6-CB3B-C8736E51822B}"/>
              </a:ext>
            </a:extLst>
          </p:cNvPr>
          <p:cNvGrpSpPr/>
          <p:nvPr/>
        </p:nvGrpSpPr>
        <p:grpSpPr>
          <a:xfrm>
            <a:off x="14450528" y="2768961"/>
            <a:ext cx="3685072" cy="2464392"/>
            <a:chOff x="14105363" y="2953985"/>
            <a:chExt cx="3685072" cy="2464392"/>
          </a:xfrm>
        </p:grpSpPr>
        <p:sp>
          <p:nvSpPr>
            <p:cNvPr id="6" name="Freeform 5">
              <a:extLst>
                <a:ext uri="{FF2B5EF4-FFF2-40B4-BE49-F238E27FC236}">
                  <a16:creationId xmlns:a16="http://schemas.microsoft.com/office/drawing/2014/main" id="{B3470D2D-59B1-C3F6-49E0-F5CE89ED5D6D}"/>
                </a:ext>
              </a:extLst>
            </p:cNvPr>
            <p:cNvSpPr/>
            <p:nvPr/>
          </p:nvSpPr>
          <p:spPr>
            <a:xfrm>
              <a:off x="14105363" y="2953985"/>
              <a:ext cx="3685072" cy="2464392"/>
            </a:xfrm>
            <a:custGeom>
              <a:avLst/>
              <a:gdLst/>
              <a:ahLst/>
              <a:cxnLst/>
              <a:rect l="l" t="t" r="r" b="b"/>
              <a:pathLst>
                <a:path w="3685072" h="2464392">
                  <a:moveTo>
                    <a:pt x="0" y="0"/>
                  </a:moveTo>
                  <a:lnTo>
                    <a:pt x="3685072" y="0"/>
                  </a:lnTo>
                  <a:lnTo>
                    <a:pt x="3685072" y="2464392"/>
                  </a:lnTo>
                  <a:lnTo>
                    <a:pt x="0" y="246439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2" name="Hình chữ nhật 11">
              <a:extLst>
                <a:ext uri="{FF2B5EF4-FFF2-40B4-BE49-F238E27FC236}">
                  <a16:creationId xmlns:a16="http://schemas.microsoft.com/office/drawing/2014/main" id="{29BF8AE8-56E7-45F3-1FE8-E7DF37D7C8B4}"/>
                </a:ext>
              </a:extLst>
            </p:cNvPr>
            <p:cNvSpPr/>
            <p:nvPr/>
          </p:nvSpPr>
          <p:spPr>
            <a:xfrm>
              <a:off x="14729597" y="3757264"/>
              <a:ext cx="2608407" cy="923330"/>
            </a:xfrm>
            <a:prstGeom prst="rect">
              <a:avLst/>
            </a:prstGeom>
            <a:noFill/>
            <a:effectLst>
              <a:innerShdw blurRad="63500" dist="50800" dir="2700000">
                <a:prstClr val="black">
                  <a:alpha val="50000"/>
                </a:prstClr>
              </a:innerShdw>
            </a:effectLst>
          </p:spPr>
          <p:txBody>
            <a:bodyPr wrap="none" lIns="91440" tIns="45720" rIns="91440" bIns="45720">
              <a:spAutoFit/>
            </a:bodyPr>
            <a:lstStyle/>
            <a:p>
              <a:pPr algn="ctr"/>
              <a:r>
                <a:rPr lang="vi-VN" sz="5400" b="1">
                  <a:ln w="0"/>
                  <a:effectLst>
                    <a:outerShdw blurRad="38100" dist="19050" dir="2700000" algn="tl" rotWithShape="0">
                      <a:schemeClr val="dk1">
                        <a:alpha val="40000"/>
                      </a:schemeClr>
                    </a:outerShdw>
                  </a:effectLst>
                </a:rPr>
                <a:t>bè phái</a:t>
              </a:r>
              <a:endParaRPr lang="vi-VN" sz="5400" b="1" cap="none" spc="0">
                <a:ln w="0"/>
                <a:effectLst>
                  <a:outerShdw blurRad="38100" dist="19050" dir="2700000" algn="tl" rotWithShape="0">
                    <a:schemeClr val="dk1">
                      <a:alpha val="40000"/>
                    </a:schemeClr>
                  </a:outerShdw>
                </a:effectLst>
              </a:endParaRPr>
            </a:p>
          </p:txBody>
        </p:sp>
      </p:grpSp>
      <p:grpSp>
        <p:nvGrpSpPr>
          <p:cNvPr id="17" name="Nhóm 16">
            <a:extLst>
              <a:ext uri="{FF2B5EF4-FFF2-40B4-BE49-F238E27FC236}">
                <a16:creationId xmlns:a16="http://schemas.microsoft.com/office/drawing/2014/main" id="{CFF3BA17-F02F-16DD-C85F-31F11CF32917}"/>
              </a:ext>
            </a:extLst>
          </p:cNvPr>
          <p:cNvGrpSpPr/>
          <p:nvPr/>
        </p:nvGrpSpPr>
        <p:grpSpPr>
          <a:xfrm>
            <a:off x="12076638" y="5345493"/>
            <a:ext cx="4747779" cy="2464392"/>
            <a:chOff x="12244820" y="5418377"/>
            <a:chExt cx="4747779" cy="2464392"/>
          </a:xfrm>
        </p:grpSpPr>
        <p:sp>
          <p:nvSpPr>
            <p:cNvPr id="7" name="Freeform 6">
              <a:extLst>
                <a:ext uri="{FF2B5EF4-FFF2-40B4-BE49-F238E27FC236}">
                  <a16:creationId xmlns:a16="http://schemas.microsoft.com/office/drawing/2014/main" id="{5A9E1A4D-313B-56E6-C345-C3CCA9A54FD9}"/>
                </a:ext>
              </a:extLst>
            </p:cNvPr>
            <p:cNvSpPr/>
            <p:nvPr/>
          </p:nvSpPr>
          <p:spPr>
            <a:xfrm>
              <a:off x="12244820" y="5418377"/>
              <a:ext cx="4747779" cy="2464392"/>
            </a:xfrm>
            <a:custGeom>
              <a:avLst/>
              <a:gdLst/>
              <a:ahLst/>
              <a:cxnLst/>
              <a:rect l="l" t="t" r="r" b="b"/>
              <a:pathLst>
                <a:path w="3685072" h="2464392">
                  <a:moveTo>
                    <a:pt x="0" y="0"/>
                  </a:moveTo>
                  <a:lnTo>
                    <a:pt x="3685073" y="0"/>
                  </a:lnTo>
                  <a:lnTo>
                    <a:pt x="3685073" y="2464392"/>
                  </a:lnTo>
                  <a:lnTo>
                    <a:pt x="0" y="24643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3" name="Hình chữ nhật 12">
              <a:extLst>
                <a:ext uri="{FF2B5EF4-FFF2-40B4-BE49-F238E27FC236}">
                  <a16:creationId xmlns:a16="http://schemas.microsoft.com/office/drawing/2014/main" id="{4462AD43-0568-F774-D085-E49BB9692992}"/>
                </a:ext>
              </a:extLst>
            </p:cNvPr>
            <p:cNvSpPr/>
            <p:nvPr/>
          </p:nvSpPr>
          <p:spPr>
            <a:xfrm>
              <a:off x="12847897" y="6268300"/>
              <a:ext cx="3685624" cy="923330"/>
            </a:xfrm>
            <a:prstGeom prst="rect">
              <a:avLst/>
            </a:prstGeom>
            <a:noFill/>
            <a:effectLst>
              <a:innerShdw blurRad="63500" dist="50800" dir="2700000">
                <a:prstClr val="black">
                  <a:alpha val="50000"/>
                </a:prstClr>
              </a:innerShdw>
            </a:effectLst>
          </p:spPr>
          <p:txBody>
            <a:bodyPr wrap="none" lIns="91440" tIns="45720" rIns="91440" bIns="45720">
              <a:spAutoFit/>
            </a:bodyPr>
            <a:lstStyle/>
            <a:p>
              <a:pPr algn="ctr"/>
              <a:r>
                <a:rPr lang="vi-VN" sz="5400" b="1">
                  <a:ln w="0"/>
                  <a:effectLst>
                    <a:outerShdw blurRad="38100" dist="19050" dir="2700000" algn="tl" rotWithShape="0">
                      <a:schemeClr val="dk1">
                        <a:alpha val="40000"/>
                      </a:schemeClr>
                    </a:outerShdw>
                  </a:effectLst>
                </a:rPr>
                <a:t>mâu thuẫn</a:t>
              </a:r>
              <a:endParaRPr lang="vi-VN" sz="5400" b="1" cap="none" spc="0">
                <a:ln w="0"/>
                <a:effectLst>
                  <a:outerShdw blurRad="38100" dist="19050" dir="2700000" algn="tl" rotWithShape="0">
                    <a:schemeClr val="dk1">
                      <a:alpha val="40000"/>
                    </a:schemeClr>
                  </a:outerShdw>
                </a:effectLst>
              </a:endParaRPr>
            </a:p>
          </p:txBody>
        </p:sp>
      </p:grpSp>
      <p:grpSp>
        <p:nvGrpSpPr>
          <p:cNvPr id="15" name="Nhóm 14">
            <a:extLst>
              <a:ext uri="{FF2B5EF4-FFF2-40B4-BE49-F238E27FC236}">
                <a16:creationId xmlns:a16="http://schemas.microsoft.com/office/drawing/2014/main" id="{0FF73F68-0C4A-9AE7-ED74-14A871603076}"/>
              </a:ext>
            </a:extLst>
          </p:cNvPr>
          <p:cNvGrpSpPr/>
          <p:nvPr/>
        </p:nvGrpSpPr>
        <p:grpSpPr>
          <a:xfrm>
            <a:off x="12337091" y="7822608"/>
            <a:ext cx="4370872" cy="2464392"/>
            <a:chOff x="13639800" y="7772402"/>
            <a:chExt cx="4370872" cy="2464392"/>
          </a:xfrm>
        </p:grpSpPr>
        <p:sp>
          <p:nvSpPr>
            <p:cNvPr id="8" name="Freeform 7">
              <a:extLst>
                <a:ext uri="{FF2B5EF4-FFF2-40B4-BE49-F238E27FC236}">
                  <a16:creationId xmlns:a16="http://schemas.microsoft.com/office/drawing/2014/main" id="{77533342-B002-BDF0-412E-37EA8189D9B3}"/>
                </a:ext>
              </a:extLst>
            </p:cNvPr>
            <p:cNvSpPr/>
            <p:nvPr/>
          </p:nvSpPr>
          <p:spPr>
            <a:xfrm>
              <a:off x="13639800" y="7772402"/>
              <a:ext cx="4370872" cy="2464392"/>
            </a:xfrm>
            <a:custGeom>
              <a:avLst/>
              <a:gdLst/>
              <a:ahLst/>
              <a:cxnLst/>
              <a:rect l="l" t="t" r="r" b="b"/>
              <a:pathLst>
                <a:path w="3685072" h="2464392">
                  <a:moveTo>
                    <a:pt x="0" y="0"/>
                  </a:moveTo>
                  <a:lnTo>
                    <a:pt x="3685073" y="0"/>
                  </a:lnTo>
                  <a:lnTo>
                    <a:pt x="3685073" y="2464392"/>
                  </a:lnTo>
                  <a:lnTo>
                    <a:pt x="0" y="246439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4" name="Hình chữ nhật 13">
              <a:extLst>
                <a:ext uri="{FF2B5EF4-FFF2-40B4-BE49-F238E27FC236}">
                  <a16:creationId xmlns:a16="http://schemas.microsoft.com/office/drawing/2014/main" id="{79076853-C6F5-5ABF-CA71-8C1B349AEE4A}"/>
                </a:ext>
              </a:extLst>
            </p:cNvPr>
            <p:cNvSpPr/>
            <p:nvPr/>
          </p:nvSpPr>
          <p:spPr>
            <a:xfrm>
              <a:off x="14020896" y="8622325"/>
              <a:ext cx="3608680" cy="923330"/>
            </a:xfrm>
            <a:prstGeom prst="rect">
              <a:avLst/>
            </a:prstGeom>
            <a:noFill/>
            <a:effectLst>
              <a:innerShdw blurRad="63500" dist="50800" dir="2700000">
                <a:prstClr val="black">
                  <a:alpha val="50000"/>
                </a:prstClr>
              </a:innerShdw>
            </a:effectLst>
          </p:spPr>
          <p:txBody>
            <a:bodyPr wrap="none" lIns="91440" tIns="45720" rIns="91440" bIns="45720">
              <a:spAutoFit/>
            </a:bodyPr>
            <a:lstStyle/>
            <a:p>
              <a:pPr algn="ctr"/>
              <a:r>
                <a:rPr lang="vi-VN" sz="5400" b="1">
                  <a:ln w="0"/>
                  <a:effectLst>
                    <a:outerShdw blurRad="38100" dist="19050" dir="2700000" algn="tl" rotWithShape="0">
                      <a:schemeClr val="dk1">
                        <a:alpha val="40000"/>
                      </a:schemeClr>
                    </a:outerShdw>
                  </a:effectLst>
                </a:rPr>
                <a:t>xung khắc</a:t>
              </a:r>
              <a:endParaRPr lang="vi-VN" sz="5400" b="1" cap="none" spc="0">
                <a:ln w="0"/>
                <a:effectLst>
                  <a:outerShdw blurRad="38100" dist="19050" dir="2700000" algn="tl" rotWithShape="0">
                    <a:schemeClr val="dk1">
                      <a:alpha val="40000"/>
                    </a:schemeClr>
                  </a:outerShdw>
                </a:effectLst>
              </a:endParaRPr>
            </a:p>
          </p:txBody>
        </p:sp>
      </p:grpSp>
      <p:grpSp>
        <p:nvGrpSpPr>
          <p:cNvPr id="20" name="Nhóm 19">
            <a:extLst>
              <a:ext uri="{FF2B5EF4-FFF2-40B4-BE49-F238E27FC236}">
                <a16:creationId xmlns:a16="http://schemas.microsoft.com/office/drawing/2014/main" id="{C3136E64-5CA9-A5E1-E5C0-1138073500FB}"/>
              </a:ext>
            </a:extLst>
          </p:cNvPr>
          <p:cNvGrpSpPr/>
          <p:nvPr/>
        </p:nvGrpSpPr>
        <p:grpSpPr>
          <a:xfrm>
            <a:off x="4076751" y="4421414"/>
            <a:ext cx="8329319" cy="5455704"/>
            <a:chOff x="4076751" y="4421414"/>
            <a:chExt cx="8329319" cy="5455704"/>
          </a:xfrm>
        </p:grpSpPr>
        <p:sp>
          <p:nvSpPr>
            <p:cNvPr id="3" name="Freeform 2">
              <a:extLst>
                <a:ext uri="{FF2B5EF4-FFF2-40B4-BE49-F238E27FC236}">
                  <a16:creationId xmlns:a16="http://schemas.microsoft.com/office/drawing/2014/main" id="{2F718C97-E41D-098F-2F89-21DB64C885E2}"/>
                </a:ext>
              </a:extLst>
            </p:cNvPr>
            <p:cNvSpPr/>
            <p:nvPr/>
          </p:nvSpPr>
          <p:spPr>
            <a:xfrm>
              <a:off x="4076751" y="4421414"/>
              <a:ext cx="8329319" cy="5455704"/>
            </a:xfrm>
            <a:custGeom>
              <a:avLst/>
              <a:gdLst/>
              <a:ahLst/>
              <a:cxnLst/>
              <a:rect l="l" t="t" r="r" b="b"/>
              <a:pathLst>
                <a:path w="8329319" h="5455704">
                  <a:moveTo>
                    <a:pt x="0" y="0"/>
                  </a:moveTo>
                  <a:lnTo>
                    <a:pt x="8329320" y="0"/>
                  </a:lnTo>
                  <a:lnTo>
                    <a:pt x="8329320" y="5455704"/>
                  </a:lnTo>
                  <a:lnTo>
                    <a:pt x="0" y="545570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1026" name="Picture 2">
              <a:extLst>
                <a:ext uri="{FF2B5EF4-FFF2-40B4-BE49-F238E27FC236}">
                  <a16:creationId xmlns:a16="http://schemas.microsoft.com/office/drawing/2014/main" id="{5D90DC63-AE0A-43D3-693A-2DBE35766B0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431704">
              <a:off x="9466168" y="4672412"/>
              <a:ext cx="2037355" cy="18251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BBD7753-4F9E-E1B9-7963-FCC03E3F395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1400274">
              <a:off x="5181600" y="4723897"/>
              <a:ext cx="1722160" cy="17221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150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Hộp Văn bản 15">
            <a:extLst>
              <a:ext uri="{FF2B5EF4-FFF2-40B4-BE49-F238E27FC236}">
                <a16:creationId xmlns:a16="http://schemas.microsoft.com/office/drawing/2014/main" id="{F3220031-6E26-E98F-87C5-F8E1442AC270}"/>
              </a:ext>
            </a:extLst>
          </p:cNvPr>
          <p:cNvSpPr txBox="1"/>
          <p:nvPr/>
        </p:nvSpPr>
        <p:spPr>
          <a:xfrm>
            <a:off x="304800" y="132291"/>
            <a:ext cx="17983200" cy="1015663"/>
          </a:xfrm>
          <a:prstGeom prst="rect">
            <a:avLst/>
          </a:prstGeom>
          <a:noFill/>
        </p:spPr>
        <p:txBody>
          <a:bodyPr wrap="square">
            <a:spAutoFit/>
          </a:bodyPr>
          <a:lstStyle/>
          <a:p>
            <a:r>
              <a:rPr lang="vi-VN" sz="6000" b="1">
                <a:solidFill>
                  <a:srgbClr val="FF3399"/>
                </a:solidFill>
                <a:effectLst/>
                <a:ea typeface="Times New Roman" panose="02020603050405020304" pitchFamily="18" charset="0"/>
              </a:rPr>
              <a:t>3. </a:t>
            </a:r>
            <a:r>
              <a:rPr lang="vi-VN" sz="6000" b="1">
                <a:ea typeface="Times New Roman" panose="02020603050405020304" pitchFamily="18" charset="0"/>
              </a:rPr>
              <a:t>Xếp các từ sau vào hai nhóm</a:t>
            </a:r>
            <a:endParaRPr lang="en-US" sz="6000" b="1">
              <a:solidFill>
                <a:srgbClr val="FF0000"/>
              </a:solidFill>
            </a:endParaRPr>
          </a:p>
        </p:txBody>
      </p:sp>
      <p:grpSp>
        <p:nvGrpSpPr>
          <p:cNvPr id="59" name="Nhóm 58">
            <a:extLst>
              <a:ext uri="{FF2B5EF4-FFF2-40B4-BE49-F238E27FC236}">
                <a16:creationId xmlns:a16="http://schemas.microsoft.com/office/drawing/2014/main" id="{D116AC32-1AB0-D6B4-EE2F-506D1A003270}"/>
              </a:ext>
            </a:extLst>
          </p:cNvPr>
          <p:cNvGrpSpPr/>
          <p:nvPr/>
        </p:nvGrpSpPr>
        <p:grpSpPr>
          <a:xfrm>
            <a:off x="3607830" y="1988961"/>
            <a:ext cx="11277600" cy="5512834"/>
            <a:chOff x="3657600" y="2907265"/>
            <a:chExt cx="11277600" cy="5512834"/>
          </a:xfrm>
        </p:grpSpPr>
        <p:sp>
          <p:nvSpPr>
            <p:cNvPr id="2" name="Freeform 2">
              <a:extLst>
                <a:ext uri="{FF2B5EF4-FFF2-40B4-BE49-F238E27FC236}">
                  <a16:creationId xmlns:a16="http://schemas.microsoft.com/office/drawing/2014/main" id="{D58436CE-9533-391A-9B2C-2011FB461F8C}"/>
                </a:ext>
              </a:extLst>
            </p:cNvPr>
            <p:cNvSpPr/>
            <p:nvPr/>
          </p:nvSpPr>
          <p:spPr>
            <a:xfrm>
              <a:off x="5243716" y="2907265"/>
              <a:ext cx="7800569" cy="4114800"/>
            </a:xfrm>
            <a:custGeom>
              <a:avLst/>
              <a:gdLst/>
              <a:ahLst/>
              <a:cxnLst/>
              <a:rect l="l" t="t" r="r" b="b"/>
              <a:pathLst>
                <a:path w="7800569" h="4114800">
                  <a:moveTo>
                    <a:pt x="0" y="0"/>
                  </a:moveTo>
                  <a:lnTo>
                    <a:pt x="7800568" y="0"/>
                  </a:lnTo>
                  <a:lnTo>
                    <a:pt x="7800568" y="4114800"/>
                  </a:lnTo>
                  <a:lnTo>
                    <a:pt x="0" y="4114800"/>
                  </a:lnTo>
                  <a:lnTo>
                    <a:pt x="0" y="0"/>
                  </a:lnTo>
                  <a:close/>
                </a:path>
              </a:pathLst>
            </a:custGeom>
            <a:blipFill>
              <a:blip r:embed="rId2"/>
              <a:stretch>
                <a:fillRect/>
              </a:stretch>
            </a:blipFill>
          </p:spPr>
          <p:txBody>
            <a:bodyPr/>
            <a:lstStyle/>
            <a:p>
              <a:endParaRPr lang="en-US"/>
            </a:p>
          </p:txBody>
        </p:sp>
        <p:grpSp>
          <p:nvGrpSpPr>
            <p:cNvPr id="26" name="Nhóm 25">
              <a:extLst>
                <a:ext uri="{FF2B5EF4-FFF2-40B4-BE49-F238E27FC236}">
                  <a16:creationId xmlns:a16="http://schemas.microsoft.com/office/drawing/2014/main" id="{B8DE20A4-2541-A718-9410-1A0359117A1E}"/>
                </a:ext>
              </a:extLst>
            </p:cNvPr>
            <p:cNvGrpSpPr/>
            <p:nvPr/>
          </p:nvGrpSpPr>
          <p:grpSpPr>
            <a:xfrm>
              <a:off x="3657600" y="5143499"/>
              <a:ext cx="5257800" cy="3167423"/>
              <a:chOff x="3657600" y="5143500"/>
              <a:chExt cx="4972568" cy="2819400"/>
            </a:xfrm>
          </p:grpSpPr>
          <p:sp>
            <p:nvSpPr>
              <p:cNvPr id="21" name="Freeform 3">
                <a:extLst>
                  <a:ext uri="{FF2B5EF4-FFF2-40B4-BE49-F238E27FC236}">
                    <a16:creationId xmlns:a16="http://schemas.microsoft.com/office/drawing/2014/main" id="{40558EA4-A30A-32AA-98F2-8EF5506644AD}"/>
                  </a:ext>
                </a:extLst>
              </p:cNvPr>
              <p:cNvSpPr/>
              <p:nvPr/>
            </p:nvSpPr>
            <p:spPr>
              <a:xfrm>
                <a:off x="3657600" y="5143500"/>
                <a:ext cx="4972568" cy="2819400"/>
              </a:xfrm>
              <a:custGeom>
                <a:avLst/>
                <a:gdLst/>
                <a:ahLst/>
                <a:cxnLst/>
                <a:rect l="l" t="t" r="r" b="b"/>
                <a:pathLst>
                  <a:path w="4972568" h="4114800">
                    <a:moveTo>
                      <a:pt x="0" y="0"/>
                    </a:moveTo>
                    <a:lnTo>
                      <a:pt x="4972568" y="0"/>
                    </a:lnTo>
                    <a:lnTo>
                      <a:pt x="497256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5" name="Hình chữ nhật 24">
                <a:extLst>
                  <a:ext uri="{FF2B5EF4-FFF2-40B4-BE49-F238E27FC236}">
                    <a16:creationId xmlns:a16="http://schemas.microsoft.com/office/drawing/2014/main" id="{BC44809A-BE04-555A-A9A4-F5B92FF7F97E}"/>
                  </a:ext>
                </a:extLst>
              </p:cNvPr>
              <p:cNvSpPr/>
              <p:nvPr/>
            </p:nvSpPr>
            <p:spPr>
              <a:xfrm>
                <a:off x="3990744" y="5749549"/>
                <a:ext cx="3962400" cy="1938992"/>
              </a:xfrm>
              <a:prstGeom prst="rect">
                <a:avLst/>
              </a:prstGeom>
              <a:noFill/>
            </p:spPr>
            <p:txBody>
              <a:bodyPr wrap="square" lIns="91440" tIns="45720" rIns="91440" bIns="45720">
                <a:spAutoFit/>
              </a:bodyPr>
              <a:lstStyle/>
              <a:p>
                <a:pPr algn="ctr"/>
                <a:r>
                  <a:rPr lang="vi-VN" sz="4000" b="0" cap="none" spc="0">
                    <a:ln w="0"/>
                    <a:solidFill>
                      <a:schemeClr val="tx1"/>
                    </a:solidFill>
                    <a:effectLst>
                      <a:outerShdw blurRad="38100" dist="19050" dir="2700000" algn="tl" rotWithShape="0">
                        <a:schemeClr val="dk1">
                          <a:alpha val="40000"/>
                        </a:schemeClr>
                      </a:outerShdw>
                    </a:effectLst>
                  </a:rPr>
                  <a:t>Từ chứa tiếng </a:t>
                </a:r>
                <a:r>
                  <a:rPr lang="vi-VN" sz="4000" b="0" cap="none" spc="0">
                    <a:ln w="0"/>
                    <a:solidFill>
                      <a:srgbClr val="FF0000"/>
                    </a:solidFill>
                    <a:effectLst>
                      <a:outerShdw blurRad="38100" dist="19050" dir="2700000" algn="tl" rotWithShape="0">
                        <a:schemeClr val="dk1">
                          <a:alpha val="40000"/>
                        </a:schemeClr>
                      </a:outerShdw>
                    </a:effectLst>
                  </a:rPr>
                  <a:t>kết </a:t>
                </a:r>
                <a:r>
                  <a:rPr lang="vi-VN" sz="4000" b="0" cap="none" spc="0">
                    <a:ln w="0"/>
                    <a:solidFill>
                      <a:schemeClr val="tx1"/>
                    </a:solidFill>
                    <a:effectLst>
                      <a:outerShdw blurRad="38100" dist="19050" dir="2700000" algn="tl" rotWithShape="0">
                        <a:schemeClr val="dk1">
                          <a:alpha val="40000"/>
                        </a:schemeClr>
                      </a:outerShdw>
                    </a:effectLst>
                  </a:rPr>
                  <a:t>có nghĩa là </a:t>
                </a:r>
                <a:r>
                  <a:rPr lang="vi-VN" sz="4000" b="0" cap="none" spc="0">
                    <a:ln w="0"/>
                    <a:solidFill>
                      <a:srgbClr val="00B0F0"/>
                    </a:solidFill>
                    <a:effectLst>
                      <a:outerShdw blurRad="38100" dist="19050" dir="2700000" algn="tl" rotWithShape="0">
                        <a:schemeClr val="dk1">
                          <a:alpha val="40000"/>
                        </a:schemeClr>
                      </a:outerShdw>
                    </a:effectLst>
                  </a:rPr>
                  <a:t>gắn bó</a:t>
                </a:r>
              </a:p>
            </p:txBody>
          </p:sp>
        </p:grpSp>
        <p:grpSp>
          <p:nvGrpSpPr>
            <p:cNvPr id="27" name="Nhóm 26">
              <a:extLst>
                <a:ext uri="{FF2B5EF4-FFF2-40B4-BE49-F238E27FC236}">
                  <a16:creationId xmlns:a16="http://schemas.microsoft.com/office/drawing/2014/main" id="{66799F95-175A-7CE8-8C17-D24DB577A082}"/>
                </a:ext>
              </a:extLst>
            </p:cNvPr>
            <p:cNvGrpSpPr/>
            <p:nvPr/>
          </p:nvGrpSpPr>
          <p:grpSpPr>
            <a:xfrm>
              <a:off x="9587116" y="5252676"/>
              <a:ext cx="5348084" cy="3167423"/>
              <a:chOff x="3657600" y="5143500"/>
              <a:chExt cx="4972568" cy="2819400"/>
            </a:xfrm>
          </p:grpSpPr>
          <p:sp>
            <p:nvSpPr>
              <p:cNvPr id="28" name="Freeform 3">
                <a:extLst>
                  <a:ext uri="{FF2B5EF4-FFF2-40B4-BE49-F238E27FC236}">
                    <a16:creationId xmlns:a16="http://schemas.microsoft.com/office/drawing/2014/main" id="{1C339593-AAE3-63B1-BDDD-94481736A205}"/>
                  </a:ext>
                </a:extLst>
              </p:cNvPr>
              <p:cNvSpPr/>
              <p:nvPr/>
            </p:nvSpPr>
            <p:spPr>
              <a:xfrm>
                <a:off x="3657600" y="5143500"/>
                <a:ext cx="4972568" cy="2819400"/>
              </a:xfrm>
              <a:custGeom>
                <a:avLst/>
                <a:gdLst/>
                <a:ahLst/>
                <a:cxnLst/>
                <a:rect l="l" t="t" r="r" b="b"/>
                <a:pathLst>
                  <a:path w="4972568" h="4114800">
                    <a:moveTo>
                      <a:pt x="0" y="0"/>
                    </a:moveTo>
                    <a:lnTo>
                      <a:pt x="4972568" y="0"/>
                    </a:lnTo>
                    <a:lnTo>
                      <a:pt x="497256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9" name="Hình chữ nhật 28">
                <a:extLst>
                  <a:ext uri="{FF2B5EF4-FFF2-40B4-BE49-F238E27FC236}">
                    <a16:creationId xmlns:a16="http://schemas.microsoft.com/office/drawing/2014/main" id="{B6E23291-C399-E9C6-CB51-FCADCAA42115}"/>
                  </a:ext>
                </a:extLst>
              </p:cNvPr>
              <p:cNvSpPr/>
              <p:nvPr/>
            </p:nvSpPr>
            <p:spPr>
              <a:xfrm>
                <a:off x="3888343" y="5749549"/>
                <a:ext cx="4281284" cy="1938992"/>
              </a:xfrm>
              <a:prstGeom prst="rect">
                <a:avLst/>
              </a:prstGeom>
              <a:noFill/>
            </p:spPr>
            <p:txBody>
              <a:bodyPr wrap="square" lIns="91440" tIns="45720" rIns="91440" bIns="45720">
                <a:spAutoFit/>
              </a:bodyPr>
              <a:lstStyle/>
              <a:p>
                <a:pPr algn="ctr"/>
                <a:r>
                  <a:rPr lang="vi-VN" sz="4000" b="0" cap="none">
                    <a:ln w="0"/>
                    <a:solidFill>
                      <a:schemeClr val="tx1"/>
                    </a:solidFill>
                    <a:effectLst>
                      <a:outerShdw blurRad="38100" dist="19050" dir="2700000" algn="tl" rotWithShape="0">
                        <a:schemeClr val="dk1">
                          <a:alpha val="40000"/>
                        </a:schemeClr>
                      </a:outerShdw>
                    </a:effectLst>
                  </a:rPr>
                  <a:t>Từ chứa tiếng </a:t>
                </a:r>
                <a:r>
                  <a:rPr lang="vi-VN" sz="4000" b="0" cap="none">
                    <a:ln w="0"/>
                    <a:solidFill>
                      <a:srgbClr val="FF0000"/>
                    </a:solidFill>
                    <a:effectLst>
                      <a:outerShdw blurRad="38100" dist="19050" dir="2700000" algn="tl" rotWithShape="0">
                        <a:schemeClr val="dk1">
                          <a:alpha val="40000"/>
                        </a:schemeClr>
                      </a:outerShdw>
                    </a:effectLst>
                  </a:rPr>
                  <a:t>kết </a:t>
                </a:r>
                <a:r>
                  <a:rPr lang="vi-VN" sz="4000" b="0" cap="none">
                    <a:ln w="0"/>
                    <a:solidFill>
                      <a:schemeClr val="tx1"/>
                    </a:solidFill>
                    <a:effectLst>
                      <a:outerShdw blurRad="38100" dist="19050" dir="2700000" algn="tl" rotWithShape="0">
                        <a:schemeClr val="dk1">
                          <a:alpha val="40000"/>
                        </a:schemeClr>
                      </a:outerShdw>
                    </a:effectLst>
                  </a:rPr>
                  <a:t>có nghĩa là </a:t>
                </a:r>
                <a:r>
                  <a:rPr lang="vi-VN" sz="4000" b="0" cap="none">
                    <a:ln w="0"/>
                    <a:solidFill>
                      <a:srgbClr val="00B0F0"/>
                    </a:solidFill>
                    <a:effectLst>
                      <a:outerShdw blurRad="38100" dist="19050" dir="2700000" algn="tl" rotWithShape="0">
                        <a:schemeClr val="dk1">
                          <a:alpha val="40000"/>
                        </a:schemeClr>
                      </a:outerShdw>
                    </a:effectLst>
                  </a:rPr>
                  <a:t>sau cùng, cuối cùng</a:t>
                </a:r>
              </a:p>
            </p:txBody>
          </p:sp>
        </p:grpSp>
      </p:grpSp>
      <p:grpSp>
        <p:nvGrpSpPr>
          <p:cNvPr id="31" name="Nhóm 30">
            <a:extLst>
              <a:ext uri="{FF2B5EF4-FFF2-40B4-BE49-F238E27FC236}">
                <a16:creationId xmlns:a16="http://schemas.microsoft.com/office/drawing/2014/main" id="{1D518E5D-EAFC-4544-8C70-FAD9A0523E47}"/>
              </a:ext>
            </a:extLst>
          </p:cNvPr>
          <p:cNvGrpSpPr/>
          <p:nvPr/>
        </p:nvGrpSpPr>
        <p:grpSpPr>
          <a:xfrm>
            <a:off x="1260336" y="1607709"/>
            <a:ext cx="2583891" cy="1328545"/>
            <a:chOff x="540309" y="1147954"/>
            <a:chExt cx="4215016" cy="2112777"/>
          </a:xfrm>
        </p:grpSpPr>
        <p:sp>
          <p:nvSpPr>
            <p:cNvPr id="23" name="Freeform 5">
              <a:extLst>
                <a:ext uri="{FF2B5EF4-FFF2-40B4-BE49-F238E27FC236}">
                  <a16:creationId xmlns:a16="http://schemas.microsoft.com/office/drawing/2014/main" id="{F09C7BFD-0AC4-D9E6-2927-1C15BDB66329}"/>
                </a:ext>
              </a:extLst>
            </p:cNvPr>
            <p:cNvSpPr/>
            <p:nvPr/>
          </p:nvSpPr>
          <p:spPr>
            <a:xfrm>
              <a:off x="540309" y="1147954"/>
              <a:ext cx="4215016" cy="2112777"/>
            </a:xfrm>
            <a:custGeom>
              <a:avLst/>
              <a:gdLst/>
              <a:ahLst/>
              <a:cxnLst/>
              <a:rect l="l" t="t" r="r" b="b"/>
              <a:pathLst>
                <a:path w="4215016" h="2112777">
                  <a:moveTo>
                    <a:pt x="0" y="0"/>
                  </a:moveTo>
                  <a:lnTo>
                    <a:pt x="4215016" y="0"/>
                  </a:lnTo>
                  <a:lnTo>
                    <a:pt x="4215016" y="2112777"/>
                  </a:lnTo>
                  <a:lnTo>
                    <a:pt x="0" y="2112777"/>
                  </a:lnTo>
                  <a:lnTo>
                    <a:pt x="0" y="0"/>
                  </a:lnTo>
                  <a:close/>
                </a:path>
              </a:pathLst>
            </a:custGeom>
            <a:blipFill>
              <a:blip r:embed="rId5"/>
              <a:stretch>
                <a:fillRect/>
              </a:stretch>
            </a:blipFill>
          </p:spPr>
          <p:txBody>
            <a:bodyPr/>
            <a:lstStyle/>
            <a:p>
              <a:endParaRPr lang="en-US"/>
            </a:p>
          </p:txBody>
        </p:sp>
        <p:sp>
          <p:nvSpPr>
            <p:cNvPr id="30" name="Hình chữ nhật 29">
              <a:extLst>
                <a:ext uri="{FF2B5EF4-FFF2-40B4-BE49-F238E27FC236}">
                  <a16:creationId xmlns:a16="http://schemas.microsoft.com/office/drawing/2014/main" id="{0BD3F290-E9CF-0508-2631-6537F6B08AED}"/>
                </a:ext>
              </a:extLst>
            </p:cNvPr>
            <p:cNvSpPr/>
            <p:nvPr/>
          </p:nvSpPr>
          <p:spPr>
            <a:xfrm>
              <a:off x="1026249" y="1750478"/>
              <a:ext cx="3099937" cy="960479"/>
            </a:xfrm>
            <a:prstGeom prst="rect">
              <a:avLst/>
            </a:prstGeom>
            <a:noFill/>
            <a:effectLst>
              <a:innerShdw blurRad="63500" dist="50800" dir="2700000">
                <a:prstClr val="black">
                  <a:alpha val="50000"/>
                </a:prstClr>
              </a:innerShdw>
            </a:effectLst>
          </p:spPr>
          <p:txBody>
            <a:bodyPr wrap="none" lIns="91440" tIns="45720" rIns="91440" bIns="45720">
              <a:spAutoFit/>
            </a:bodyPr>
            <a:lstStyle/>
            <a:p>
              <a:pPr algn="ctr"/>
              <a:r>
                <a:rPr lang="vi-VN" sz="4000" b="1">
                  <a:ln w="0"/>
                  <a:effectLst>
                    <a:outerShdw blurRad="38100" dist="19050" dir="2700000" algn="tl" rotWithShape="0">
                      <a:schemeClr val="dk1">
                        <a:alpha val="40000"/>
                      </a:schemeClr>
                    </a:outerShdw>
                  </a:effectLst>
                </a:rPr>
                <a:t>đoàn kết</a:t>
              </a:r>
              <a:endParaRPr lang="vi-VN" sz="4000" b="1" cap="none" spc="0">
                <a:ln w="0"/>
                <a:effectLst>
                  <a:outerShdw blurRad="38100" dist="19050" dir="2700000" algn="tl" rotWithShape="0">
                    <a:schemeClr val="dk1">
                      <a:alpha val="40000"/>
                    </a:schemeClr>
                  </a:outerShdw>
                </a:effectLst>
              </a:endParaRPr>
            </a:p>
          </p:txBody>
        </p:sp>
      </p:grpSp>
      <p:grpSp>
        <p:nvGrpSpPr>
          <p:cNvPr id="32" name="Nhóm 31">
            <a:extLst>
              <a:ext uri="{FF2B5EF4-FFF2-40B4-BE49-F238E27FC236}">
                <a16:creationId xmlns:a16="http://schemas.microsoft.com/office/drawing/2014/main" id="{20EF02A1-9634-F556-BF54-2144ECEA5A8F}"/>
              </a:ext>
            </a:extLst>
          </p:cNvPr>
          <p:cNvGrpSpPr/>
          <p:nvPr/>
        </p:nvGrpSpPr>
        <p:grpSpPr>
          <a:xfrm>
            <a:off x="-14010" y="2896650"/>
            <a:ext cx="2583891" cy="1328545"/>
            <a:chOff x="540309" y="1147954"/>
            <a:chExt cx="4215016" cy="2112777"/>
          </a:xfrm>
        </p:grpSpPr>
        <p:sp>
          <p:nvSpPr>
            <p:cNvPr id="33" name="Freeform 5">
              <a:extLst>
                <a:ext uri="{FF2B5EF4-FFF2-40B4-BE49-F238E27FC236}">
                  <a16:creationId xmlns:a16="http://schemas.microsoft.com/office/drawing/2014/main" id="{54FEF396-45D4-BE9A-C96C-FD5941C73FC0}"/>
                </a:ext>
              </a:extLst>
            </p:cNvPr>
            <p:cNvSpPr/>
            <p:nvPr/>
          </p:nvSpPr>
          <p:spPr>
            <a:xfrm>
              <a:off x="540309" y="1147954"/>
              <a:ext cx="4215016" cy="2112777"/>
            </a:xfrm>
            <a:custGeom>
              <a:avLst/>
              <a:gdLst/>
              <a:ahLst/>
              <a:cxnLst/>
              <a:rect l="l" t="t" r="r" b="b"/>
              <a:pathLst>
                <a:path w="4215016" h="2112777">
                  <a:moveTo>
                    <a:pt x="0" y="0"/>
                  </a:moveTo>
                  <a:lnTo>
                    <a:pt x="4215016" y="0"/>
                  </a:lnTo>
                  <a:lnTo>
                    <a:pt x="4215016" y="2112777"/>
                  </a:lnTo>
                  <a:lnTo>
                    <a:pt x="0" y="2112777"/>
                  </a:lnTo>
                  <a:lnTo>
                    <a:pt x="0" y="0"/>
                  </a:lnTo>
                  <a:close/>
                </a:path>
              </a:pathLst>
            </a:custGeom>
            <a:blipFill>
              <a:blip r:embed="rId5"/>
              <a:stretch>
                <a:fillRect/>
              </a:stretch>
            </a:blipFill>
          </p:spPr>
          <p:txBody>
            <a:bodyPr/>
            <a:lstStyle/>
            <a:p>
              <a:endParaRPr lang="en-US"/>
            </a:p>
          </p:txBody>
        </p:sp>
        <p:sp>
          <p:nvSpPr>
            <p:cNvPr id="34" name="Hình chữ nhật 33">
              <a:extLst>
                <a:ext uri="{FF2B5EF4-FFF2-40B4-BE49-F238E27FC236}">
                  <a16:creationId xmlns:a16="http://schemas.microsoft.com/office/drawing/2014/main" id="{D90C381C-F694-763D-6723-26D7C8E55107}"/>
                </a:ext>
              </a:extLst>
            </p:cNvPr>
            <p:cNvSpPr/>
            <p:nvPr/>
          </p:nvSpPr>
          <p:spPr>
            <a:xfrm>
              <a:off x="589922" y="1750478"/>
              <a:ext cx="3972595" cy="1125747"/>
            </a:xfrm>
            <a:prstGeom prst="rect">
              <a:avLst/>
            </a:prstGeom>
            <a:noFill/>
            <a:effectLst>
              <a:innerShdw blurRad="63500" dist="50800" dir="2700000">
                <a:prstClr val="black">
                  <a:alpha val="50000"/>
                </a:prstClr>
              </a:innerShdw>
            </a:effectLst>
          </p:spPr>
          <p:txBody>
            <a:bodyPr wrap="none" lIns="91440" tIns="45720" rIns="91440" bIns="45720">
              <a:spAutoFit/>
            </a:bodyPr>
            <a:lstStyle/>
            <a:p>
              <a:pPr algn="ctr"/>
              <a:r>
                <a:rPr lang="vi-VN" sz="4000" b="1">
                  <a:ln w="0"/>
                  <a:effectLst>
                    <a:outerShdw blurRad="38100" dist="19050" dir="2700000" algn="tl" rotWithShape="0">
                      <a:schemeClr val="dk1">
                        <a:alpha val="40000"/>
                      </a:schemeClr>
                    </a:outerShdw>
                  </a:effectLst>
                </a:rPr>
                <a:t>kết nghĩa</a:t>
              </a:r>
              <a:endParaRPr lang="vi-VN" sz="4000" b="1" cap="none" spc="0">
                <a:ln w="0"/>
                <a:effectLst>
                  <a:outerShdw blurRad="38100" dist="19050" dir="2700000" algn="tl" rotWithShape="0">
                    <a:schemeClr val="dk1">
                      <a:alpha val="40000"/>
                    </a:schemeClr>
                  </a:outerShdw>
                </a:effectLst>
              </a:endParaRPr>
            </a:p>
          </p:txBody>
        </p:sp>
      </p:grpSp>
      <p:grpSp>
        <p:nvGrpSpPr>
          <p:cNvPr id="35" name="kết quả">
            <a:extLst>
              <a:ext uri="{FF2B5EF4-FFF2-40B4-BE49-F238E27FC236}">
                <a16:creationId xmlns:a16="http://schemas.microsoft.com/office/drawing/2014/main" id="{6A8B10E4-572F-CD8D-4280-D6E7BC47B292}"/>
              </a:ext>
            </a:extLst>
          </p:cNvPr>
          <p:cNvGrpSpPr/>
          <p:nvPr/>
        </p:nvGrpSpPr>
        <p:grpSpPr>
          <a:xfrm>
            <a:off x="1298022" y="4173139"/>
            <a:ext cx="2583891" cy="1328545"/>
            <a:chOff x="540309" y="1147954"/>
            <a:chExt cx="4215016" cy="2112777"/>
          </a:xfrm>
        </p:grpSpPr>
        <p:sp>
          <p:nvSpPr>
            <p:cNvPr id="36" name="Freeform 5">
              <a:extLst>
                <a:ext uri="{FF2B5EF4-FFF2-40B4-BE49-F238E27FC236}">
                  <a16:creationId xmlns:a16="http://schemas.microsoft.com/office/drawing/2014/main" id="{073911A6-9F00-BA16-74BB-9173F5902AC7}"/>
                </a:ext>
              </a:extLst>
            </p:cNvPr>
            <p:cNvSpPr/>
            <p:nvPr/>
          </p:nvSpPr>
          <p:spPr>
            <a:xfrm>
              <a:off x="540309" y="1147954"/>
              <a:ext cx="4215016" cy="2112777"/>
            </a:xfrm>
            <a:custGeom>
              <a:avLst/>
              <a:gdLst/>
              <a:ahLst/>
              <a:cxnLst/>
              <a:rect l="l" t="t" r="r" b="b"/>
              <a:pathLst>
                <a:path w="4215016" h="2112777">
                  <a:moveTo>
                    <a:pt x="0" y="0"/>
                  </a:moveTo>
                  <a:lnTo>
                    <a:pt x="4215016" y="0"/>
                  </a:lnTo>
                  <a:lnTo>
                    <a:pt x="4215016" y="2112777"/>
                  </a:lnTo>
                  <a:lnTo>
                    <a:pt x="0" y="2112777"/>
                  </a:lnTo>
                  <a:lnTo>
                    <a:pt x="0" y="0"/>
                  </a:lnTo>
                  <a:close/>
                </a:path>
              </a:pathLst>
            </a:custGeom>
            <a:blipFill>
              <a:blip r:embed="rId5"/>
              <a:stretch>
                <a:fillRect/>
              </a:stretch>
            </a:blipFill>
          </p:spPr>
          <p:txBody>
            <a:bodyPr/>
            <a:lstStyle/>
            <a:p>
              <a:endParaRPr lang="en-US"/>
            </a:p>
          </p:txBody>
        </p:sp>
        <p:sp>
          <p:nvSpPr>
            <p:cNvPr id="37" name="Hình chữ nhật 36">
              <a:extLst>
                <a:ext uri="{FF2B5EF4-FFF2-40B4-BE49-F238E27FC236}">
                  <a16:creationId xmlns:a16="http://schemas.microsoft.com/office/drawing/2014/main" id="{51D6CEB1-11B9-C8BD-1355-0C981D09CACC}"/>
                </a:ext>
              </a:extLst>
            </p:cNvPr>
            <p:cNvSpPr/>
            <p:nvPr/>
          </p:nvSpPr>
          <p:spPr>
            <a:xfrm>
              <a:off x="961243" y="1750478"/>
              <a:ext cx="3229956" cy="1125747"/>
            </a:xfrm>
            <a:prstGeom prst="rect">
              <a:avLst/>
            </a:prstGeom>
            <a:noFill/>
            <a:effectLst>
              <a:innerShdw blurRad="63500" dist="50800" dir="2700000">
                <a:prstClr val="black">
                  <a:alpha val="50000"/>
                </a:prstClr>
              </a:innerShdw>
            </a:effectLst>
          </p:spPr>
          <p:txBody>
            <a:bodyPr wrap="none" lIns="91440" tIns="45720" rIns="91440" bIns="45720">
              <a:spAutoFit/>
            </a:bodyPr>
            <a:lstStyle/>
            <a:p>
              <a:pPr algn="ctr"/>
              <a:r>
                <a:rPr lang="vi-VN" sz="4000" b="1">
                  <a:ln w="0"/>
                  <a:effectLst>
                    <a:outerShdw blurRad="38100" dist="19050" dir="2700000" algn="tl" rotWithShape="0">
                      <a:schemeClr val="dk1">
                        <a:alpha val="40000"/>
                      </a:schemeClr>
                    </a:outerShdw>
                  </a:effectLst>
                </a:rPr>
                <a:t>kết quả</a:t>
              </a:r>
              <a:endParaRPr lang="vi-VN" sz="4000" b="1" cap="none" spc="0">
                <a:ln w="0"/>
                <a:effectLst>
                  <a:outerShdw blurRad="38100" dist="19050" dir="2700000" algn="tl" rotWithShape="0">
                    <a:schemeClr val="dk1">
                      <a:alpha val="40000"/>
                    </a:schemeClr>
                  </a:outerShdw>
                </a:effectLst>
              </a:endParaRPr>
            </a:p>
          </p:txBody>
        </p:sp>
      </p:grpSp>
      <p:grpSp>
        <p:nvGrpSpPr>
          <p:cNvPr id="38" name="Nhóm 37">
            <a:extLst>
              <a:ext uri="{FF2B5EF4-FFF2-40B4-BE49-F238E27FC236}">
                <a16:creationId xmlns:a16="http://schemas.microsoft.com/office/drawing/2014/main" id="{DC6AF423-C2C6-42FE-6FC9-BD6EBC153F13}"/>
              </a:ext>
            </a:extLst>
          </p:cNvPr>
          <p:cNvGrpSpPr/>
          <p:nvPr/>
        </p:nvGrpSpPr>
        <p:grpSpPr>
          <a:xfrm>
            <a:off x="3014532" y="2774392"/>
            <a:ext cx="2583891" cy="1328545"/>
            <a:chOff x="540309" y="1147954"/>
            <a:chExt cx="4215016" cy="2112777"/>
          </a:xfrm>
        </p:grpSpPr>
        <p:sp>
          <p:nvSpPr>
            <p:cNvPr id="39" name="Freeform 5">
              <a:extLst>
                <a:ext uri="{FF2B5EF4-FFF2-40B4-BE49-F238E27FC236}">
                  <a16:creationId xmlns:a16="http://schemas.microsoft.com/office/drawing/2014/main" id="{619EDCA4-D87C-3F08-0F77-D2838C9CD4A0}"/>
                </a:ext>
              </a:extLst>
            </p:cNvPr>
            <p:cNvSpPr/>
            <p:nvPr/>
          </p:nvSpPr>
          <p:spPr>
            <a:xfrm>
              <a:off x="540309" y="1147954"/>
              <a:ext cx="4215016" cy="2112777"/>
            </a:xfrm>
            <a:custGeom>
              <a:avLst/>
              <a:gdLst/>
              <a:ahLst/>
              <a:cxnLst/>
              <a:rect l="l" t="t" r="r" b="b"/>
              <a:pathLst>
                <a:path w="4215016" h="2112777">
                  <a:moveTo>
                    <a:pt x="0" y="0"/>
                  </a:moveTo>
                  <a:lnTo>
                    <a:pt x="4215016" y="0"/>
                  </a:lnTo>
                  <a:lnTo>
                    <a:pt x="4215016" y="2112777"/>
                  </a:lnTo>
                  <a:lnTo>
                    <a:pt x="0" y="2112777"/>
                  </a:lnTo>
                  <a:lnTo>
                    <a:pt x="0" y="0"/>
                  </a:lnTo>
                  <a:close/>
                </a:path>
              </a:pathLst>
            </a:custGeom>
            <a:blipFill>
              <a:blip r:embed="rId5"/>
              <a:stretch>
                <a:fillRect/>
              </a:stretch>
            </a:blipFill>
          </p:spPr>
          <p:txBody>
            <a:bodyPr/>
            <a:lstStyle/>
            <a:p>
              <a:endParaRPr lang="en-US"/>
            </a:p>
          </p:txBody>
        </p:sp>
        <p:sp>
          <p:nvSpPr>
            <p:cNvPr id="40" name="Hình chữ nhật 39">
              <a:extLst>
                <a:ext uri="{FF2B5EF4-FFF2-40B4-BE49-F238E27FC236}">
                  <a16:creationId xmlns:a16="http://schemas.microsoft.com/office/drawing/2014/main" id="{0EDD7E7B-777D-E8ED-6645-BA0852539B59}"/>
                </a:ext>
              </a:extLst>
            </p:cNvPr>
            <p:cNvSpPr/>
            <p:nvPr/>
          </p:nvSpPr>
          <p:spPr>
            <a:xfrm>
              <a:off x="821344" y="1750478"/>
              <a:ext cx="3509754" cy="1125747"/>
            </a:xfrm>
            <a:prstGeom prst="rect">
              <a:avLst/>
            </a:prstGeom>
            <a:noFill/>
            <a:effectLst>
              <a:innerShdw blurRad="63500" dist="50800" dir="2700000">
                <a:prstClr val="black">
                  <a:alpha val="50000"/>
                </a:prstClr>
              </a:innerShdw>
            </a:effectLst>
          </p:spPr>
          <p:txBody>
            <a:bodyPr wrap="none" lIns="91440" tIns="45720" rIns="91440" bIns="45720">
              <a:spAutoFit/>
            </a:bodyPr>
            <a:lstStyle/>
            <a:p>
              <a:pPr algn="ctr"/>
              <a:r>
                <a:rPr lang="vi-VN" sz="4000" b="1">
                  <a:ln w="0"/>
                  <a:effectLst>
                    <a:outerShdw blurRad="38100" dist="19050" dir="2700000" algn="tl" rotWithShape="0">
                      <a:schemeClr val="dk1">
                        <a:alpha val="40000"/>
                      </a:schemeClr>
                    </a:outerShdw>
                  </a:effectLst>
                </a:rPr>
                <a:t>kết thúc</a:t>
              </a:r>
              <a:endParaRPr lang="vi-VN" sz="4000" b="1" cap="none" spc="0">
                <a:ln w="0"/>
                <a:effectLst>
                  <a:outerShdw blurRad="38100" dist="19050" dir="2700000" algn="tl" rotWithShape="0">
                    <a:schemeClr val="dk1">
                      <a:alpha val="40000"/>
                    </a:schemeClr>
                  </a:outerShdw>
                </a:effectLst>
              </a:endParaRPr>
            </a:p>
          </p:txBody>
        </p:sp>
      </p:grpSp>
      <p:grpSp>
        <p:nvGrpSpPr>
          <p:cNvPr id="41" name="Nhóm 40">
            <a:extLst>
              <a:ext uri="{FF2B5EF4-FFF2-40B4-BE49-F238E27FC236}">
                <a16:creationId xmlns:a16="http://schemas.microsoft.com/office/drawing/2014/main" id="{B9E26972-24E1-C416-48E5-42A996170347}"/>
              </a:ext>
            </a:extLst>
          </p:cNvPr>
          <p:cNvGrpSpPr/>
          <p:nvPr/>
        </p:nvGrpSpPr>
        <p:grpSpPr>
          <a:xfrm>
            <a:off x="4409433" y="1320075"/>
            <a:ext cx="2583891" cy="1328545"/>
            <a:chOff x="540309" y="1147954"/>
            <a:chExt cx="4215016" cy="2112777"/>
          </a:xfrm>
        </p:grpSpPr>
        <p:sp>
          <p:nvSpPr>
            <p:cNvPr id="42" name="Freeform 5">
              <a:extLst>
                <a:ext uri="{FF2B5EF4-FFF2-40B4-BE49-F238E27FC236}">
                  <a16:creationId xmlns:a16="http://schemas.microsoft.com/office/drawing/2014/main" id="{2C74612B-18A6-278A-3974-0BAE873D060C}"/>
                </a:ext>
              </a:extLst>
            </p:cNvPr>
            <p:cNvSpPr/>
            <p:nvPr/>
          </p:nvSpPr>
          <p:spPr>
            <a:xfrm>
              <a:off x="540309" y="1147954"/>
              <a:ext cx="4215016" cy="2112777"/>
            </a:xfrm>
            <a:custGeom>
              <a:avLst/>
              <a:gdLst/>
              <a:ahLst/>
              <a:cxnLst/>
              <a:rect l="l" t="t" r="r" b="b"/>
              <a:pathLst>
                <a:path w="4215016" h="2112777">
                  <a:moveTo>
                    <a:pt x="0" y="0"/>
                  </a:moveTo>
                  <a:lnTo>
                    <a:pt x="4215016" y="0"/>
                  </a:lnTo>
                  <a:lnTo>
                    <a:pt x="4215016" y="2112777"/>
                  </a:lnTo>
                  <a:lnTo>
                    <a:pt x="0" y="2112777"/>
                  </a:lnTo>
                  <a:lnTo>
                    <a:pt x="0" y="0"/>
                  </a:lnTo>
                  <a:close/>
                </a:path>
              </a:pathLst>
            </a:custGeom>
            <a:blipFill>
              <a:blip r:embed="rId5"/>
              <a:stretch>
                <a:fillRect/>
              </a:stretch>
            </a:blipFill>
          </p:spPr>
          <p:txBody>
            <a:bodyPr/>
            <a:lstStyle/>
            <a:p>
              <a:endParaRPr lang="en-US"/>
            </a:p>
          </p:txBody>
        </p:sp>
        <p:sp>
          <p:nvSpPr>
            <p:cNvPr id="43" name="Hình chữ nhật 42">
              <a:extLst>
                <a:ext uri="{FF2B5EF4-FFF2-40B4-BE49-F238E27FC236}">
                  <a16:creationId xmlns:a16="http://schemas.microsoft.com/office/drawing/2014/main" id="{96DA992E-5F24-C1B4-0DE9-26ECFCEE96BB}"/>
                </a:ext>
              </a:extLst>
            </p:cNvPr>
            <p:cNvSpPr/>
            <p:nvPr/>
          </p:nvSpPr>
          <p:spPr>
            <a:xfrm>
              <a:off x="1173051" y="1750478"/>
              <a:ext cx="2806340" cy="1125747"/>
            </a:xfrm>
            <a:prstGeom prst="rect">
              <a:avLst/>
            </a:prstGeom>
            <a:noFill/>
            <a:effectLst>
              <a:innerShdw blurRad="63500" dist="50800" dir="2700000">
                <a:prstClr val="black">
                  <a:alpha val="50000"/>
                </a:prstClr>
              </a:innerShdw>
            </a:effectLst>
          </p:spPr>
          <p:txBody>
            <a:bodyPr wrap="none" lIns="91440" tIns="45720" rIns="91440" bIns="45720">
              <a:spAutoFit/>
            </a:bodyPr>
            <a:lstStyle/>
            <a:p>
              <a:pPr algn="ctr"/>
              <a:r>
                <a:rPr lang="vi-VN" sz="4000" b="1">
                  <a:ln w="0"/>
                  <a:effectLst>
                    <a:outerShdw blurRad="38100" dist="19050" dir="2700000" algn="tl" rotWithShape="0">
                      <a:schemeClr val="dk1">
                        <a:alpha val="40000"/>
                      </a:schemeClr>
                    </a:outerShdw>
                  </a:effectLst>
                </a:rPr>
                <a:t>sơ kết</a:t>
              </a:r>
              <a:endParaRPr lang="vi-VN" sz="4000" b="1" cap="none" spc="0">
                <a:ln w="0"/>
                <a:effectLst>
                  <a:outerShdw blurRad="38100" dist="19050" dir="2700000" algn="tl" rotWithShape="0">
                    <a:schemeClr val="dk1">
                      <a:alpha val="40000"/>
                    </a:schemeClr>
                  </a:outerShdw>
                </a:effectLst>
              </a:endParaRPr>
            </a:p>
          </p:txBody>
        </p:sp>
      </p:grpSp>
      <p:grpSp>
        <p:nvGrpSpPr>
          <p:cNvPr id="44" name="Nhóm 43">
            <a:extLst>
              <a:ext uri="{FF2B5EF4-FFF2-40B4-BE49-F238E27FC236}">
                <a16:creationId xmlns:a16="http://schemas.microsoft.com/office/drawing/2014/main" id="{3F83BFF9-29D1-155C-4D61-ADA54D3CF4B3}"/>
              </a:ext>
            </a:extLst>
          </p:cNvPr>
          <p:cNvGrpSpPr/>
          <p:nvPr/>
        </p:nvGrpSpPr>
        <p:grpSpPr>
          <a:xfrm>
            <a:off x="7573684" y="1139405"/>
            <a:ext cx="2583891" cy="1328545"/>
            <a:chOff x="540309" y="1147954"/>
            <a:chExt cx="4215016" cy="2112777"/>
          </a:xfrm>
        </p:grpSpPr>
        <p:sp>
          <p:nvSpPr>
            <p:cNvPr id="45" name="Freeform 5">
              <a:extLst>
                <a:ext uri="{FF2B5EF4-FFF2-40B4-BE49-F238E27FC236}">
                  <a16:creationId xmlns:a16="http://schemas.microsoft.com/office/drawing/2014/main" id="{6A1D139F-4F01-54FB-5DA8-BE6E1F7AABB8}"/>
                </a:ext>
              </a:extLst>
            </p:cNvPr>
            <p:cNvSpPr/>
            <p:nvPr/>
          </p:nvSpPr>
          <p:spPr>
            <a:xfrm>
              <a:off x="540309" y="1147954"/>
              <a:ext cx="4215016" cy="2112777"/>
            </a:xfrm>
            <a:custGeom>
              <a:avLst/>
              <a:gdLst/>
              <a:ahLst/>
              <a:cxnLst/>
              <a:rect l="l" t="t" r="r" b="b"/>
              <a:pathLst>
                <a:path w="4215016" h="2112777">
                  <a:moveTo>
                    <a:pt x="0" y="0"/>
                  </a:moveTo>
                  <a:lnTo>
                    <a:pt x="4215016" y="0"/>
                  </a:lnTo>
                  <a:lnTo>
                    <a:pt x="4215016" y="2112777"/>
                  </a:lnTo>
                  <a:lnTo>
                    <a:pt x="0" y="2112777"/>
                  </a:lnTo>
                  <a:lnTo>
                    <a:pt x="0" y="0"/>
                  </a:lnTo>
                  <a:close/>
                </a:path>
              </a:pathLst>
            </a:custGeom>
            <a:blipFill>
              <a:blip r:embed="rId5"/>
              <a:stretch>
                <a:fillRect/>
              </a:stretch>
            </a:blipFill>
          </p:spPr>
          <p:txBody>
            <a:bodyPr/>
            <a:lstStyle/>
            <a:p>
              <a:endParaRPr lang="en-US"/>
            </a:p>
          </p:txBody>
        </p:sp>
        <p:sp>
          <p:nvSpPr>
            <p:cNvPr id="46" name="Hình chữ nhật 45">
              <a:extLst>
                <a:ext uri="{FF2B5EF4-FFF2-40B4-BE49-F238E27FC236}">
                  <a16:creationId xmlns:a16="http://schemas.microsoft.com/office/drawing/2014/main" id="{7C3C42F5-2A5B-2A5F-462D-BD901BD48EE4}"/>
                </a:ext>
              </a:extLst>
            </p:cNvPr>
            <p:cNvSpPr/>
            <p:nvPr/>
          </p:nvSpPr>
          <p:spPr>
            <a:xfrm>
              <a:off x="961246" y="1750478"/>
              <a:ext cx="3229956" cy="1125747"/>
            </a:xfrm>
            <a:prstGeom prst="rect">
              <a:avLst/>
            </a:prstGeom>
            <a:noFill/>
            <a:effectLst>
              <a:innerShdw blurRad="63500" dist="50800" dir="2700000">
                <a:prstClr val="black">
                  <a:alpha val="50000"/>
                </a:prstClr>
              </a:innerShdw>
            </a:effectLst>
          </p:spPr>
          <p:txBody>
            <a:bodyPr wrap="none" lIns="91440" tIns="45720" rIns="91440" bIns="45720">
              <a:spAutoFit/>
            </a:bodyPr>
            <a:lstStyle/>
            <a:p>
              <a:pPr algn="ctr"/>
              <a:r>
                <a:rPr lang="vi-VN" sz="4000" b="1">
                  <a:ln w="0"/>
                  <a:effectLst>
                    <a:outerShdw blurRad="38100" dist="19050" dir="2700000" algn="tl" rotWithShape="0">
                      <a:schemeClr val="dk1">
                        <a:alpha val="40000"/>
                      </a:schemeClr>
                    </a:outerShdw>
                  </a:effectLst>
                </a:rPr>
                <a:t>gắn kết</a:t>
              </a:r>
              <a:endParaRPr lang="vi-VN" sz="4000" b="1" cap="none" spc="0">
                <a:ln w="0"/>
                <a:effectLst>
                  <a:outerShdw blurRad="38100" dist="19050" dir="2700000" algn="tl" rotWithShape="0">
                    <a:schemeClr val="dk1">
                      <a:alpha val="40000"/>
                    </a:schemeClr>
                  </a:outerShdw>
                </a:effectLst>
              </a:endParaRPr>
            </a:p>
          </p:txBody>
        </p:sp>
      </p:grpSp>
      <p:grpSp>
        <p:nvGrpSpPr>
          <p:cNvPr id="47" name="Nhóm 46">
            <a:extLst>
              <a:ext uri="{FF2B5EF4-FFF2-40B4-BE49-F238E27FC236}">
                <a16:creationId xmlns:a16="http://schemas.microsoft.com/office/drawing/2014/main" id="{121A8C76-0162-B41F-D1BF-62D8E2166E38}"/>
              </a:ext>
            </a:extLst>
          </p:cNvPr>
          <p:cNvGrpSpPr/>
          <p:nvPr/>
        </p:nvGrpSpPr>
        <p:grpSpPr>
          <a:xfrm>
            <a:off x="11460671" y="1284471"/>
            <a:ext cx="2982430" cy="1328545"/>
            <a:chOff x="540309" y="1147954"/>
            <a:chExt cx="4865139" cy="2112777"/>
          </a:xfrm>
        </p:grpSpPr>
        <p:sp>
          <p:nvSpPr>
            <p:cNvPr id="48" name="Freeform 5">
              <a:extLst>
                <a:ext uri="{FF2B5EF4-FFF2-40B4-BE49-F238E27FC236}">
                  <a16:creationId xmlns:a16="http://schemas.microsoft.com/office/drawing/2014/main" id="{E2E4EE49-ABCC-CE12-D5C0-64C3D26F7D14}"/>
                </a:ext>
              </a:extLst>
            </p:cNvPr>
            <p:cNvSpPr/>
            <p:nvPr/>
          </p:nvSpPr>
          <p:spPr>
            <a:xfrm>
              <a:off x="540309" y="1147954"/>
              <a:ext cx="4865139" cy="2112777"/>
            </a:xfrm>
            <a:custGeom>
              <a:avLst/>
              <a:gdLst/>
              <a:ahLst/>
              <a:cxnLst/>
              <a:rect l="l" t="t" r="r" b="b"/>
              <a:pathLst>
                <a:path w="4215016" h="2112777">
                  <a:moveTo>
                    <a:pt x="0" y="0"/>
                  </a:moveTo>
                  <a:lnTo>
                    <a:pt x="4215016" y="0"/>
                  </a:lnTo>
                  <a:lnTo>
                    <a:pt x="4215016" y="2112777"/>
                  </a:lnTo>
                  <a:lnTo>
                    <a:pt x="0" y="2112777"/>
                  </a:lnTo>
                  <a:lnTo>
                    <a:pt x="0" y="0"/>
                  </a:lnTo>
                  <a:close/>
                </a:path>
              </a:pathLst>
            </a:custGeom>
            <a:blipFill>
              <a:blip r:embed="rId5"/>
              <a:stretch>
                <a:fillRect/>
              </a:stretch>
            </a:blipFill>
          </p:spPr>
          <p:txBody>
            <a:bodyPr/>
            <a:lstStyle/>
            <a:p>
              <a:endParaRPr lang="en-US"/>
            </a:p>
          </p:txBody>
        </p:sp>
        <p:sp>
          <p:nvSpPr>
            <p:cNvPr id="49" name="Hình chữ nhật 48">
              <a:extLst>
                <a:ext uri="{FF2B5EF4-FFF2-40B4-BE49-F238E27FC236}">
                  <a16:creationId xmlns:a16="http://schemas.microsoft.com/office/drawing/2014/main" id="{42A3BF52-EB73-BC37-1CA8-DCD1ACFCB896}"/>
                </a:ext>
              </a:extLst>
            </p:cNvPr>
            <p:cNvSpPr/>
            <p:nvPr/>
          </p:nvSpPr>
          <p:spPr>
            <a:xfrm>
              <a:off x="847989" y="1848975"/>
              <a:ext cx="4249778" cy="1125747"/>
            </a:xfrm>
            <a:prstGeom prst="rect">
              <a:avLst/>
            </a:prstGeom>
            <a:noFill/>
            <a:effectLst>
              <a:innerShdw blurRad="63500" dist="50800" dir="2700000">
                <a:prstClr val="black">
                  <a:alpha val="50000"/>
                </a:prstClr>
              </a:innerShdw>
            </a:effectLst>
          </p:spPr>
          <p:txBody>
            <a:bodyPr wrap="none" lIns="91440" tIns="45720" rIns="91440" bIns="45720">
              <a:spAutoFit/>
            </a:bodyPr>
            <a:lstStyle/>
            <a:p>
              <a:pPr algn="ctr"/>
              <a:r>
                <a:rPr lang="vi-VN" sz="4000" b="1">
                  <a:ln w="0"/>
                  <a:effectLst>
                    <a:outerShdw blurRad="38100" dist="19050" dir="2700000" algn="tl" rotWithShape="0">
                      <a:schemeClr val="dk1">
                        <a:alpha val="40000"/>
                      </a:schemeClr>
                    </a:outerShdw>
                  </a:effectLst>
                </a:rPr>
                <a:t>chung kết</a:t>
              </a:r>
              <a:endParaRPr lang="vi-VN" sz="4000" b="1" cap="none" spc="0">
                <a:ln w="0"/>
                <a:effectLst>
                  <a:outerShdw blurRad="38100" dist="19050" dir="2700000" algn="tl" rotWithShape="0">
                    <a:schemeClr val="dk1">
                      <a:alpha val="40000"/>
                    </a:schemeClr>
                  </a:outerShdw>
                </a:effectLst>
              </a:endParaRPr>
            </a:p>
          </p:txBody>
        </p:sp>
      </p:grpSp>
      <p:grpSp>
        <p:nvGrpSpPr>
          <p:cNvPr id="50" name="Nhóm 49">
            <a:extLst>
              <a:ext uri="{FF2B5EF4-FFF2-40B4-BE49-F238E27FC236}">
                <a16:creationId xmlns:a16="http://schemas.microsoft.com/office/drawing/2014/main" id="{20984396-5B32-C9FF-DDB8-5978BF4C1ECE}"/>
              </a:ext>
            </a:extLst>
          </p:cNvPr>
          <p:cNvGrpSpPr/>
          <p:nvPr/>
        </p:nvGrpSpPr>
        <p:grpSpPr>
          <a:xfrm>
            <a:off x="12284914" y="2681984"/>
            <a:ext cx="2583891" cy="1328545"/>
            <a:chOff x="540309" y="1147954"/>
            <a:chExt cx="4215016" cy="2112777"/>
          </a:xfrm>
        </p:grpSpPr>
        <p:sp>
          <p:nvSpPr>
            <p:cNvPr id="51" name="Freeform 5">
              <a:extLst>
                <a:ext uri="{FF2B5EF4-FFF2-40B4-BE49-F238E27FC236}">
                  <a16:creationId xmlns:a16="http://schemas.microsoft.com/office/drawing/2014/main" id="{FFD0875B-4EA1-250E-5F90-C44408C4A2D4}"/>
                </a:ext>
              </a:extLst>
            </p:cNvPr>
            <p:cNvSpPr/>
            <p:nvPr/>
          </p:nvSpPr>
          <p:spPr>
            <a:xfrm>
              <a:off x="540309" y="1147954"/>
              <a:ext cx="4215016" cy="2112777"/>
            </a:xfrm>
            <a:custGeom>
              <a:avLst/>
              <a:gdLst/>
              <a:ahLst/>
              <a:cxnLst/>
              <a:rect l="l" t="t" r="r" b="b"/>
              <a:pathLst>
                <a:path w="4215016" h="2112777">
                  <a:moveTo>
                    <a:pt x="0" y="0"/>
                  </a:moveTo>
                  <a:lnTo>
                    <a:pt x="4215016" y="0"/>
                  </a:lnTo>
                  <a:lnTo>
                    <a:pt x="4215016" y="2112777"/>
                  </a:lnTo>
                  <a:lnTo>
                    <a:pt x="0" y="2112777"/>
                  </a:lnTo>
                  <a:lnTo>
                    <a:pt x="0" y="0"/>
                  </a:lnTo>
                  <a:close/>
                </a:path>
              </a:pathLst>
            </a:custGeom>
            <a:blipFill>
              <a:blip r:embed="rId5"/>
              <a:stretch>
                <a:fillRect/>
              </a:stretch>
            </a:blipFill>
          </p:spPr>
          <p:txBody>
            <a:bodyPr/>
            <a:lstStyle/>
            <a:p>
              <a:endParaRPr lang="en-US"/>
            </a:p>
          </p:txBody>
        </p:sp>
        <p:sp>
          <p:nvSpPr>
            <p:cNvPr id="52" name="Hình chữ nhật 51">
              <a:extLst>
                <a:ext uri="{FF2B5EF4-FFF2-40B4-BE49-F238E27FC236}">
                  <a16:creationId xmlns:a16="http://schemas.microsoft.com/office/drawing/2014/main" id="{F8762FF4-69E1-92D7-22E2-C65B6CA026F8}"/>
                </a:ext>
              </a:extLst>
            </p:cNvPr>
            <p:cNvSpPr/>
            <p:nvPr/>
          </p:nvSpPr>
          <p:spPr>
            <a:xfrm>
              <a:off x="895870" y="1750478"/>
              <a:ext cx="3360702" cy="1125747"/>
            </a:xfrm>
            <a:prstGeom prst="rect">
              <a:avLst/>
            </a:prstGeom>
            <a:noFill/>
            <a:effectLst>
              <a:innerShdw blurRad="63500" dist="50800" dir="2700000">
                <a:prstClr val="black">
                  <a:alpha val="50000"/>
                </a:prstClr>
              </a:innerShdw>
            </a:effectLst>
          </p:spPr>
          <p:txBody>
            <a:bodyPr wrap="none" lIns="91440" tIns="45720" rIns="91440" bIns="45720">
              <a:spAutoFit/>
            </a:bodyPr>
            <a:lstStyle/>
            <a:p>
              <a:pPr algn="ctr"/>
              <a:r>
                <a:rPr lang="vi-VN" sz="4000" b="1">
                  <a:ln w="0"/>
                  <a:effectLst>
                    <a:outerShdw blurRad="38100" dist="19050" dir="2700000" algn="tl" rotWithShape="0">
                      <a:schemeClr val="dk1">
                        <a:alpha val="40000"/>
                      </a:schemeClr>
                    </a:outerShdw>
                  </a:effectLst>
                </a:rPr>
                <a:t>kết hợp</a:t>
              </a:r>
              <a:endParaRPr lang="vi-VN" sz="4000" b="1" cap="none" spc="0">
                <a:ln w="0"/>
                <a:effectLst>
                  <a:outerShdw blurRad="38100" dist="19050" dir="2700000" algn="tl" rotWithShape="0">
                    <a:schemeClr val="dk1">
                      <a:alpha val="40000"/>
                    </a:schemeClr>
                  </a:outerShdw>
                </a:effectLst>
              </a:endParaRPr>
            </a:p>
          </p:txBody>
        </p:sp>
      </p:grpSp>
      <p:grpSp>
        <p:nvGrpSpPr>
          <p:cNvPr id="53" name="Nhóm 52">
            <a:extLst>
              <a:ext uri="{FF2B5EF4-FFF2-40B4-BE49-F238E27FC236}">
                <a16:creationId xmlns:a16="http://schemas.microsoft.com/office/drawing/2014/main" id="{3DEC4646-2C51-D5AC-A328-E299A28EFDFC}"/>
              </a:ext>
            </a:extLst>
          </p:cNvPr>
          <p:cNvGrpSpPr/>
          <p:nvPr/>
        </p:nvGrpSpPr>
        <p:grpSpPr>
          <a:xfrm>
            <a:off x="15124307" y="1524318"/>
            <a:ext cx="2583891" cy="1328545"/>
            <a:chOff x="540309" y="1147954"/>
            <a:chExt cx="4215016" cy="2112777"/>
          </a:xfrm>
        </p:grpSpPr>
        <p:sp>
          <p:nvSpPr>
            <p:cNvPr id="54" name="Freeform 5">
              <a:extLst>
                <a:ext uri="{FF2B5EF4-FFF2-40B4-BE49-F238E27FC236}">
                  <a16:creationId xmlns:a16="http://schemas.microsoft.com/office/drawing/2014/main" id="{4BD58D10-6A46-80B7-EB42-4B7973522BBE}"/>
                </a:ext>
              </a:extLst>
            </p:cNvPr>
            <p:cNvSpPr/>
            <p:nvPr/>
          </p:nvSpPr>
          <p:spPr>
            <a:xfrm>
              <a:off x="540309" y="1147954"/>
              <a:ext cx="4215016" cy="2112777"/>
            </a:xfrm>
            <a:custGeom>
              <a:avLst/>
              <a:gdLst/>
              <a:ahLst/>
              <a:cxnLst/>
              <a:rect l="l" t="t" r="r" b="b"/>
              <a:pathLst>
                <a:path w="4215016" h="2112777">
                  <a:moveTo>
                    <a:pt x="0" y="0"/>
                  </a:moveTo>
                  <a:lnTo>
                    <a:pt x="4215016" y="0"/>
                  </a:lnTo>
                  <a:lnTo>
                    <a:pt x="4215016" y="2112777"/>
                  </a:lnTo>
                  <a:lnTo>
                    <a:pt x="0" y="2112777"/>
                  </a:lnTo>
                  <a:lnTo>
                    <a:pt x="0" y="0"/>
                  </a:lnTo>
                  <a:close/>
                </a:path>
              </a:pathLst>
            </a:custGeom>
            <a:blipFill>
              <a:blip r:embed="rId5"/>
              <a:stretch>
                <a:fillRect/>
              </a:stretch>
            </a:blipFill>
          </p:spPr>
          <p:txBody>
            <a:bodyPr/>
            <a:lstStyle/>
            <a:p>
              <a:endParaRPr lang="en-US"/>
            </a:p>
          </p:txBody>
        </p:sp>
        <p:sp>
          <p:nvSpPr>
            <p:cNvPr id="55" name="Hình chữ nhật 54">
              <a:extLst>
                <a:ext uri="{FF2B5EF4-FFF2-40B4-BE49-F238E27FC236}">
                  <a16:creationId xmlns:a16="http://schemas.microsoft.com/office/drawing/2014/main" id="{8ECF04E0-CBCA-7A21-280D-1692920D3B93}"/>
                </a:ext>
              </a:extLst>
            </p:cNvPr>
            <p:cNvSpPr/>
            <p:nvPr/>
          </p:nvSpPr>
          <p:spPr>
            <a:xfrm>
              <a:off x="961244" y="1750478"/>
              <a:ext cx="3229956" cy="1125747"/>
            </a:xfrm>
            <a:prstGeom prst="rect">
              <a:avLst/>
            </a:prstGeom>
            <a:noFill/>
            <a:effectLst>
              <a:innerShdw blurRad="63500" dist="50800" dir="2700000">
                <a:prstClr val="black">
                  <a:alpha val="50000"/>
                </a:prstClr>
              </a:innerShdw>
            </a:effectLst>
          </p:spPr>
          <p:txBody>
            <a:bodyPr wrap="none" lIns="91440" tIns="45720" rIns="91440" bIns="45720">
              <a:spAutoFit/>
            </a:bodyPr>
            <a:lstStyle/>
            <a:p>
              <a:pPr algn="ctr"/>
              <a:r>
                <a:rPr lang="vi-VN" sz="4000" b="1">
                  <a:ln w="0"/>
                  <a:effectLst>
                    <a:outerShdw blurRad="38100" dist="19050" dir="2700000" algn="tl" rotWithShape="0">
                      <a:schemeClr val="dk1">
                        <a:alpha val="40000"/>
                      </a:schemeClr>
                    </a:outerShdw>
                  </a:effectLst>
                </a:rPr>
                <a:t>kết bạn</a:t>
              </a:r>
              <a:endParaRPr lang="vi-VN" sz="4000" b="1" cap="none" spc="0">
                <a:ln w="0"/>
                <a:effectLst>
                  <a:outerShdw blurRad="38100" dist="19050" dir="2700000" algn="tl" rotWithShape="0">
                    <a:schemeClr val="dk1">
                      <a:alpha val="40000"/>
                    </a:schemeClr>
                  </a:outerShdw>
                </a:effectLst>
              </a:endParaRPr>
            </a:p>
          </p:txBody>
        </p:sp>
      </p:grpSp>
      <p:grpSp>
        <p:nvGrpSpPr>
          <p:cNvPr id="56" name="Nhóm 55">
            <a:extLst>
              <a:ext uri="{FF2B5EF4-FFF2-40B4-BE49-F238E27FC236}">
                <a16:creationId xmlns:a16="http://schemas.microsoft.com/office/drawing/2014/main" id="{25C909E1-CFDC-4D8A-D5A7-28FD95C6C106}"/>
              </a:ext>
            </a:extLst>
          </p:cNvPr>
          <p:cNvGrpSpPr/>
          <p:nvPr/>
        </p:nvGrpSpPr>
        <p:grpSpPr>
          <a:xfrm>
            <a:off x="15186921" y="3286575"/>
            <a:ext cx="2583891" cy="1328545"/>
            <a:chOff x="540309" y="1147954"/>
            <a:chExt cx="4215016" cy="2112777"/>
          </a:xfrm>
        </p:grpSpPr>
        <p:sp>
          <p:nvSpPr>
            <p:cNvPr id="57" name="Freeform 5">
              <a:extLst>
                <a:ext uri="{FF2B5EF4-FFF2-40B4-BE49-F238E27FC236}">
                  <a16:creationId xmlns:a16="http://schemas.microsoft.com/office/drawing/2014/main" id="{537B37F0-F7F6-8925-C2F1-749B6D03E0CD}"/>
                </a:ext>
              </a:extLst>
            </p:cNvPr>
            <p:cNvSpPr/>
            <p:nvPr/>
          </p:nvSpPr>
          <p:spPr>
            <a:xfrm>
              <a:off x="540309" y="1147954"/>
              <a:ext cx="4215016" cy="2112777"/>
            </a:xfrm>
            <a:custGeom>
              <a:avLst/>
              <a:gdLst/>
              <a:ahLst/>
              <a:cxnLst/>
              <a:rect l="l" t="t" r="r" b="b"/>
              <a:pathLst>
                <a:path w="4215016" h="2112777">
                  <a:moveTo>
                    <a:pt x="0" y="0"/>
                  </a:moveTo>
                  <a:lnTo>
                    <a:pt x="4215016" y="0"/>
                  </a:lnTo>
                  <a:lnTo>
                    <a:pt x="4215016" y="2112777"/>
                  </a:lnTo>
                  <a:lnTo>
                    <a:pt x="0" y="2112777"/>
                  </a:lnTo>
                  <a:lnTo>
                    <a:pt x="0" y="0"/>
                  </a:lnTo>
                  <a:close/>
                </a:path>
              </a:pathLst>
            </a:custGeom>
            <a:blipFill>
              <a:blip r:embed="rId5"/>
              <a:stretch>
                <a:fillRect/>
              </a:stretch>
            </a:blipFill>
          </p:spPr>
          <p:txBody>
            <a:bodyPr/>
            <a:lstStyle/>
            <a:p>
              <a:endParaRPr lang="en-US"/>
            </a:p>
          </p:txBody>
        </p:sp>
        <p:sp>
          <p:nvSpPr>
            <p:cNvPr id="58" name="Hình chữ nhật 57">
              <a:extLst>
                <a:ext uri="{FF2B5EF4-FFF2-40B4-BE49-F238E27FC236}">
                  <a16:creationId xmlns:a16="http://schemas.microsoft.com/office/drawing/2014/main" id="{90D3DAE6-96F1-1B0B-45D7-212F54B2489B}"/>
                </a:ext>
              </a:extLst>
            </p:cNvPr>
            <p:cNvSpPr/>
            <p:nvPr/>
          </p:nvSpPr>
          <p:spPr>
            <a:xfrm>
              <a:off x="799119" y="1750478"/>
              <a:ext cx="3554209" cy="1125747"/>
            </a:xfrm>
            <a:prstGeom prst="rect">
              <a:avLst/>
            </a:prstGeom>
            <a:noFill/>
            <a:effectLst>
              <a:innerShdw blurRad="63500" dist="50800" dir="2700000">
                <a:prstClr val="black">
                  <a:alpha val="50000"/>
                </a:prstClr>
              </a:innerShdw>
            </a:effectLst>
          </p:spPr>
          <p:txBody>
            <a:bodyPr wrap="none" lIns="91440" tIns="45720" rIns="91440" bIns="45720">
              <a:spAutoFit/>
            </a:bodyPr>
            <a:lstStyle/>
            <a:p>
              <a:pPr algn="ctr"/>
              <a:r>
                <a:rPr lang="vi-VN" sz="4000" b="1">
                  <a:ln w="0"/>
                  <a:effectLst>
                    <a:outerShdw blurRad="38100" dist="19050" dir="2700000" algn="tl" rotWithShape="0">
                      <a:schemeClr val="dk1">
                        <a:alpha val="40000"/>
                      </a:schemeClr>
                    </a:outerShdw>
                  </a:effectLst>
                </a:rPr>
                <a:t>tổng kết</a:t>
              </a:r>
              <a:endParaRPr lang="vi-VN" sz="4000" b="1" cap="none" spc="0">
                <a:ln w="0"/>
                <a:effectLst>
                  <a:outerShdw blurRad="38100" dist="19050" dir="2700000" algn="tl" rotWithShape="0">
                    <a:schemeClr val="dk1">
                      <a:alpha val="40000"/>
                    </a:schemeClr>
                  </a:outerShdw>
                </a:effectLst>
              </a:endParaRPr>
            </a:p>
          </p:txBody>
        </p:sp>
      </p:grpSp>
    </p:spTree>
    <p:extLst>
      <p:ext uri="{BB962C8B-B14F-4D97-AF65-F5344CB8AC3E}">
        <p14:creationId xmlns:p14="http://schemas.microsoft.com/office/powerpoint/2010/main" val="23317453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38889E-7 3.95062E-6 L 0.48507 0.32608 " pathEditMode="relative" rAng="0" ptsTypes="AA">
                                      <p:cBhvr>
                                        <p:cTn id="6" dur="2000" fill="hold"/>
                                        <p:tgtEl>
                                          <p:spTgt spid="35"/>
                                        </p:tgtEl>
                                        <p:attrNameLst>
                                          <p:attrName>ppt_x</p:attrName>
                                          <p:attrName>ppt_y</p:attrName>
                                        </p:attrNameLst>
                                      </p:cBhvr>
                                      <p:rCtr x="24253" y="16296"/>
                                    </p:animMotion>
                                  </p:childTnLst>
                                </p:cTn>
                              </p:par>
                            </p:childTnLst>
                          </p:cTn>
                        </p:par>
                      </p:childTnLst>
                    </p:cTn>
                  </p:par>
                </p:childTnLst>
              </p:cTn>
              <p:nextCondLst>
                <p:cond evt="onClick" delay="0">
                  <p:tgtEl>
                    <p:spTgt spid="35"/>
                  </p:tgtEl>
                </p:cond>
              </p:nextCondLst>
            </p:seq>
            <p:seq concurrent="1" nextAc="seek">
              <p:cTn id="7" restart="whenNotActive" fill="hold" evtFilter="cancelBubble" nodeType="interactiveSeq">
                <p:stCondLst>
                  <p:cond evt="onClick" delay="0">
                    <p:tgtEl>
                      <p:spTgt spid="38"/>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3.47222E-6 7.40741E-7 L 0.53533 0.46204 " pathEditMode="relative" rAng="0" ptsTypes="AA">
                                      <p:cBhvr>
                                        <p:cTn id="11" dur="2000" fill="hold"/>
                                        <p:tgtEl>
                                          <p:spTgt spid="38"/>
                                        </p:tgtEl>
                                        <p:attrNameLst>
                                          <p:attrName>ppt_x</p:attrName>
                                          <p:attrName>ppt_y</p:attrName>
                                        </p:attrNameLst>
                                      </p:cBhvr>
                                      <p:rCtr x="26762" y="23102"/>
                                    </p:animMotion>
                                  </p:childTnLst>
                                </p:cTn>
                              </p:par>
                            </p:childTnLst>
                          </p:cTn>
                        </p:par>
                      </p:childTnLst>
                    </p:cTn>
                  </p:par>
                </p:childTnLst>
              </p:cTn>
              <p:nextCondLst>
                <p:cond evt="onClick" delay="0">
                  <p:tgtEl>
                    <p:spTgt spid="38"/>
                  </p:tgtEl>
                </p:cond>
              </p:nextCondLst>
            </p:seq>
            <p:seq concurrent="1" nextAc="seek">
              <p:cTn id="12" restart="whenNotActive" fill="hold" evtFilter="cancelBubble" nodeType="interactiveSeq">
                <p:stCondLst>
                  <p:cond evt="onClick" delay="0">
                    <p:tgtEl>
                      <p:spTgt spid="4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25E-6 -1.23457E-6 L 0.60304 0.61374 " pathEditMode="relative" rAng="0" ptsTypes="AA">
                                      <p:cBhvr>
                                        <p:cTn id="16" dur="2000" fill="hold"/>
                                        <p:tgtEl>
                                          <p:spTgt spid="41"/>
                                        </p:tgtEl>
                                        <p:attrNameLst>
                                          <p:attrName>ppt_x</p:attrName>
                                          <p:attrName>ppt_y</p:attrName>
                                        </p:attrNameLst>
                                      </p:cBhvr>
                                      <p:rCtr x="30148" y="30679"/>
                                    </p:animMotion>
                                  </p:childTnLst>
                                </p:cTn>
                              </p:par>
                            </p:childTnLst>
                          </p:cTn>
                        </p:par>
                      </p:childTnLst>
                    </p:cTn>
                  </p:par>
                </p:childTnLst>
              </p:cTn>
              <p:nextCondLst>
                <p:cond evt="onClick" delay="0">
                  <p:tgtEl>
                    <p:spTgt spid="41"/>
                  </p:tgtEl>
                </p:cond>
              </p:nextCondLst>
            </p:seq>
            <p:seq concurrent="1" nextAc="seek">
              <p:cTn id="17" restart="whenNotActive" fill="hold" evtFilter="cancelBubble" nodeType="interactiveSeq">
                <p:stCondLst>
                  <p:cond evt="onClick" delay="0">
                    <p:tgtEl>
                      <p:spTgt spid="47"/>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2.77778E-7 -1.85185E-6 L -0.07118 0.74028 " pathEditMode="relative" rAng="0" ptsTypes="AA">
                                      <p:cBhvr>
                                        <p:cTn id="21" dur="2000" fill="hold"/>
                                        <p:tgtEl>
                                          <p:spTgt spid="47"/>
                                        </p:tgtEl>
                                        <p:attrNameLst>
                                          <p:attrName>ppt_x</p:attrName>
                                          <p:attrName>ppt_y</p:attrName>
                                        </p:attrNameLst>
                                      </p:cBhvr>
                                      <p:rCtr x="-3559" y="37006"/>
                                    </p:animMotion>
                                  </p:childTnLst>
                                </p:cTn>
                              </p:par>
                            </p:childTnLst>
                          </p:cTn>
                        </p:par>
                      </p:childTnLst>
                    </p:cTn>
                  </p:par>
                </p:childTnLst>
              </p:cTn>
              <p:nextCondLst>
                <p:cond evt="onClick" delay="0">
                  <p:tgtEl>
                    <p:spTgt spid="47"/>
                  </p:tgtEl>
                </p:cond>
              </p:nextCondLst>
            </p:seq>
            <p:seq concurrent="1" nextAc="seek">
              <p:cTn id="22" restart="whenNotActive" fill="hold" evtFilter="cancelBubble" nodeType="interactiveSeq">
                <p:stCondLst>
                  <p:cond evt="onClick" delay="0">
                    <p:tgtEl>
                      <p:spTgt spid="56"/>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66667E-6 -6.17284E-7 L -0.10469 0.54568 " pathEditMode="relative" rAng="0" ptsTypes="AA">
                                      <p:cBhvr>
                                        <p:cTn id="26" dur="2000" fill="hold"/>
                                        <p:tgtEl>
                                          <p:spTgt spid="56"/>
                                        </p:tgtEl>
                                        <p:attrNameLst>
                                          <p:attrName>ppt_x</p:attrName>
                                          <p:attrName>ppt_y</p:attrName>
                                        </p:attrNameLst>
                                      </p:cBhvr>
                                      <p:rCtr x="-5234" y="27284"/>
                                    </p:animMotion>
                                  </p:childTnLst>
                                </p:cTn>
                              </p:par>
                            </p:childTnLst>
                          </p:cTn>
                        </p:par>
                      </p:childTnLst>
                    </p:cTn>
                  </p:par>
                </p:childTnLst>
              </p:cTn>
              <p:nextCondLst>
                <p:cond evt="onClick" delay="0">
                  <p:tgtEl>
                    <p:spTgt spid="56"/>
                  </p:tgtEl>
                </p:cond>
              </p:nextCondLst>
            </p:seq>
            <p:seq concurrent="1" nextAc="seek">
              <p:cTn id="27" restart="whenNotActive" fill="hold" evtFilter="cancelBubble" nodeType="interactiveSeq">
                <p:stCondLst>
                  <p:cond evt="onClick" delay="0">
                    <p:tgtEl>
                      <p:spTgt spid="32"/>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1.52778E-6 -1.97531E-6 L 0.33515 0.44275 " pathEditMode="relative" rAng="0" ptsTypes="AA">
                                      <p:cBhvr>
                                        <p:cTn id="31" dur="2000" fill="hold"/>
                                        <p:tgtEl>
                                          <p:spTgt spid="32"/>
                                        </p:tgtEl>
                                        <p:attrNameLst>
                                          <p:attrName>ppt_x</p:attrName>
                                          <p:attrName>ppt_y</p:attrName>
                                        </p:attrNameLst>
                                      </p:cBhvr>
                                      <p:rCtr x="16753" y="22130"/>
                                    </p:animMotion>
                                  </p:childTnLst>
                                </p:cTn>
                              </p:par>
                            </p:childTnLst>
                          </p:cTn>
                        </p:par>
                      </p:childTnLst>
                    </p:cTn>
                  </p:par>
                </p:childTnLst>
              </p:cTn>
              <p:nextCondLst>
                <p:cond evt="onClick" delay="0">
                  <p:tgtEl>
                    <p:spTgt spid="32"/>
                  </p:tgtEl>
                </p:cond>
              </p:nextCondLst>
            </p:seq>
            <p:seq concurrent="1" nextAc="seek">
              <p:cTn id="32" restart="whenNotActive" fill="hold" evtFilter="cancelBubble" nodeType="interactiveSeq">
                <p:stCondLst>
                  <p:cond evt="onClick" delay="0">
                    <p:tgtEl>
                      <p:spTgt spid="31"/>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3.33333E-6 -3.33333E-6 L 0.11554 0.56806 " pathEditMode="relative" rAng="0" ptsTypes="AA">
                                      <p:cBhvr>
                                        <p:cTn id="36" dur="2000" fill="hold"/>
                                        <p:tgtEl>
                                          <p:spTgt spid="31"/>
                                        </p:tgtEl>
                                        <p:attrNameLst>
                                          <p:attrName>ppt_x</p:attrName>
                                          <p:attrName>ppt_y</p:attrName>
                                        </p:attrNameLst>
                                      </p:cBhvr>
                                      <p:rCtr x="5773" y="28395"/>
                                    </p:animMotion>
                                  </p:childTnLst>
                                </p:cTn>
                              </p:par>
                            </p:childTnLst>
                          </p:cTn>
                        </p:par>
                      </p:childTnLst>
                    </p:cTn>
                  </p:par>
                </p:childTnLst>
              </p:cTn>
              <p:nextCondLst>
                <p:cond evt="onClick" delay="0">
                  <p:tgtEl>
                    <p:spTgt spid="31"/>
                  </p:tgtEl>
                </p:cond>
              </p:nextCondLst>
            </p:seq>
            <p:seq concurrent="1" nextAc="seek">
              <p:cTn id="37" restart="whenNotActive" fill="hold" evtFilter="cancelBubble" nodeType="interactiveSeq">
                <p:stCondLst>
                  <p:cond evt="onClick" delay="0">
                    <p:tgtEl>
                      <p:spTgt spid="44"/>
                    </p:tgtEl>
                  </p:cond>
                </p:stCondLst>
                <p:endSync evt="end" delay="0">
                  <p:rtn val="all"/>
                </p:endSync>
                <p:childTnLst>
                  <p:par>
                    <p:cTn id="38" fill="hold">
                      <p:stCondLst>
                        <p:cond delay="0"/>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2.22222E-6 1.35802E-6 L -0.37317 0.61358 " pathEditMode="relative" rAng="0" ptsTypes="AA">
                                      <p:cBhvr>
                                        <p:cTn id="41" dur="2000" fill="hold"/>
                                        <p:tgtEl>
                                          <p:spTgt spid="44"/>
                                        </p:tgtEl>
                                        <p:attrNameLst>
                                          <p:attrName>ppt_x</p:attrName>
                                          <p:attrName>ppt_y</p:attrName>
                                        </p:attrNameLst>
                                      </p:cBhvr>
                                      <p:rCtr x="-18663" y="30679"/>
                                    </p:animMotion>
                                  </p:childTnLst>
                                </p:cTn>
                              </p:par>
                            </p:childTnLst>
                          </p:cTn>
                        </p:par>
                      </p:childTnLst>
                    </p:cTn>
                  </p:par>
                </p:childTnLst>
              </p:cTn>
              <p:nextCondLst>
                <p:cond evt="onClick" delay="0">
                  <p:tgtEl>
                    <p:spTgt spid="44"/>
                  </p:tgtEl>
                </p:cond>
              </p:nextCondLst>
            </p:seq>
            <p:seq concurrent="1" nextAc="seek">
              <p:cTn id="42" restart="whenNotActive" fill="hold" evtFilter="cancelBubble" nodeType="interactiveSeq">
                <p:stCondLst>
                  <p:cond evt="onClick" delay="0">
                    <p:tgtEl>
                      <p:spTgt spid="50"/>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1.11111E-6 -4.32099E-6 L -0.33125 0.60448 " pathEditMode="relative" rAng="0" ptsTypes="AA">
                                      <p:cBhvr>
                                        <p:cTn id="46" dur="2000" fill="hold"/>
                                        <p:tgtEl>
                                          <p:spTgt spid="50"/>
                                        </p:tgtEl>
                                        <p:attrNameLst>
                                          <p:attrName>ppt_x</p:attrName>
                                          <p:attrName>ppt_y</p:attrName>
                                        </p:attrNameLst>
                                      </p:cBhvr>
                                      <p:rCtr x="-16563" y="30216"/>
                                    </p:animMotion>
                                  </p:childTnLst>
                                </p:cTn>
                              </p:par>
                            </p:childTnLst>
                          </p:cTn>
                        </p:par>
                      </p:childTnLst>
                    </p:cTn>
                  </p:par>
                </p:childTnLst>
              </p:cTn>
              <p:nextCondLst>
                <p:cond evt="onClick" delay="0">
                  <p:tgtEl>
                    <p:spTgt spid="50"/>
                  </p:tgtEl>
                </p:cond>
              </p:nextCondLst>
            </p:seq>
            <p:seq concurrent="1" nextAc="seek">
              <p:cTn id="47" restart="whenNotActive" fill="hold" evtFilter="cancelBubble" nodeType="interactiveSeq">
                <p:stCondLst>
                  <p:cond evt="onClick" delay="0">
                    <p:tgtEl>
                      <p:spTgt spid="53"/>
                    </p:tgtEl>
                  </p:cond>
                </p:stCondLst>
                <p:endSync evt="end" delay="0">
                  <p:rtn val="all"/>
                </p:endSync>
                <p:childTnLst>
                  <p:par>
                    <p:cTn id="48" fill="hold">
                      <p:stCondLst>
                        <p:cond delay="0"/>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3.75E-6 -4.32099E-6 L -0.64375 0.71698 " pathEditMode="relative" rAng="0" ptsTypes="AA">
                                      <p:cBhvr>
                                        <p:cTn id="51" dur="2000" fill="hold"/>
                                        <p:tgtEl>
                                          <p:spTgt spid="53"/>
                                        </p:tgtEl>
                                        <p:attrNameLst>
                                          <p:attrName>ppt_x</p:attrName>
                                          <p:attrName>ppt_y</p:attrName>
                                        </p:attrNameLst>
                                      </p:cBhvr>
                                      <p:rCtr x="-32188" y="35849"/>
                                    </p:animMotion>
                                  </p:childTnLst>
                                </p:cTn>
                              </p:par>
                            </p:childTnLst>
                          </p:cTn>
                        </p:par>
                      </p:childTnLst>
                    </p:cTn>
                  </p:par>
                </p:childTnLst>
              </p:cTn>
              <p:nextCondLst>
                <p:cond evt="onClick" delay="0">
                  <p:tgtEl>
                    <p:spTgt spid="5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Hộp Văn bản 15">
            <a:extLst>
              <a:ext uri="{FF2B5EF4-FFF2-40B4-BE49-F238E27FC236}">
                <a16:creationId xmlns:a16="http://schemas.microsoft.com/office/drawing/2014/main" id="{F3220031-6E26-E98F-87C5-F8E1442AC270}"/>
              </a:ext>
            </a:extLst>
          </p:cNvPr>
          <p:cNvSpPr txBox="1"/>
          <p:nvPr/>
        </p:nvSpPr>
        <p:spPr>
          <a:xfrm>
            <a:off x="304800" y="132291"/>
            <a:ext cx="17983200" cy="1938992"/>
          </a:xfrm>
          <a:prstGeom prst="rect">
            <a:avLst/>
          </a:prstGeom>
          <a:noFill/>
        </p:spPr>
        <p:txBody>
          <a:bodyPr wrap="square">
            <a:spAutoFit/>
          </a:bodyPr>
          <a:lstStyle/>
          <a:p>
            <a:r>
              <a:rPr lang="vi-VN" sz="6000" b="1">
                <a:solidFill>
                  <a:srgbClr val="FF3399"/>
                </a:solidFill>
                <a:effectLst/>
                <a:ea typeface="Times New Roman" panose="02020603050405020304" pitchFamily="18" charset="0"/>
              </a:rPr>
              <a:t>4. </a:t>
            </a:r>
            <a:r>
              <a:rPr lang="vi-VN" sz="6000" b="1">
                <a:ea typeface="Times New Roman" panose="02020603050405020304" pitchFamily="18" charset="0"/>
              </a:rPr>
              <a:t>Đặt 1 - 2 câu với từ chứa tiếng </a:t>
            </a:r>
            <a:r>
              <a:rPr lang="vi-VN" sz="6000" b="1" i="1">
                <a:solidFill>
                  <a:srgbClr val="FF0000"/>
                </a:solidFill>
                <a:ea typeface="Times New Roman" panose="02020603050405020304" pitchFamily="18" charset="0"/>
              </a:rPr>
              <a:t>kết</a:t>
            </a:r>
            <a:r>
              <a:rPr lang="vi-VN" sz="6000" b="1" i="1">
                <a:ea typeface="Times New Roman" panose="02020603050405020304" pitchFamily="18" charset="0"/>
              </a:rPr>
              <a:t> </a:t>
            </a:r>
            <a:r>
              <a:rPr lang="vi-VN" sz="6000" b="1">
                <a:ea typeface="Times New Roman" panose="02020603050405020304" pitchFamily="18" charset="0"/>
              </a:rPr>
              <a:t>có nghĩa là </a:t>
            </a:r>
            <a:r>
              <a:rPr lang="vi-VN" sz="6000" b="1" i="1">
                <a:solidFill>
                  <a:srgbClr val="00B0F0"/>
                </a:solidFill>
                <a:ea typeface="Times New Roman" panose="02020603050405020304" pitchFamily="18" charset="0"/>
              </a:rPr>
              <a:t>gắn bó. </a:t>
            </a:r>
            <a:endParaRPr lang="en-US" sz="6000" b="1">
              <a:solidFill>
                <a:srgbClr val="00B0F0"/>
              </a:solidFill>
            </a:endParaRPr>
          </a:p>
        </p:txBody>
      </p:sp>
      <p:grpSp>
        <p:nvGrpSpPr>
          <p:cNvPr id="27" name="Nhóm 26">
            <a:extLst>
              <a:ext uri="{FF2B5EF4-FFF2-40B4-BE49-F238E27FC236}">
                <a16:creationId xmlns:a16="http://schemas.microsoft.com/office/drawing/2014/main" id="{8B430518-117E-350A-729E-67D6E1FE22CD}"/>
              </a:ext>
            </a:extLst>
          </p:cNvPr>
          <p:cNvGrpSpPr/>
          <p:nvPr/>
        </p:nvGrpSpPr>
        <p:grpSpPr>
          <a:xfrm>
            <a:off x="24063" y="2108936"/>
            <a:ext cx="17578136" cy="2071511"/>
            <a:chOff x="24063" y="2108936"/>
            <a:chExt cx="17578136" cy="2302501"/>
          </a:xfrm>
        </p:grpSpPr>
        <p:sp>
          <p:nvSpPr>
            <p:cNvPr id="26" name="Hình chữ nhật: Góc Tròn 25">
              <a:extLst>
                <a:ext uri="{FF2B5EF4-FFF2-40B4-BE49-F238E27FC236}">
                  <a16:creationId xmlns:a16="http://schemas.microsoft.com/office/drawing/2014/main" id="{45C0E7C2-970F-63A0-4D86-847081A37F6B}"/>
                </a:ext>
              </a:extLst>
            </p:cNvPr>
            <p:cNvSpPr/>
            <p:nvPr/>
          </p:nvSpPr>
          <p:spPr>
            <a:xfrm>
              <a:off x="1833778" y="2170304"/>
              <a:ext cx="15768421" cy="2179766"/>
            </a:xfrm>
            <a:prstGeom prst="roundRect">
              <a:avLst>
                <a:gd name="adj" fmla="val 50000"/>
              </a:avLst>
            </a:prstGeom>
            <a:solidFill>
              <a:srgbClr val="FFCCFF"/>
            </a:solid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Nhóm 1">
              <a:extLst>
                <a:ext uri="{FF2B5EF4-FFF2-40B4-BE49-F238E27FC236}">
                  <a16:creationId xmlns:a16="http://schemas.microsoft.com/office/drawing/2014/main" id="{AC73BFFA-97FB-CD7B-677E-CB2B25E77C9B}"/>
                </a:ext>
              </a:extLst>
            </p:cNvPr>
            <p:cNvGrpSpPr/>
            <p:nvPr/>
          </p:nvGrpSpPr>
          <p:grpSpPr>
            <a:xfrm>
              <a:off x="24063" y="2108936"/>
              <a:ext cx="4174958" cy="2302501"/>
              <a:chOff x="618365" y="1895369"/>
              <a:chExt cx="4215016" cy="2112777"/>
            </a:xfrm>
          </p:grpSpPr>
          <p:sp>
            <p:nvSpPr>
              <p:cNvPr id="21" name="Freeform 5">
                <a:extLst>
                  <a:ext uri="{FF2B5EF4-FFF2-40B4-BE49-F238E27FC236}">
                    <a16:creationId xmlns:a16="http://schemas.microsoft.com/office/drawing/2014/main" id="{76D9295A-2319-883A-DF3C-035EFC6BC0FB}"/>
                  </a:ext>
                </a:extLst>
              </p:cNvPr>
              <p:cNvSpPr/>
              <p:nvPr/>
            </p:nvSpPr>
            <p:spPr>
              <a:xfrm>
                <a:off x="618365" y="1895369"/>
                <a:ext cx="4215016" cy="2112777"/>
              </a:xfrm>
              <a:custGeom>
                <a:avLst/>
                <a:gdLst/>
                <a:ahLst/>
                <a:cxnLst/>
                <a:rect l="l" t="t" r="r" b="b"/>
                <a:pathLst>
                  <a:path w="4215016" h="2112777">
                    <a:moveTo>
                      <a:pt x="0" y="0"/>
                    </a:moveTo>
                    <a:lnTo>
                      <a:pt x="4215016" y="0"/>
                    </a:lnTo>
                    <a:lnTo>
                      <a:pt x="4215016" y="2112777"/>
                    </a:lnTo>
                    <a:lnTo>
                      <a:pt x="0" y="2112777"/>
                    </a:lnTo>
                    <a:lnTo>
                      <a:pt x="0" y="0"/>
                    </a:lnTo>
                    <a:close/>
                  </a:path>
                </a:pathLst>
              </a:custGeom>
              <a:blipFill>
                <a:blip r:embed="rId2"/>
                <a:stretch>
                  <a:fillRect/>
                </a:stretch>
              </a:blipFill>
            </p:spPr>
            <p:txBody>
              <a:bodyPr/>
              <a:lstStyle/>
              <a:p>
                <a:endParaRPr lang="en-US"/>
              </a:p>
            </p:txBody>
          </p:sp>
          <p:sp>
            <p:nvSpPr>
              <p:cNvPr id="22" name="Hình chữ nhật 21">
                <a:extLst>
                  <a:ext uri="{FF2B5EF4-FFF2-40B4-BE49-F238E27FC236}">
                    <a16:creationId xmlns:a16="http://schemas.microsoft.com/office/drawing/2014/main" id="{9A366AB7-271B-CC90-2731-9629B88F642A}"/>
                  </a:ext>
                </a:extLst>
              </p:cNvPr>
              <p:cNvSpPr/>
              <p:nvPr/>
            </p:nvSpPr>
            <p:spPr>
              <a:xfrm>
                <a:off x="1173156" y="2652173"/>
                <a:ext cx="3105435" cy="1086485"/>
              </a:xfrm>
              <a:prstGeom prst="rect">
                <a:avLst/>
              </a:prstGeom>
              <a:noFill/>
              <a:effectLst>
                <a:innerShdw blurRad="63500" dist="50800" dir="2700000">
                  <a:prstClr val="black">
                    <a:alpha val="50000"/>
                  </a:prstClr>
                </a:innerShdw>
              </a:effectLst>
            </p:spPr>
            <p:txBody>
              <a:bodyPr wrap="none" lIns="91440" tIns="45720" rIns="91440" bIns="45720">
                <a:spAutoFit/>
              </a:bodyPr>
              <a:lstStyle/>
              <a:p>
                <a:pPr algn="ctr"/>
                <a:r>
                  <a:rPr lang="vi-VN" sz="5400" b="1">
                    <a:ln w="0"/>
                    <a:effectLst>
                      <a:outerShdw blurRad="38100" dist="19050" dir="2700000" algn="tl" rotWithShape="0">
                        <a:schemeClr val="dk1">
                          <a:alpha val="40000"/>
                        </a:schemeClr>
                      </a:outerShdw>
                    </a:effectLst>
                  </a:rPr>
                  <a:t>đoàn kết</a:t>
                </a:r>
                <a:endParaRPr lang="vi-VN" sz="5400" b="1" cap="none" spc="0">
                  <a:ln w="0"/>
                  <a:effectLst>
                    <a:outerShdw blurRad="38100" dist="19050" dir="2700000" algn="tl" rotWithShape="0">
                      <a:schemeClr val="dk1">
                        <a:alpha val="40000"/>
                      </a:schemeClr>
                    </a:outerShdw>
                  </a:effectLst>
                </a:endParaRPr>
              </a:p>
            </p:txBody>
          </p:sp>
        </p:grpSp>
        <p:sp>
          <p:nvSpPr>
            <p:cNvPr id="25" name="Hộp Văn bản 24">
              <a:extLst>
                <a:ext uri="{FF2B5EF4-FFF2-40B4-BE49-F238E27FC236}">
                  <a16:creationId xmlns:a16="http://schemas.microsoft.com/office/drawing/2014/main" id="{6CB37DD2-BD31-F7C0-40B7-8F73E90A9B35}"/>
                </a:ext>
              </a:extLst>
            </p:cNvPr>
            <p:cNvSpPr txBox="1"/>
            <p:nvPr/>
          </p:nvSpPr>
          <p:spPr>
            <a:xfrm>
              <a:off x="4419600" y="2290690"/>
              <a:ext cx="12649200" cy="1938992"/>
            </a:xfrm>
            <a:prstGeom prst="rect">
              <a:avLst/>
            </a:prstGeom>
            <a:noFill/>
          </p:spPr>
          <p:txBody>
            <a:bodyPr wrap="square">
              <a:spAutoFit/>
            </a:bodyPr>
            <a:lstStyle/>
            <a:p>
              <a:r>
                <a:rPr lang="vi-VN" sz="6000" dirty="0">
                  <a:effectLst/>
                  <a:ea typeface="Times New Roman" panose="02020603050405020304" pitchFamily="18" charset="0"/>
                </a:rPr>
                <a:t>Anh em một nhà phải </a:t>
              </a:r>
              <a:r>
                <a:rPr lang="vi-VN" sz="6000" b="1" dirty="0">
                  <a:effectLst/>
                  <a:ea typeface="Times New Roman" panose="02020603050405020304" pitchFamily="18" charset="0"/>
                </a:rPr>
                <a:t>đoàn kết,</a:t>
              </a:r>
              <a:r>
                <a:rPr lang="vi-VN" sz="6000" dirty="0">
                  <a:effectLst/>
                  <a:ea typeface="Times New Roman" panose="02020603050405020304" pitchFamily="18" charset="0"/>
                </a:rPr>
                <a:t> yêu thương nhau. </a:t>
              </a:r>
              <a:endParaRPr lang="en-US" sz="6000" dirty="0"/>
            </a:p>
          </p:txBody>
        </p:sp>
      </p:grpSp>
      <p:grpSp>
        <p:nvGrpSpPr>
          <p:cNvPr id="28" name="Nhóm 27">
            <a:extLst>
              <a:ext uri="{FF2B5EF4-FFF2-40B4-BE49-F238E27FC236}">
                <a16:creationId xmlns:a16="http://schemas.microsoft.com/office/drawing/2014/main" id="{25149522-11B4-C68F-F4D7-2612BECF6FB3}"/>
              </a:ext>
            </a:extLst>
          </p:cNvPr>
          <p:cNvGrpSpPr/>
          <p:nvPr/>
        </p:nvGrpSpPr>
        <p:grpSpPr>
          <a:xfrm>
            <a:off x="6134" y="4457700"/>
            <a:ext cx="17578136" cy="1371600"/>
            <a:chOff x="24063" y="2108936"/>
            <a:chExt cx="17578136" cy="2302501"/>
          </a:xfrm>
        </p:grpSpPr>
        <p:sp>
          <p:nvSpPr>
            <p:cNvPr id="29" name="Hình chữ nhật: Góc Tròn 28">
              <a:extLst>
                <a:ext uri="{FF2B5EF4-FFF2-40B4-BE49-F238E27FC236}">
                  <a16:creationId xmlns:a16="http://schemas.microsoft.com/office/drawing/2014/main" id="{915B0DC9-49D7-CAFC-63D6-2F55FB21DF61}"/>
                </a:ext>
              </a:extLst>
            </p:cNvPr>
            <p:cNvSpPr/>
            <p:nvPr/>
          </p:nvSpPr>
          <p:spPr>
            <a:xfrm>
              <a:off x="1833778" y="2170304"/>
              <a:ext cx="15768421" cy="2179766"/>
            </a:xfrm>
            <a:prstGeom prst="roundRect">
              <a:avLst>
                <a:gd name="adj" fmla="val 50000"/>
              </a:avLst>
            </a:prstGeom>
            <a:solidFill>
              <a:srgbClr val="FFCCFF"/>
            </a:solid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Nhóm 29">
              <a:extLst>
                <a:ext uri="{FF2B5EF4-FFF2-40B4-BE49-F238E27FC236}">
                  <a16:creationId xmlns:a16="http://schemas.microsoft.com/office/drawing/2014/main" id="{2BEAB4E9-A77B-BADC-7FA2-AE3C48B347FE}"/>
                </a:ext>
              </a:extLst>
            </p:cNvPr>
            <p:cNvGrpSpPr/>
            <p:nvPr/>
          </p:nvGrpSpPr>
          <p:grpSpPr>
            <a:xfrm>
              <a:off x="24063" y="2108936"/>
              <a:ext cx="4174958" cy="2302501"/>
              <a:chOff x="618365" y="1895369"/>
              <a:chExt cx="4215016" cy="2112777"/>
            </a:xfrm>
          </p:grpSpPr>
          <p:sp>
            <p:nvSpPr>
              <p:cNvPr id="32" name="Freeform 5">
                <a:extLst>
                  <a:ext uri="{FF2B5EF4-FFF2-40B4-BE49-F238E27FC236}">
                    <a16:creationId xmlns:a16="http://schemas.microsoft.com/office/drawing/2014/main" id="{38239B1F-C7DC-61D4-68DF-2CFF3F83B528}"/>
                  </a:ext>
                </a:extLst>
              </p:cNvPr>
              <p:cNvSpPr/>
              <p:nvPr/>
            </p:nvSpPr>
            <p:spPr>
              <a:xfrm>
                <a:off x="618365" y="1895369"/>
                <a:ext cx="4215016" cy="2112777"/>
              </a:xfrm>
              <a:custGeom>
                <a:avLst/>
                <a:gdLst/>
                <a:ahLst/>
                <a:cxnLst/>
                <a:rect l="l" t="t" r="r" b="b"/>
                <a:pathLst>
                  <a:path w="4215016" h="2112777">
                    <a:moveTo>
                      <a:pt x="0" y="0"/>
                    </a:moveTo>
                    <a:lnTo>
                      <a:pt x="4215016" y="0"/>
                    </a:lnTo>
                    <a:lnTo>
                      <a:pt x="4215016" y="2112777"/>
                    </a:lnTo>
                    <a:lnTo>
                      <a:pt x="0" y="2112777"/>
                    </a:lnTo>
                    <a:lnTo>
                      <a:pt x="0" y="0"/>
                    </a:lnTo>
                    <a:close/>
                  </a:path>
                </a:pathLst>
              </a:custGeom>
              <a:blipFill>
                <a:blip r:embed="rId2"/>
                <a:stretch>
                  <a:fillRect/>
                </a:stretch>
              </a:blipFill>
            </p:spPr>
            <p:txBody>
              <a:bodyPr/>
              <a:lstStyle/>
              <a:p>
                <a:endParaRPr lang="en-US"/>
              </a:p>
            </p:txBody>
          </p:sp>
          <p:sp>
            <p:nvSpPr>
              <p:cNvPr id="33" name="Hình chữ nhật 32">
                <a:extLst>
                  <a:ext uri="{FF2B5EF4-FFF2-40B4-BE49-F238E27FC236}">
                    <a16:creationId xmlns:a16="http://schemas.microsoft.com/office/drawing/2014/main" id="{98F65F36-D9CE-FD5F-AB8C-396B88BF29FC}"/>
                  </a:ext>
                </a:extLst>
              </p:cNvPr>
              <p:cNvSpPr/>
              <p:nvPr/>
            </p:nvSpPr>
            <p:spPr>
              <a:xfrm>
                <a:off x="1098426" y="2652173"/>
                <a:ext cx="3254894" cy="847248"/>
              </a:xfrm>
              <a:prstGeom prst="rect">
                <a:avLst/>
              </a:prstGeom>
              <a:noFill/>
              <a:effectLst>
                <a:innerShdw blurRad="63500" dist="50800" dir="2700000">
                  <a:prstClr val="black">
                    <a:alpha val="50000"/>
                  </a:prstClr>
                </a:innerShdw>
              </a:effectLst>
            </p:spPr>
            <p:txBody>
              <a:bodyPr wrap="none" lIns="91440" tIns="45720" rIns="91440" bIns="45720">
                <a:spAutoFit/>
              </a:bodyPr>
              <a:lstStyle/>
              <a:p>
                <a:pPr algn="ctr"/>
                <a:r>
                  <a:rPr lang="vi-VN" sz="5400" b="1">
                    <a:ln w="0"/>
                    <a:effectLst>
                      <a:outerShdw blurRad="38100" dist="19050" dir="2700000" algn="tl" rotWithShape="0">
                        <a:schemeClr val="dk1">
                          <a:alpha val="40000"/>
                        </a:schemeClr>
                      </a:outerShdw>
                    </a:effectLst>
                  </a:rPr>
                  <a:t>kết nghĩa</a:t>
                </a:r>
                <a:endParaRPr lang="vi-VN" sz="5400" b="1" cap="none" spc="0">
                  <a:ln w="0"/>
                  <a:effectLst>
                    <a:outerShdw blurRad="38100" dist="19050" dir="2700000" algn="tl" rotWithShape="0">
                      <a:schemeClr val="dk1">
                        <a:alpha val="40000"/>
                      </a:schemeClr>
                    </a:outerShdw>
                  </a:effectLst>
                </a:endParaRPr>
              </a:p>
            </p:txBody>
          </p:sp>
        </p:grpSp>
        <p:sp>
          <p:nvSpPr>
            <p:cNvPr id="31" name="Hộp Văn bản 30">
              <a:extLst>
                <a:ext uri="{FF2B5EF4-FFF2-40B4-BE49-F238E27FC236}">
                  <a16:creationId xmlns:a16="http://schemas.microsoft.com/office/drawing/2014/main" id="{358ACFDE-FE19-E2A4-DE53-AB0CB4CA0C47}"/>
                </a:ext>
              </a:extLst>
            </p:cNvPr>
            <p:cNvSpPr txBox="1"/>
            <p:nvPr/>
          </p:nvSpPr>
          <p:spPr>
            <a:xfrm>
              <a:off x="4207042" y="2752354"/>
              <a:ext cx="13090358" cy="1015663"/>
            </a:xfrm>
            <a:prstGeom prst="rect">
              <a:avLst/>
            </a:prstGeom>
            <a:noFill/>
          </p:spPr>
          <p:txBody>
            <a:bodyPr wrap="square">
              <a:spAutoFit/>
            </a:bodyPr>
            <a:lstStyle/>
            <a:p>
              <a:r>
                <a:rPr lang="vi-VN" sz="6000">
                  <a:effectLst/>
                  <a:ea typeface="Times New Roman" panose="02020603050405020304" pitchFamily="18" charset="0"/>
                </a:rPr>
                <a:t>Bố và chú Minh là anh em </a:t>
              </a:r>
              <a:r>
                <a:rPr lang="vi-VN" sz="6000" b="1">
                  <a:effectLst/>
                  <a:ea typeface="Times New Roman" panose="02020603050405020304" pitchFamily="18" charset="0"/>
                </a:rPr>
                <a:t>kết nghĩa.</a:t>
              </a:r>
              <a:endParaRPr lang="en-US" sz="6000" b="1"/>
            </a:p>
          </p:txBody>
        </p:sp>
      </p:grpSp>
      <p:sp>
        <p:nvSpPr>
          <p:cNvPr id="3" name="TextBox 2"/>
          <p:cNvSpPr txBox="1"/>
          <p:nvPr/>
        </p:nvSpPr>
        <p:spPr>
          <a:xfrm>
            <a:off x="322729" y="6123783"/>
            <a:ext cx="17279470" cy="1754326"/>
          </a:xfrm>
          <a:prstGeom prst="rect">
            <a:avLst/>
          </a:prstGeom>
          <a:noFill/>
        </p:spPr>
        <p:txBody>
          <a:bodyPr wrap="square" rtlCol="0">
            <a:spAutoFit/>
          </a:bodyPr>
          <a:lstStyle/>
          <a:p>
            <a:r>
              <a:rPr lang="en-US" sz="5400" dirty="0" smtClean="0"/>
              <a:t>- Tập thể lớp 4/3 luôn đoàn kết, giúp đỡ lẫn nhau trong học tập và rèn luyện.</a:t>
            </a:r>
            <a:endParaRPr lang="en-US" sz="5400" dirty="0"/>
          </a:p>
        </p:txBody>
      </p:sp>
      <p:sp>
        <p:nvSpPr>
          <p:cNvPr id="4" name="TextBox 3"/>
          <p:cNvSpPr txBox="1"/>
          <p:nvPr/>
        </p:nvSpPr>
        <p:spPr>
          <a:xfrm>
            <a:off x="481633" y="8191500"/>
            <a:ext cx="16968167" cy="923330"/>
          </a:xfrm>
          <a:prstGeom prst="rect">
            <a:avLst/>
          </a:prstGeom>
          <a:noFill/>
        </p:spPr>
        <p:txBody>
          <a:bodyPr wrap="square" rtlCol="0">
            <a:spAutoFit/>
          </a:bodyPr>
          <a:lstStyle/>
          <a:p>
            <a:r>
              <a:rPr lang="en-US" sz="5400" dirty="0" smtClean="0"/>
              <a:t>- Muốn thành công, chúng ta phải kết hợp cùng nhau. </a:t>
            </a:r>
            <a:endParaRPr lang="en-US" sz="5400" dirty="0"/>
          </a:p>
        </p:txBody>
      </p:sp>
    </p:spTree>
    <p:extLst>
      <p:ext uri="{BB962C8B-B14F-4D97-AF65-F5344CB8AC3E}">
        <p14:creationId xmlns:p14="http://schemas.microsoft.com/office/powerpoint/2010/main" val="15471694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Hộp Văn bản 15">
            <a:extLst>
              <a:ext uri="{FF2B5EF4-FFF2-40B4-BE49-F238E27FC236}">
                <a16:creationId xmlns:a16="http://schemas.microsoft.com/office/drawing/2014/main" id="{F3220031-6E26-E98F-87C5-F8E1442AC270}"/>
              </a:ext>
            </a:extLst>
          </p:cNvPr>
          <p:cNvSpPr txBox="1"/>
          <p:nvPr/>
        </p:nvSpPr>
        <p:spPr>
          <a:xfrm>
            <a:off x="304800" y="132291"/>
            <a:ext cx="17983200" cy="1015663"/>
          </a:xfrm>
          <a:prstGeom prst="rect">
            <a:avLst/>
          </a:prstGeom>
          <a:noFill/>
        </p:spPr>
        <p:txBody>
          <a:bodyPr wrap="square">
            <a:spAutoFit/>
          </a:bodyPr>
          <a:lstStyle/>
          <a:p>
            <a:r>
              <a:rPr lang="vi-VN" sz="6000" b="1">
                <a:solidFill>
                  <a:srgbClr val="FF3399"/>
                </a:solidFill>
                <a:effectLst/>
                <a:ea typeface="Times New Roman" panose="02020603050405020304" pitchFamily="18" charset="0"/>
              </a:rPr>
              <a:t>5. </a:t>
            </a:r>
            <a:r>
              <a:rPr lang="vi-VN" sz="6000" b="1">
                <a:ea typeface="Times New Roman" panose="02020603050405020304" pitchFamily="18" charset="0"/>
              </a:rPr>
              <a:t>Mỗi câu dưới đây khuyên chúng ta điều gì?</a:t>
            </a:r>
            <a:endParaRPr lang="en-US" sz="6000" b="1">
              <a:solidFill>
                <a:srgbClr val="00B0F0"/>
              </a:solidFill>
            </a:endParaRPr>
          </a:p>
        </p:txBody>
      </p:sp>
      <p:pic>
        <p:nvPicPr>
          <p:cNvPr id="2050" name="Picture 2" descr="Mua lẻ Sách - Tục ngữ việt nam bằng tranh giá rẻ nhất | MuaLe.Vn">
            <a:extLst>
              <a:ext uri="{FF2B5EF4-FFF2-40B4-BE49-F238E27FC236}">
                <a16:creationId xmlns:a16="http://schemas.microsoft.com/office/drawing/2014/main" id="{322800AD-AABA-D595-8CFD-C8605097D0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316" t="21578" r="14737" b="24212"/>
          <a:stretch/>
        </p:blipFill>
        <p:spPr bwMode="auto">
          <a:xfrm>
            <a:off x="7716292" y="1147954"/>
            <a:ext cx="10563687" cy="8810183"/>
          </a:xfrm>
          <a:prstGeom prst="roundRect">
            <a:avLst>
              <a:gd name="adj" fmla="val 50000"/>
            </a:avLst>
          </a:prstGeom>
          <a:noFill/>
          <a:extLst>
            <a:ext uri="{909E8E84-426E-40DD-AFC4-6F175D3DCCD1}">
              <a14:hiddenFill xmlns:a14="http://schemas.microsoft.com/office/drawing/2010/main">
                <a:solidFill>
                  <a:srgbClr val="FFFFFF"/>
                </a:solidFill>
              </a14:hiddenFill>
            </a:ext>
          </a:extLst>
        </p:spPr>
      </p:pic>
      <p:sp>
        <p:nvSpPr>
          <p:cNvPr id="3" name="Hộp Văn bản 2">
            <a:extLst>
              <a:ext uri="{FF2B5EF4-FFF2-40B4-BE49-F238E27FC236}">
                <a16:creationId xmlns:a16="http://schemas.microsoft.com/office/drawing/2014/main" id="{22045318-22CD-EFF4-5918-8F9C27C7A7A1}"/>
              </a:ext>
            </a:extLst>
          </p:cNvPr>
          <p:cNvSpPr txBox="1"/>
          <p:nvPr/>
        </p:nvSpPr>
        <p:spPr>
          <a:xfrm>
            <a:off x="599633" y="1147954"/>
            <a:ext cx="7030413" cy="2123658"/>
          </a:xfrm>
          <a:prstGeom prst="rect">
            <a:avLst/>
          </a:prstGeom>
          <a:noFill/>
        </p:spPr>
        <p:txBody>
          <a:bodyPr wrap="square">
            <a:spAutoFit/>
          </a:bodyPr>
          <a:lstStyle/>
          <a:p>
            <a:r>
              <a:rPr lang="vi-VN" sz="4400">
                <a:effectLst/>
                <a:ea typeface="Times New Roman" panose="02020603050405020304" pitchFamily="18" charset="0"/>
              </a:rPr>
              <a:t>a. Một con ngựa đau, cả tàu bỏ cỏ. </a:t>
            </a:r>
          </a:p>
          <a:p>
            <a:pPr algn="r"/>
            <a:r>
              <a:rPr lang="vi-VN" sz="4400">
                <a:ea typeface="Times New Roman" panose="02020603050405020304" pitchFamily="18" charset="0"/>
              </a:rPr>
              <a:t>					Tục ngữ</a:t>
            </a:r>
            <a:r>
              <a:rPr lang="vi-VN" sz="4400">
                <a:effectLst/>
                <a:ea typeface="Times New Roman" panose="02020603050405020304" pitchFamily="18" charset="0"/>
              </a:rPr>
              <a:t> </a:t>
            </a:r>
            <a:endParaRPr lang="en-US" sz="4400"/>
          </a:p>
        </p:txBody>
      </p:sp>
      <p:sp>
        <p:nvSpPr>
          <p:cNvPr id="6" name="Hộp Văn bản 5">
            <a:extLst>
              <a:ext uri="{FF2B5EF4-FFF2-40B4-BE49-F238E27FC236}">
                <a16:creationId xmlns:a16="http://schemas.microsoft.com/office/drawing/2014/main" id="{4C652369-C035-BFC7-3E00-F04D7EB86634}"/>
              </a:ext>
            </a:extLst>
          </p:cNvPr>
          <p:cNvSpPr txBox="1"/>
          <p:nvPr/>
        </p:nvSpPr>
        <p:spPr>
          <a:xfrm>
            <a:off x="513387" y="3291292"/>
            <a:ext cx="7030413" cy="6863417"/>
          </a:xfrm>
          <a:prstGeom prst="rect">
            <a:avLst/>
          </a:prstGeom>
          <a:solidFill>
            <a:schemeClr val="accent3">
              <a:lumMod val="20000"/>
              <a:lumOff val="80000"/>
            </a:schemeClr>
          </a:solidFill>
          <a:effectLst>
            <a:innerShdw blurRad="63500" dist="50800" dir="2700000">
              <a:prstClr val="black">
                <a:alpha val="50000"/>
              </a:prstClr>
            </a:innerShdw>
          </a:effectLst>
        </p:spPr>
        <p:txBody>
          <a:bodyPr wrap="square">
            <a:spAutoFit/>
          </a:bodyPr>
          <a:lstStyle>
            <a:defPPr>
              <a:defRPr lang="en-US"/>
            </a:defPPr>
            <a:lvl1pPr>
              <a:defRPr sz="6000">
                <a:effectLst/>
                <a:ea typeface="Times New Roman" panose="02020603050405020304" pitchFamily="18" charset="0"/>
              </a:defRPr>
            </a:lvl1pPr>
          </a:lstStyle>
          <a:p>
            <a:pPr algn="just"/>
            <a:r>
              <a:rPr lang="vi-VN" sz="4000"/>
              <a:t>Câu tục ngữ mang hàm ý rất sâu sắc, khi trong gia đình, trong tập thể có một người gặp chuyện không may thì những người còn lại cũng lo lắng không yên. Câu tục ngữ này đã phản ánh rất trung thực đời sống tinh thần tình cảm, biết quan tâm, chia sẻ những buồn vui nỗi buồn của người Việt Nam.</a:t>
            </a:r>
            <a:endParaRPr lang="en-US" sz="4000"/>
          </a:p>
        </p:txBody>
      </p:sp>
    </p:spTree>
    <p:extLst>
      <p:ext uri="{BB962C8B-B14F-4D97-AF65-F5344CB8AC3E}">
        <p14:creationId xmlns:p14="http://schemas.microsoft.com/office/powerpoint/2010/main" val="1952200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Hộp Văn bản 15">
            <a:extLst>
              <a:ext uri="{FF2B5EF4-FFF2-40B4-BE49-F238E27FC236}">
                <a16:creationId xmlns:a16="http://schemas.microsoft.com/office/drawing/2014/main" id="{F3220031-6E26-E98F-87C5-F8E1442AC270}"/>
              </a:ext>
            </a:extLst>
          </p:cNvPr>
          <p:cNvSpPr txBox="1"/>
          <p:nvPr/>
        </p:nvSpPr>
        <p:spPr>
          <a:xfrm>
            <a:off x="304800" y="132291"/>
            <a:ext cx="17983200" cy="1015663"/>
          </a:xfrm>
          <a:prstGeom prst="rect">
            <a:avLst/>
          </a:prstGeom>
          <a:noFill/>
        </p:spPr>
        <p:txBody>
          <a:bodyPr wrap="square">
            <a:spAutoFit/>
          </a:bodyPr>
          <a:lstStyle/>
          <a:p>
            <a:r>
              <a:rPr lang="vi-VN" sz="6000" b="1">
                <a:solidFill>
                  <a:srgbClr val="FF3399"/>
                </a:solidFill>
                <a:effectLst/>
                <a:ea typeface="Times New Roman" panose="02020603050405020304" pitchFamily="18" charset="0"/>
              </a:rPr>
              <a:t>5. </a:t>
            </a:r>
            <a:r>
              <a:rPr lang="vi-VN" sz="6000" b="1">
                <a:ea typeface="Times New Roman" panose="02020603050405020304" pitchFamily="18" charset="0"/>
              </a:rPr>
              <a:t>Mỗi câu dưới đây khuyên chúng ta điều gì?</a:t>
            </a:r>
            <a:endParaRPr lang="en-US" sz="6000" b="1">
              <a:solidFill>
                <a:srgbClr val="00B0F0"/>
              </a:solidFill>
            </a:endParaRPr>
          </a:p>
        </p:txBody>
      </p:sp>
      <p:sp>
        <p:nvSpPr>
          <p:cNvPr id="3" name="Hộp Văn bản 2">
            <a:extLst>
              <a:ext uri="{FF2B5EF4-FFF2-40B4-BE49-F238E27FC236}">
                <a16:creationId xmlns:a16="http://schemas.microsoft.com/office/drawing/2014/main" id="{22045318-22CD-EFF4-5918-8F9C27C7A7A1}"/>
              </a:ext>
            </a:extLst>
          </p:cNvPr>
          <p:cNvSpPr txBox="1"/>
          <p:nvPr/>
        </p:nvSpPr>
        <p:spPr>
          <a:xfrm>
            <a:off x="3434023" y="6171379"/>
            <a:ext cx="9743554" cy="2308324"/>
          </a:xfrm>
          <a:prstGeom prst="rect">
            <a:avLst/>
          </a:prstGeom>
          <a:noFill/>
        </p:spPr>
        <p:txBody>
          <a:bodyPr wrap="square">
            <a:spAutoFit/>
          </a:bodyPr>
          <a:lstStyle/>
          <a:p>
            <a:pPr algn="ctr"/>
            <a:r>
              <a:rPr lang="vi-VN" sz="4800">
                <a:effectLst/>
                <a:ea typeface="Times New Roman" panose="02020603050405020304" pitchFamily="18" charset="0"/>
              </a:rPr>
              <a:t>b. Một cây làm chẳng nên non</a:t>
            </a:r>
          </a:p>
          <a:p>
            <a:pPr algn="ctr"/>
            <a:r>
              <a:rPr lang="vi-VN" sz="4800"/>
              <a:t>Ba cây chụm lại nên hòn núi cao.</a:t>
            </a:r>
          </a:p>
          <a:p>
            <a:pPr algn="r"/>
            <a:r>
              <a:rPr lang="vi-VN" sz="4800"/>
              <a:t>Ca dao</a:t>
            </a:r>
            <a:endParaRPr lang="en-US" sz="4800"/>
          </a:p>
        </p:txBody>
      </p:sp>
      <p:sp>
        <p:nvSpPr>
          <p:cNvPr id="6" name="Hộp Văn bản 5">
            <a:extLst>
              <a:ext uri="{FF2B5EF4-FFF2-40B4-BE49-F238E27FC236}">
                <a16:creationId xmlns:a16="http://schemas.microsoft.com/office/drawing/2014/main" id="{4C652369-C035-BFC7-3E00-F04D7EB86634}"/>
              </a:ext>
            </a:extLst>
          </p:cNvPr>
          <p:cNvSpPr txBox="1"/>
          <p:nvPr/>
        </p:nvSpPr>
        <p:spPr>
          <a:xfrm>
            <a:off x="533400" y="8479703"/>
            <a:ext cx="16840200" cy="1569660"/>
          </a:xfrm>
          <a:prstGeom prst="rect">
            <a:avLst/>
          </a:prstGeom>
          <a:solidFill>
            <a:schemeClr val="accent3">
              <a:lumMod val="20000"/>
              <a:lumOff val="80000"/>
            </a:schemeClr>
          </a:solidFill>
          <a:effectLst>
            <a:innerShdw blurRad="63500" dist="50800" dir="2700000">
              <a:prstClr val="black">
                <a:alpha val="50000"/>
              </a:prstClr>
            </a:innerShdw>
          </a:effectLst>
        </p:spPr>
        <p:txBody>
          <a:bodyPr wrap="square">
            <a:spAutoFit/>
          </a:bodyPr>
          <a:lstStyle>
            <a:defPPr>
              <a:defRPr lang="en-US"/>
            </a:defPPr>
            <a:lvl1pPr>
              <a:defRPr sz="6000">
                <a:effectLst/>
                <a:ea typeface="Times New Roman" panose="02020603050405020304" pitchFamily="18" charset="0"/>
              </a:defRPr>
            </a:lvl1pPr>
          </a:lstStyle>
          <a:p>
            <a:pPr algn="just"/>
            <a:r>
              <a:rPr lang="vi-VN" sz="4800"/>
              <a:t>Cả câu tục ngữ khuyên nhủ con người nên sống đoàn kết với nhau để tạo nên khối sức mạnh to lớn.</a:t>
            </a:r>
            <a:endParaRPr lang="en-US" sz="4800"/>
          </a:p>
        </p:txBody>
      </p:sp>
      <p:pic>
        <p:nvPicPr>
          <p:cNvPr id="5122" name="Picture 2" descr="Nghĩa đen của câu tục ngữ Một cây làm chẳng nên non ba cây chụm lại">
            <a:extLst>
              <a:ext uri="{FF2B5EF4-FFF2-40B4-BE49-F238E27FC236}">
                <a16:creationId xmlns:a16="http://schemas.microsoft.com/office/drawing/2014/main" id="{44123E23-6E62-62EB-ACAD-11DCDFECA8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145577"/>
            <a:ext cx="6858000" cy="4737458"/>
          </a:xfrm>
          <a:prstGeom prst="roundRect">
            <a:avLst>
              <a:gd name="adj" fmla="val 5000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2977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Hộp Văn bản 15">
            <a:extLst>
              <a:ext uri="{FF2B5EF4-FFF2-40B4-BE49-F238E27FC236}">
                <a16:creationId xmlns:a16="http://schemas.microsoft.com/office/drawing/2014/main" id="{F3220031-6E26-E98F-87C5-F8E1442AC270}"/>
              </a:ext>
            </a:extLst>
          </p:cNvPr>
          <p:cNvSpPr txBox="1"/>
          <p:nvPr/>
        </p:nvSpPr>
        <p:spPr>
          <a:xfrm>
            <a:off x="304800" y="132291"/>
            <a:ext cx="17983200" cy="1015663"/>
          </a:xfrm>
          <a:prstGeom prst="rect">
            <a:avLst/>
          </a:prstGeom>
          <a:noFill/>
        </p:spPr>
        <p:txBody>
          <a:bodyPr wrap="square">
            <a:spAutoFit/>
          </a:bodyPr>
          <a:lstStyle/>
          <a:p>
            <a:r>
              <a:rPr lang="vi-VN" sz="6000" b="1">
                <a:solidFill>
                  <a:srgbClr val="FF3399"/>
                </a:solidFill>
                <a:effectLst/>
                <a:ea typeface="Times New Roman" panose="02020603050405020304" pitchFamily="18" charset="0"/>
              </a:rPr>
              <a:t>5. </a:t>
            </a:r>
            <a:r>
              <a:rPr lang="vi-VN" sz="6000" b="1">
                <a:ea typeface="Times New Roman" panose="02020603050405020304" pitchFamily="18" charset="0"/>
              </a:rPr>
              <a:t>Mỗi câu dưới đây khuyên chúng ta điều gì?</a:t>
            </a:r>
            <a:endParaRPr lang="en-US" sz="6000" b="1">
              <a:solidFill>
                <a:srgbClr val="00B0F0"/>
              </a:solidFill>
            </a:endParaRPr>
          </a:p>
        </p:txBody>
      </p:sp>
      <p:sp>
        <p:nvSpPr>
          <p:cNvPr id="3" name="Hộp Văn bản 2">
            <a:extLst>
              <a:ext uri="{FF2B5EF4-FFF2-40B4-BE49-F238E27FC236}">
                <a16:creationId xmlns:a16="http://schemas.microsoft.com/office/drawing/2014/main" id="{22045318-22CD-EFF4-5918-8F9C27C7A7A1}"/>
              </a:ext>
            </a:extLst>
          </p:cNvPr>
          <p:cNvSpPr txBox="1"/>
          <p:nvPr/>
        </p:nvSpPr>
        <p:spPr>
          <a:xfrm>
            <a:off x="9123947" y="4499908"/>
            <a:ext cx="9156032" cy="1938992"/>
          </a:xfrm>
          <a:prstGeom prst="rect">
            <a:avLst/>
          </a:prstGeom>
          <a:noFill/>
        </p:spPr>
        <p:txBody>
          <a:bodyPr wrap="square">
            <a:spAutoFit/>
          </a:bodyPr>
          <a:lstStyle/>
          <a:p>
            <a:pPr algn="ctr"/>
            <a:r>
              <a:rPr lang="vi-VN" sz="4000"/>
              <a:t>c. Một ngôi sao chẳng sáng đêm</a:t>
            </a:r>
          </a:p>
          <a:p>
            <a:pPr algn="ctr"/>
            <a:r>
              <a:rPr lang="vi-VN" sz="4000"/>
              <a:t>Một thân lúa chín chẳng nên mùa vàng</a:t>
            </a:r>
          </a:p>
          <a:p>
            <a:pPr algn="r"/>
            <a:r>
              <a:rPr lang="vi-VN" sz="4000"/>
              <a:t>Tố Hữu</a:t>
            </a:r>
            <a:endParaRPr lang="en-US" sz="4000"/>
          </a:p>
        </p:txBody>
      </p:sp>
      <p:sp>
        <p:nvSpPr>
          <p:cNvPr id="6" name="Hộp Văn bản 5">
            <a:extLst>
              <a:ext uri="{FF2B5EF4-FFF2-40B4-BE49-F238E27FC236}">
                <a16:creationId xmlns:a16="http://schemas.microsoft.com/office/drawing/2014/main" id="{4C652369-C035-BFC7-3E00-F04D7EB86634}"/>
              </a:ext>
            </a:extLst>
          </p:cNvPr>
          <p:cNvSpPr txBox="1"/>
          <p:nvPr/>
        </p:nvSpPr>
        <p:spPr>
          <a:xfrm>
            <a:off x="469232" y="6438900"/>
            <a:ext cx="17437768" cy="3046988"/>
          </a:xfrm>
          <a:prstGeom prst="rect">
            <a:avLst/>
          </a:prstGeom>
          <a:solidFill>
            <a:schemeClr val="accent3">
              <a:lumMod val="20000"/>
              <a:lumOff val="80000"/>
            </a:schemeClr>
          </a:solidFill>
          <a:effectLst>
            <a:innerShdw blurRad="63500" dist="50800" dir="2700000">
              <a:prstClr val="black">
                <a:alpha val="50000"/>
              </a:prstClr>
            </a:innerShdw>
          </a:effectLst>
        </p:spPr>
        <p:txBody>
          <a:bodyPr wrap="square">
            <a:spAutoFit/>
          </a:bodyPr>
          <a:lstStyle>
            <a:defPPr>
              <a:defRPr lang="en-US"/>
            </a:defPPr>
            <a:lvl1pPr>
              <a:defRPr sz="6000">
                <a:effectLst/>
                <a:ea typeface="Times New Roman" panose="02020603050405020304" pitchFamily="18" charset="0"/>
              </a:defRPr>
            </a:lvl1pPr>
          </a:lstStyle>
          <a:p>
            <a:r>
              <a:rPr lang="vi-VN" sz="4800"/>
              <a:t>Lẽ sống đẹp của con người trong xã hội: sống đoàn kết, sống để yêu thương, dâng hiến; cá nhân tự nguyện gắn bó với cộng đồng mới hình thành môi trường sống rộng lớn, giàu tính nhân văn; sống cho những điều lớn lao của xã hội và đất nước. </a:t>
            </a:r>
            <a:endParaRPr lang="en-US" sz="4800"/>
          </a:p>
        </p:txBody>
      </p:sp>
      <p:pic>
        <p:nvPicPr>
          <p:cNvPr id="4" name="Hình ảnh 3">
            <a:extLst>
              <a:ext uri="{FF2B5EF4-FFF2-40B4-BE49-F238E27FC236}">
                <a16:creationId xmlns:a16="http://schemas.microsoft.com/office/drawing/2014/main" id="{21283EDA-4068-F592-E64C-0FD30698C5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420680"/>
            <a:ext cx="8762429" cy="4928866"/>
          </a:xfrm>
          <a:prstGeom prst="rect">
            <a:avLst/>
          </a:prstGeom>
        </p:spPr>
      </p:pic>
    </p:spTree>
    <p:extLst>
      <p:ext uri="{BB962C8B-B14F-4D97-AF65-F5344CB8AC3E}">
        <p14:creationId xmlns:p14="http://schemas.microsoft.com/office/powerpoint/2010/main" val="2486372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docProps/app.xml><?xml version="1.0" encoding="utf-8"?>
<Properties xmlns="http://schemas.openxmlformats.org/officeDocument/2006/extended-properties" xmlns:vt="http://schemas.openxmlformats.org/officeDocument/2006/docPropsVTypes">
  <Template>9Slide.vn</Template>
  <TotalTime>499</TotalTime>
  <Words>506</Words>
  <Application>Microsoft Office PowerPoint</Application>
  <PresentationFormat>Custom</PresentationFormat>
  <Paragraphs>56</Paragraphs>
  <Slides>11</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11</vt:i4>
      </vt:variant>
    </vt:vector>
  </HeadingPairs>
  <TitlesOfParts>
    <vt:vector size="19" baseType="lpstr">
      <vt:lpstr>Arial</vt:lpstr>
      <vt:lpstr>Times New Roman</vt:lpstr>
      <vt:lpstr>Calibri</vt:lpstr>
      <vt:lpstr>#9Slide02 Noi dung dai</vt:lpstr>
      <vt:lpstr>Wingdings</vt:lpstr>
      <vt:lpstr>#9Slide02 Tieu de dai</vt:lpstr>
      <vt:lpstr>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nhpa</dc:title>
  <dc:subject>9Slide.vn</dc:subject>
  <dc:creator>Hi There</dc:creator>
  <dc:description>9Slide.vn</dc:description>
  <cp:lastModifiedBy>admin</cp:lastModifiedBy>
  <cp:revision>24</cp:revision>
  <dcterms:created xsi:type="dcterms:W3CDTF">2006-08-16T00:00:00Z</dcterms:created>
  <dcterms:modified xsi:type="dcterms:W3CDTF">2023-09-28T02:13:16Z</dcterms:modified>
  <cp:category>9Slide.vn</cp:category>
  <dc:identifier>DAFpJWXZdgY</dc:identifier>
</cp:coreProperties>
</file>