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303" r:id="rId4"/>
    <p:sldId id="304" r:id="rId5"/>
    <p:sldId id="286" r:id="rId6"/>
    <p:sldId id="301" r:id="rId7"/>
    <p:sldId id="287" r:id="rId8"/>
    <p:sldId id="302" r:id="rId9"/>
    <p:sldId id="261" r:id="rId10"/>
    <p:sldId id="289" r:id="rId11"/>
    <p:sldId id="285" r:id="rId12"/>
    <p:sldId id="262" r:id="rId13"/>
    <p:sldId id="273" r:id="rId14"/>
    <p:sldId id="293" r:id="rId15"/>
    <p:sldId id="275" r:id="rId16"/>
    <p:sldId id="279"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33"/>
    <a:srgbClr val="FFFF66"/>
    <a:srgbClr val="FF66FF"/>
    <a:srgbClr val="66FFCC"/>
    <a:srgbClr val="9933FF"/>
    <a:srgbClr val="FF9933"/>
    <a:srgbClr val="CCFFFF"/>
    <a:srgbClr val="0070C0"/>
    <a:srgbClr val="FF6600"/>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49" autoAdjust="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1608A-7AEC-4A48-B3A6-C0BB041CB59F}" type="datetimeFigureOut">
              <a:rPr lang="vi-VN" smtClean="0"/>
              <a:t>04/06/2023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31C51-7696-4558-A176-1B1DCECAA92A}" type="slidenum">
              <a:rPr lang="vi-VN" smtClean="0"/>
              <a:t>‹#›</a:t>
            </a:fld>
            <a:endParaRPr lang="vi-VN"/>
          </a:p>
        </p:txBody>
      </p:sp>
    </p:spTree>
    <p:extLst>
      <p:ext uri="{BB962C8B-B14F-4D97-AF65-F5344CB8AC3E}">
        <p14:creationId xmlns:p14="http://schemas.microsoft.com/office/powerpoint/2010/main" val="1779774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04/06/2023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636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04/06/2023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4015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04/06/2023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3373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04/06/2023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76595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04/06/2023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51446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04/06/2023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660372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04/06/2023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1022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04/06/2023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85967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04/06/2023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4925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04/06/2023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89368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04/06/2023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31004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639DA6A-E095-4CAD-B9E9-7A5C93DB57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76172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4.png"/><Relationship Id="rId12"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1.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jp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3.png"/><Relationship Id="rId4" Type="http://schemas.microsoft.com/office/2007/relationships/hdphoto" Target="../media/hdphoto6.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6.wdp"/><Relationship Id="rId7"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5850E6-0481-CC74-E369-9BDD2EF59AE0}"/>
              </a:ext>
            </a:extLst>
          </p:cNvPr>
          <p:cNvPicPr>
            <a:picLocks noChangeAspect="1"/>
          </p:cNvPicPr>
          <p:nvPr/>
        </p:nvPicPr>
        <p:blipFill>
          <a:blip r:embed="rId2"/>
          <a:stretch>
            <a:fillRect/>
          </a:stretch>
        </p:blipFill>
        <p:spPr>
          <a:xfrm>
            <a:off x="0" y="-40464"/>
            <a:ext cx="12192000" cy="6898464"/>
          </a:xfrm>
          <a:prstGeom prst="rect">
            <a:avLst/>
          </a:prstGeom>
        </p:spPr>
      </p:pic>
      <p:pic>
        <p:nvPicPr>
          <p:cNvPr id="8206" name="Picture 14">
            <a:extLst>
              <a:ext uri="{FF2B5EF4-FFF2-40B4-BE49-F238E27FC236}">
                <a16:creationId xmlns:a16="http://schemas.microsoft.com/office/drawing/2014/main" id="{E736DCD1-4B79-4E4D-EDD1-FE34A2E6839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0839">
            <a:off x="8579979" y="251006"/>
            <a:ext cx="681237" cy="6812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49475C9-5B38-5E05-35FF-2A62E4F2BE6F}"/>
              </a:ext>
            </a:extLst>
          </p:cNvPr>
          <p:cNvPicPr>
            <a:picLocks noChangeAspect="1"/>
          </p:cNvPicPr>
          <p:nvPr/>
        </p:nvPicPr>
        <p:blipFill>
          <a:blip r:embed="rId5"/>
          <a:stretch>
            <a:fillRect/>
          </a:stretch>
        </p:blipFill>
        <p:spPr>
          <a:xfrm>
            <a:off x="623149" y="4116570"/>
            <a:ext cx="2898821" cy="2427243"/>
          </a:xfrm>
          <a:prstGeom prst="rect">
            <a:avLst/>
          </a:prstGeom>
          <a:effectLst>
            <a:outerShdw blurRad="76200" dir="18900000" sy="23000" kx="-1200000" algn="bl" rotWithShape="0">
              <a:prstClr val="black">
                <a:alpha val="20000"/>
              </a:prstClr>
            </a:outerShdw>
          </a:effectLst>
        </p:spPr>
      </p:pic>
      <p:pic>
        <p:nvPicPr>
          <p:cNvPr id="19" name="Picture 18">
            <a:extLst>
              <a:ext uri="{FF2B5EF4-FFF2-40B4-BE49-F238E27FC236}">
                <a16:creationId xmlns:a16="http://schemas.microsoft.com/office/drawing/2014/main" id="{43A2C724-279C-25F3-A899-2422BEF80A1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9375912" y="492998"/>
            <a:ext cx="2667227" cy="2248431"/>
          </a:xfrm>
          <a:prstGeom prst="rect">
            <a:avLst/>
          </a:prstGeom>
          <a:effectLst>
            <a:outerShdw blurRad="76200" dir="18900000" sy="23000" kx="-1200000" algn="bl" rotWithShape="0">
              <a:prstClr val="black">
                <a:alpha val="20000"/>
              </a:prstClr>
            </a:outerShdw>
          </a:effectLst>
        </p:spPr>
      </p:pic>
      <p:pic>
        <p:nvPicPr>
          <p:cNvPr id="3" name="Picture 2">
            <a:extLst>
              <a:ext uri="{FF2B5EF4-FFF2-40B4-BE49-F238E27FC236}">
                <a16:creationId xmlns:a16="http://schemas.microsoft.com/office/drawing/2014/main" id="{3F66337B-5952-49EC-9D95-C779EA122604}"/>
              </a:ext>
            </a:extLst>
          </p:cNvPr>
          <p:cNvPicPr>
            <a:picLocks noChangeAspect="1"/>
          </p:cNvPicPr>
          <p:nvPr/>
        </p:nvPicPr>
        <p:blipFill>
          <a:blip r:embed="rId8"/>
          <a:stretch>
            <a:fillRect/>
          </a:stretch>
        </p:blipFill>
        <p:spPr>
          <a:xfrm>
            <a:off x="2072559" y="-400958"/>
            <a:ext cx="7474344" cy="4517528"/>
          </a:xfrm>
          <a:prstGeom prst="rect">
            <a:avLst/>
          </a:prstGeom>
        </p:spPr>
      </p:pic>
    </p:spTree>
    <p:extLst>
      <p:ext uri="{BB962C8B-B14F-4D97-AF65-F5344CB8AC3E}">
        <p14:creationId xmlns:p14="http://schemas.microsoft.com/office/powerpoint/2010/main" val="297091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0-#ppt_w/2"/>
                                          </p:val>
                                        </p:tav>
                                        <p:tav tm="100000">
                                          <p:val>
                                            <p:strVal val="#ppt_x"/>
                                          </p:val>
                                        </p:tav>
                                      </p:tavLst>
                                    </p:anim>
                                    <p:anim calcmode="lin" valueType="num">
                                      <p:cBhvr additive="base">
                                        <p:cTn id="8" dur="1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500" fill="hold"/>
                                        <p:tgtEl>
                                          <p:spTgt spid="19"/>
                                        </p:tgtEl>
                                        <p:attrNameLst>
                                          <p:attrName>ppt_x</p:attrName>
                                        </p:attrNameLst>
                                      </p:cBhvr>
                                      <p:tavLst>
                                        <p:tav tm="0">
                                          <p:val>
                                            <p:strVal val="1+#ppt_w/2"/>
                                          </p:val>
                                        </p:tav>
                                        <p:tav tm="100000">
                                          <p:val>
                                            <p:strVal val="#ppt_x"/>
                                          </p:val>
                                        </p:tav>
                                      </p:tavLst>
                                    </p:anim>
                                    <p:anim calcmode="lin" valueType="num">
                                      <p:cBhvr additive="base">
                                        <p:cTn id="12" dur="1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337225" y="471853"/>
            <a:ext cx="11579955"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4"/>
          <a:stretch>
            <a:fillRect/>
          </a:stretch>
        </p:blipFill>
        <p:spPr>
          <a:xfrm>
            <a:off x="9918441" y="113224"/>
            <a:ext cx="2113253" cy="1062842"/>
          </a:xfrm>
          <a:prstGeom prst="rect">
            <a:avLst/>
          </a:prstGeom>
        </p:spPr>
      </p:pic>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ABD4B67-6730-4EF6-8B35-420C6AC6B6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962" y="2320662"/>
            <a:ext cx="11219234" cy="2132326"/>
          </a:xfrm>
          <a:prstGeom prst="rect">
            <a:avLst/>
          </a:prstGeom>
        </p:spPr>
      </p:pic>
      <p:sp>
        <p:nvSpPr>
          <p:cNvPr id="12" name="TextBox 11">
            <a:extLst>
              <a:ext uri="{FF2B5EF4-FFF2-40B4-BE49-F238E27FC236}">
                <a16:creationId xmlns:a16="http://schemas.microsoft.com/office/drawing/2014/main" id="{821ECCDC-9E18-4E96-BABE-32F905A74DEA}"/>
              </a:ext>
            </a:extLst>
          </p:cNvPr>
          <p:cNvSpPr txBox="1"/>
          <p:nvPr/>
        </p:nvSpPr>
        <p:spPr>
          <a:xfrm>
            <a:off x="3824346" y="888426"/>
            <a:ext cx="4303465" cy="1015663"/>
          </a:xfrm>
          <a:prstGeom prst="rect">
            <a:avLst/>
          </a:prstGeom>
          <a:noFill/>
        </p:spPr>
        <p:txBody>
          <a:bodyPr wrap="square" rtlCol="0">
            <a:spAutoFit/>
          </a:bodyPr>
          <a:lstStyle/>
          <a:p>
            <a:pPr algn="ctr"/>
            <a:r>
              <a:rPr lang="en-US" sz="6000" b="1">
                <a:ln w="6600">
                  <a:solidFill>
                    <a:schemeClr val="accent5">
                      <a:lumMod val="75000"/>
                    </a:schemeClr>
                  </a:solidFill>
                  <a:prstDash val="solid"/>
                </a:ln>
                <a:solidFill>
                  <a:srgbClr val="FF0000"/>
                </a:solidFill>
                <a:effectLst>
                  <a:outerShdw dist="38100" dir="2700000" algn="tl" rotWithShape="0">
                    <a:srgbClr val="0066FF"/>
                  </a:outerShdw>
                </a:effectLst>
                <a:latin typeface="UTM Cookies" panose="02040603050506020204" pitchFamily="18" charset="0"/>
              </a:rPr>
              <a:t>GỢI Ý</a:t>
            </a:r>
            <a:endParaRPr lang="en-US" sz="6000" b="1" dirty="0">
              <a:ln w="6600">
                <a:solidFill>
                  <a:schemeClr val="accent5">
                    <a:lumMod val="75000"/>
                  </a:schemeClr>
                </a:solidFill>
                <a:prstDash val="solid"/>
              </a:ln>
              <a:solidFill>
                <a:srgbClr val="FF0000"/>
              </a:solidFill>
              <a:effectLst>
                <a:outerShdw dist="38100" dir="2700000" algn="tl" rotWithShape="0">
                  <a:srgbClr val="0066FF"/>
                </a:outerShdw>
              </a:effectLst>
              <a:latin typeface="UTM Cookies" panose="02040603050506020204" pitchFamily="18" charset="0"/>
            </a:endParaRPr>
          </a:p>
        </p:txBody>
      </p:sp>
    </p:spTree>
    <p:extLst>
      <p:ext uri="{BB962C8B-B14F-4D97-AF65-F5344CB8AC3E}">
        <p14:creationId xmlns:p14="http://schemas.microsoft.com/office/powerpoint/2010/main" val="1113186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1500"/>
                            </p:stCondLst>
                            <p:childTnLst>
                              <p:par>
                                <p:cTn id="20" presetID="32" presetClass="emph" presetSubtype="0" fill="hold" grpId="1" nodeType="after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5734930-E56F-B862-BB8B-049DDCE2ACD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9164024" y="4033647"/>
            <a:ext cx="3027976" cy="2552537"/>
          </a:xfrm>
          <a:prstGeom prst="rect">
            <a:avLst/>
          </a:prstGeom>
          <a:effectLst>
            <a:outerShdw blurRad="76200" dir="18900000" sy="23000" kx="-1200000" algn="bl" rotWithShape="0">
              <a:prstClr val="black">
                <a:alpha val="20000"/>
              </a:prstClr>
            </a:outerShdw>
          </a:effectLst>
        </p:spPr>
      </p:pic>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5"/>
          <a:stretch>
            <a:fillRect/>
          </a:stretch>
        </p:blipFill>
        <p:spPr>
          <a:xfrm>
            <a:off x="256299" y="4066163"/>
            <a:ext cx="3061563" cy="2563510"/>
          </a:xfrm>
          <a:prstGeom prst="rect">
            <a:avLst/>
          </a:prstGeom>
          <a:effectLst>
            <a:outerShdw blurRad="76200" dir="18900000" sy="23000" kx="-1200000" algn="bl" rotWithShape="0">
              <a:prstClr val="black">
                <a:alpha val="20000"/>
              </a:prstClr>
            </a:outerShdw>
          </a:effectLst>
        </p:spPr>
      </p:pic>
      <p:pic>
        <p:nvPicPr>
          <p:cNvPr id="2" name="Picture 16">
            <a:extLst>
              <a:ext uri="{FF2B5EF4-FFF2-40B4-BE49-F238E27FC236}">
                <a16:creationId xmlns:a16="http://schemas.microsoft.com/office/drawing/2014/main" id="{2E44E5AA-8E78-2198-E1B7-6E3378C60BA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5574170" y="486008"/>
            <a:ext cx="1043661" cy="10416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123AE56-7F97-4D57-AA8C-55F9ABEE9EEB}"/>
              </a:ext>
            </a:extLst>
          </p:cNvPr>
          <p:cNvPicPr>
            <a:picLocks noChangeAspect="1"/>
          </p:cNvPicPr>
          <p:nvPr/>
        </p:nvPicPr>
        <p:blipFill>
          <a:blip r:embed="rId8"/>
          <a:stretch>
            <a:fillRect/>
          </a:stretch>
        </p:blipFill>
        <p:spPr>
          <a:xfrm>
            <a:off x="2069243" y="228327"/>
            <a:ext cx="8053514" cy="3084843"/>
          </a:xfrm>
          <a:prstGeom prst="rect">
            <a:avLst/>
          </a:prstGeom>
        </p:spPr>
      </p:pic>
    </p:spTree>
    <p:extLst>
      <p:ext uri="{BB962C8B-B14F-4D97-AF65-F5344CB8AC3E}">
        <p14:creationId xmlns:p14="http://schemas.microsoft.com/office/powerpoint/2010/main" val="2586095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8"/>
                                        </p:tgtEl>
                                        <p:attrNameLst>
                                          <p:attrName>r</p:attrName>
                                        </p:attrNameLst>
                                      </p:cBhvr>
                                    </p:animRot>
                                    <p:animRot by="-240000">
                                      <p:cBhvr>
                                        <p:cTn id="13" dur="350" fill="hold">
                                          <p:stCondLst>
                                            <p:cond delay="350"/>
                                          </p:stCondLst>
                                        </p:cTn>
                                        <p:tgtEl>
                                          <p:spTgt spid="8"/>
                                        </p:tgtEl>
                                        <p:attrNameLst>
                                          <p:attrName>r</p:attrName>
                                        </p:attrNameLst>
                                      </p:cBhvr>
                                    </p:animRot>
                                    <p:animRot by="240000">
                                      <p:cBhvr>
                                        <p:cTn id="14" dur="350" fill="hold">
                                          <p:stCondLst>
                                            <p:cond delay="700"/>
                                          </p:stCondLst>
                                        </p:cTn>
                                        <p:tgtEl>
                                          <p:spTgt spid="8"/>
                                        </p:tgtEl>
                                        <p:attrNameLst>
                                          <p:attrName>r</p:attrName>
                                        </p:attrNameLst>
                                      </p:cBhvr>
                                    </p:animRot>
                                    <p:animRot by="-240000">
                                      <p:cBhvr>
                                        <p:cTn id="15" dur="350" fill="hold">
                                          <p:stCondLst>
                                            <p:cond delay="1050"/>
                                          </p:stCondLst>
                                        </p:cTn>
                                        <p:tgtEl>
                                          <p:spTgt spid="8"/>
                                        </p:tgtEl>
                                        <p:attrNameLst>
                                          <p:attrName>r</p:attrName>
                                        </p:attrNameLst>
                                      </p:cBhvr>
                                    </p:animRot>
                                    <p:animRot by="120000">
                                      <p:cBhvr>
                                        <p:cTn id="16" dur="350" fill="hold">
                                          <p:stCondLst>
                                            <p:cond delay="1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629537" y="2338591"/>
            <a:ext cx="7017820" cy="1992085"/>
            <a:chOff x="4442924" y="2338591"/>
            <a:chExt cx="7017820"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7017820"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612702" cy="1323439"/>
            </a:xfrm>
            <a:prstGeom prst="rect">
              <a:avLst/>
            </a:prstGeom>
            <a:noFill/>
          </p:spPr>
          <p:txBody>
            <a:bodyPr wrap="square" rtlCol="0">
              <a:spAutoFit/>
            </a:bodyPr>
            <a:lstStyle/>
            <a:p>
              <a:pPr algn="just"/>
              <a:r>
                <a:rPr lang="en-US" sz="4000"/>
                <a:t>Đóng vai, nói và đáp lời khen của bố mẹ và chị Dua với Liêm.</a:t>
              </a:r>
              <a:endParaRPr lang="vi-VN" sz="4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0249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585731" y="246237"/>
            <a:ext cx="11020538" cy="6365526"/>
          </a:xfrm>
          <a:custGeom>
            <a:avLst/>
            <a:gdLst>
              <a:gd name="connsiteX0" fmla="*/ 0 w 11020538"/>
              <a:gd name="connsiteY0" fmla="*/ 595812 h 6365526"/>
              <a:gd name="connsiteX1" fmla="*/ 573702 w 11020538"/>
              <a:gd name="connsiteY1" fmla="*/ 0 h 6365526"/>
              <a:gd name="connsiteX2" fmla="*/ 10446835 w 11020538"/>
              <a:gd name="connsiteY2" fmla="*/ 0 h 6365526"/>
              <a:gd name="connsiteX3" fmla="*/ 11020538 w 11020538"/>
              <a:gd name="connsiteY3" fmla="*/ 595812 h 6365526"/>
              <a:gd name="connsiteX4" fmla="*/ 11020538 w 11020538"/>
              <a:gd name="connsiteY4" fmla="*/ 5769711 h 6365526"/>
              <a:gd name="connsiteX5" fmla="*/ 10446835 w 11020538"/>
              <a:gd name="connsiteY5" fmla="*/ 6365526 h 6365526"/>
              <a:gd name="connsiteX6" fmla="*/ 573702 w 11020538"/>
              <a:gd name="connsiteY6" fmla="*/ 6365526 h 6365526"/>
              <a:gd name="connsiteX7" fmla="*/ 0 w 11020538"/>
              <a:gd name="connsiteY7" fmla="*/ 5769711 h 6365526"/>
              <a:gd name="connsiteX8" fmla="*/ 0 w 11020538"/>
              <a:gd name="connsiteY8" fmla="*/ 595812 h 6365526"/>
              <a:gd name="connsiteX0" fmla="*/ 0 w 11020538"/>
              <a:gd name="connsiteY0" fmla="*/ 595812 h 6365526"/>
              <a:gd name="connsiteX1" fmla="*/ 573702 w 11020538"/>
              <a:gd name="connsiteY1" fmla="*/ 0 h 6365526"/>
              <a:gd name="connsiteX2" fmla="*/ 10446835 w 11020538"/>
              <a:gd name="connsiteY2" fmla="*/ 0 h 6365526"/>
              <a:gd name="connsiteX3" fmla="*/ 11020538 w 11020538"/>
              <a:gd name="connsiteY3" fmla="*/ 595812 h 6365526"/>
              <a:gd name="connsiteX4" fmla="*/ 11020538 w 11020538"/>
              <a:gd name="connsiteY4" fmla="*/ 5769711 h 6365526"/>
              <a:gd name="connsiteX5" fmla="*/ 10446835 w 11020538"/>
              <a:gd name="connsiteY5" fmla="*/ 6365526 h 6365526"/>
              <a:gd name="connsiteX6" fmla="*/ 573702 w 11020538"/>
              <a:gd name="connsiteY6" fmla="*/ 6365526 h 6365526"/>
              <a:gd name="connsiteX7" fmla="*/ 0 w 11020538"/>
              <a:gd name="connsiteY7" fmla="*/ 5769711 h 6365526"/>
              <a:gd name="connsiteX8" fmla="*/ 0 w 11020538"/>
              <a:gd name="connsiteY8" fmla="*/ 595812 h 6365526"/>
              <a:gd name="connsiteX0" fmla="*/ 0 w 11020538"/>
              <a:gd name="connsiteY0" fmla="*/ 595812 h 6365526"/>
              <a:gd name="connsiteX1" fmla="*/ 573702 w 11020538"/>
              <a:gd name="connsiteY1" fmla="*/ 0 h 6365526"/>
              <a:gd name="connsiteX2" fmla="*/ 10446835 w 11020538"/>
              <a:gd name="connsiteY2" fmla="*/ 0 h 6365526"/>
              <a:gd name="connsiteX3" fmla="*/ 11020538 w 11020538"/>
              <a:gd name="connsiteY3" fmla="*/ 595812 h 6365526"/>
              <a:gd name="connsiteX4" fmla="*/ 11020538 w 11020538"/>
              <a:gd name="connsiteY4" fmla="*/ 5769711 h 6365526"/>
              <a:gd name="connsiteX5" fmla="*/ 10446835 w 11020538"/>
              <a:gd name="connsiteY5" fmla="*/ 6365526 h 6365526"/>
              <a:gd name="connsiteX6" fmla="*/ 573702 w 11020538"/>
              <a:gd name="connsiteY6" fmla="*/ 6365526 h 6365526"/>
              <a:gd name="connsiteX7" fmla="*/ 0 w 11020538"/>
              <a:gd name="connsiteY7" fmla="*/ 5769711 h 6365526"/>
              <a:gd name="connsiteX8" fmla="*/ 0 w 11020538"/>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6365526" fill="none" extrusionOk="0">
                <a:moveTo>
                  <a:pt x="0" y="595812"/>
                </a:moveTo>
                <a:cubicBezTo>
                  <a:pt x="-81222" y="253146"/>
                  <a:pt x="314120" y="49616"/>
                  <a:pt x="573702" y="0"/>
                </a:cubicBezTo>
                <a:cubicBezTo>
                  <a:pt x="5610852" y="495596"/>
                  <a:pt x="8364566" y="425656"/>
                  <a:pt x="10446835" y="0"/>
                </a:cubicBezTo>
                <a:cubicBezTo>
                  <a:pt x="10798317" y="61349"/>
                  <a:pt x="11071826" y="334817"/>
                  <a:pt x="11020538" y="595812"/>
                </a:cubicBezTo>
                <a:cubicBezTo>
                  <a:pt x="10991901" y="1722771"/>
                  <a:pt x="11129047" y="4868998"/>
                  <a:pt x="11020538" y="5769711"/>
                </a:cubicBezTo>
                <a:cubicBezTo>
                  <a:pt x="10905016" y="6119629"/>
                  <a:pt x="10693331" y="6314471"/>
                  <a:pt x="10446835" y="6365526"/>
                </a:cubicBezTo>
                <a:cubicBezTo>
                  <a:pt x="6837747" y="6506995"/>
                  <a:pt x="2993547" y="6172820"/>
                  <a:pt x="573702" y="6365526"/>
                </a:cubicBezTo>
                <a:cubicBezTo>
                  <a:pt x="267462" y="6210673"/>
                  <a:pt x="-89912" y="6153614"/>
                  <a:pt x="0" y="5769711"/>
                </a:cubicBezTo>
                <a:cubicBezTo>
                  <a:pt x="-33144" y="5309189"/>
                  <a:pt x="98134" y="1376979"/>
                  <a:pt x="0" y="595812"/>
                </a:cubicBezTo>
                <a:close/>
              </a:path>
              <a:path w="11020538" h="6365526" stroke="0" extrusionOk="0">
                <a:moveTo>
                  <a:pt x="0" y="595812"/>
                </a:moveTo>
                <a:cubicBezTo>
                  <a:pt x="-47504" y="252256"/>
                  <a:pt x="309699" y="-44966"/>
                  <a:pt x="573702" y="0"/>
                </a:cubicBezTo>
                <a:cubicBezTo>
                  <a:pt x="1165670" y="892238"/>
                  <a:pt x="6064117" y="-35909"/>
                  <a:pt x="10446835" y="0"/>
                </a:cubicBezTo>
                <a:cubicBezTo>
                  <a:pt x="10759223" y="124876"/>
                  <a:pt x="10965651" y="339084"/>
                  <a:pt x="11020538" y="595812"/>
                </a:cubicBezTo>
                <a:cubicBezTo>
                  <a:pt x="11114230" y="1057189"/>
                  <a:pt x="10896582" y="3961469"/>
                  <a:pt x="11020538" y="5769711"/>
                </a:cubicBezTo>
                <a:cubicBezTo>
                  <a:pt x="11082756" y="6148850"/>
                  <a:pt x="10757233" y="6391613"/>
                  <a:pt x="10446835" y="6365526"/>
                </a:cubicBezTo>
                <a:cubicBezTo>
                  <a:pt x="5994978" y="7088125"/>
                  <a:pt x="3474235" y="5902671"/>
                  <a:pt x="573702" y="6365526"/>
                </a:cubicBezTo>
                <a:cubicBezTo>
                  <a:pt x="309476" y="6325500"/>
                  <a:pt x="-5205" y="6038067"/>
                  <a:pt x="0" y="5769711"/>
                </a:cubicBezTo>
                <a:cubicBezTo>
                  <a:pt x="251098" y="5327131"/>
                  <a:pt x="-93902" y="2378960"/>
                  <a:pt x="0" y="595812"/>
                </a:cubicBezTo>
                <a:close/>
              </a:path>
              <a:path w="11020538" h="6365526" fill="none" stroke="0" extrusionOk="0">
                <a:moveTo>
                  <a:pt x="0" y="595812"/>
                </a:moveTo>
                <a:cubicBezTo>
                  <a:pt x="-100495" y="283152"/>
                  <a:pt x="218231" y="27892"/>
                  <a:pt x="573702" y="0"/>
                </a:cubicBezTo>
                <a:cubicBezTo>
                  <a:pt x="5670050" y="155512"/>
                  <a:pt x="8337066" y="-35775"/>
                  <a:pt x="10446835" y="0"/>
                </a:cubicBezTo>
                <a:cubicBezTo>
                  <a:pt x="10695951" y="30912"/>
                  <a:pt x="11057369" y="315270"/>
                  <a:pt x="11020538" y="595812"/>
                </a:cubicBezTo>
                <a:cubicBezTo>
                  <a:pt x="10766747" y="1874275"/>
                  <a:pt x="11153565" y="5143656"/>
                  <a:pt x="11020538" y="5769711"/>
                </a:cubicBezTo>
                <a:cubicBezTo>
                  <a:pt x="11052022" y="6094563"/>
                  <a:pt x="10714423" y="6352397"/>
                  <a:pt x="10446835" y="6365526"/>
                </a:cubicBezTo>
                <a:cubicBezTo>
                  <a:pt x="7172607" y="6583248"/>
                  <a:pt x="2984371" y="6506005"/>
                  <a:pt x="573702" y="6365526"/>
                </a:cubicBezTo>
                <a:cubicBezTo>
                  <a:pt x="268179" y="6298771"/>
                  <a:pt x="-19451" y="6155461"/>
                  <a:pt x="0" y="5769711"/>
                </a:cubicBezTo>
                <a:cubicBezTo>
                  <a:pt x="224719" y="5260469"/>
                  <a:pt x="129604" y="1408733"/>
                  <a:pt x="0" y="595812"/>
                </a:cubicBezTo>
                <a:close/>
              </a:path>
              <a:path w="11020538" h="6365526" fill="none" stroke="0" extrusionOk="0">
                <a:moveTo>
                  <a:pt x="0" y="595812"/>
                </a:moveTo>
                <a:cubicBezTo>
                  <a:pt x="-82483" y="237288"/>
                  <a:pt x="281256" y="29017"/>
                  <a:pt x="573702" y="0"/>
                </a:cubicBezTo>
                <a:cubicBezTo>
                  <a:pt x="5727387" y="296294"/>
                  <a:pt x="8018490" y="286590"/>
                  <a:pt x="10446835" y="0"/>
                </a:cubicBezTo>
                <a:cubicBezTo>
                  <a:pt x="10766711" y="78610"/>
                  <a:pt x="11045886" y="356270"/>
                  <a:pt x="11020538" y="595812"/>
                </a:cubicBezTo>
                <a:cubicBezTo>
                  <a:pt x="10765143" y="1723733"/>
                  <a:pt x="11196855" y="4958456"/>
                  <a:pt x="11020538" y="5769711"/>
                </a:cubicBezTo>
                <a:cubicBezTo>
                  <a:pt x="10971428" y="6115399"/>
                  <a:pt x="10720843" y="6296072"/>
                  <a:pt x="10446835" y="6365526"/>
                </a:cubicBezTo>
                <a:cubicBezTo>
                  <a:pt x="6842764" y="6504248"/>
                  <a:pt x="2947176" y="6459588"/>
                  <a:pt x="573702" y="6365526"/>
                </a:cubicBezTo>
                <a:cubicBezTo>
                  <a:pt x="261566" y="6226234"/>
                  <a:pt x="-73108" y="6170796"/>
                  <a:pt x="0" y="5769711"/>
                </a:cubicBezTo>
                <a:cubicBezTo>
                  <a:pt x="101934" y="5233735"/>
                  <a:pt x="190143" y="1374864"/>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C4C5A8BC-EAF7-BFA5-1341-33E2D3E4D9FE}"/>
              </a:ext>
            </a:extLst>
          </p:cNvPr>
          <p:cNvPicPr>
            <a:picLocks noChangeAspect="1"/>
          </p:cNvPicPr>
          <p:nvPr/>
        </p:nvPicPr>
        <p:blipFill>
          <a:blip r:embed="rId4"/>
          <a:stretch>
            <a:fillRect/>
          </a:stretch>
        </p:blipFill>
        <p:spPr>
          <a:xfrm>
            <a:off x="10620453" y="0"/>
            <a:ext cx="2644393" cy="1329974"/>
          </a:xfrm>
          <a:prstGeom prst="rect">
            <a:avLst/>
          </a:prstGeom>
        </p:spPr>
      </p:pic>
      <p:sp>
        <p:nvSpPr>
          <p:cNvPr id="8" name="TextBox 7">
            <a:extLst>
              <a:ext uri="{FF2B5EF4-FFF2-40B4-BE49-F238E27FC236}">
                <a16:creationId xmlns:a16="http://schemas.microsoft.com/office/drawing/2014/main" id="{24DB3E2F-65BC-36C8-959E-D08A1F2E35BD}"/>
              </a:ext>
            </a:extLst>
          </p:cNvPr>
          <p:cNvSpPr txBox="1"/>
          <p:nvPr/>
        </p:nvSpPr>
        <p:spPr>
          <a:xfrm>
            <a:off x="922112" y="792088"/>
            <a:ext cx="10347776" cy="5693866"/>
          </a:xfrm>
          <a:prstGeom prst="rect">
            <a:avLst/>
          </a:prstGeom>
          <a:noFill/>
        </p:spPr>
        <p:txBody>
          <a:bodyPr wrap="square" rtlCol="0">
            <a:spAutoFit/>
          </a:bodyPr>
          <a:lstStyle/>
          <a:p>
            <a:pPr algn="just"/>
            <a:r>
              <a:rPr lang="vi-VN" sz="2600" b="1">
                <a:solidFill>
                  <a:srgbClr val="FF0000"/>
                </a:solidFill>
              </a:rPr>
              <a:t>Hướng dẫn gợi ý:</a:t>
            </a:r>
            <a:r>
              <a:rPr lang="vi-VN" sz="2600">
                <a:solidFill>
                  <a:sysClr val="windowText" lastClr="000000"/>
                </a:solidFill>
              </a:rPr>
              <a:t> Vai của bạn là một người con ngoan, vì vậy bạn sẽ nói đáp lại lời khen của bố mẹ và chị Dua với tất cả sự chân thành của mình:</a:t>
            </a:r>
          </a:p>
          <a:p>
            <a:pPr algn="just"/>
            <a:r>
              <a:rPr lang="en-US" sz="2600">
                <a:solidFill>
                  <a:sysClr val="windowText" lastClr="000000"/>
                </a:solidFill>
              </a:rPr>
              <a:t>	</a:t>
            </a:r>
            <a:r>
              <a:rPr lang="vi-VN" sz="2600" i="1">
                <a:solidFill>
                  <a:sysClr val="windowText" lastClr="000000"/>
                </a:solidFill>
              </a:rPr>
              <a:t>+ Con cảm ơn bố mẹ đã luôn yêu thương và quan tâm đến con, giúp con trưởng thành và tự tin trên con đường phát triển của mình. Con sẽ không bao giờ quên tất cả những nỗ lực và tình yêu thương mà bố mẹ đã dành cho con đâu ạ.</a:t>
            </a:r>
          </a:p>
          <a:p>
            <a:pPr algn="just"/>
            <a:r>
              <a:rPr lang="en-US" sz="2600">
                <a:solidFill>
                  <a:sysClr val="windowText" lastClr="000000"/>
                </a:solidFill>
              </a:rPr>
              <a:t>	</a:t>
            </a:r>
            <a:r>
              <a:rPr lang="vi-VN" sz="2600" i="1">
                <a:solidFill>
                  <a:sysClr val="windowText" lastClr="000000"/>
                </a:solidFill>
              </a:rPr>
              <a:t>+ Em cảm ơn chị Dua đã luôn là người bạn tốt và đồng hành cùng em trong những thử thách của cuộc sống. Em cảm ơn những lời khuyên và động viên của chị, đã giúp em vươn lên và đạt được những mục tiêu mà mình đã đề ra.</a:t>
            </a:r>
          </a:p>
          <a:p>
            <a:pPr algn="just"/>
            <a:r>
              <a:rPr lang="en-US" sz="2600">
                <a:solidFill>
                  <a:sysClr val="windowText" lastClr="000000"/>
                </a:solidFill>
              </a:rPr>
              <a:t>	</a:t>
            </a:r>
            <a:r>
              <a:rPr lang="vi-VN" sz="2600" i="1">
                <a:solidFill>
                  <a:sysClr val="windowText" lastClr="000000"/>
                </a:solidFill>
              </a:rPr>
              <a:t>+ Em sẽ tiếp tục cố gắng học hỏi, phấn đấu hơn nữa để không làm mất lòng bố mẹ và chị, luôn trở thành một con người có ích và đáng tự hào.</a:t>
            </a:r>
            <a:endParaRPr lang="vi-VN" sz="2600" i="1" dirty="0">
              <a:solidFill>
                <a:sysClr val="windowText" lastClr="000000"/>
              </a:solidFill>
            </a:endParaRPr>
          </a:p>
        </p:txBody>
      </p:sp>
    </p:spTree>
    <p:extLst>
      <p:ext uri="{BB962C8B-B14F-4D97-AF65-F5344CB8AC3E}">
        <p14:creationId xmlns:p14="http://schemas.microsoft.com/office/powerpoint/2010/main" val="40125967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500" fill="hold"/>
                                        <p:tgtEl>
                                          <p:spTgt spid="30"/>
                                        </p:tgtEl>
                                        <p:attrNameLst>
                                          <p:attrName>ppt_x</p:attrName>
                                        </p:attrNameLst>
                                      </p:cBhvr>
                                      <p:tavLst>
                                        <p:tav tm="0">
                                          <p:val>
                                            <p:strVal val="#ppt_x"/>
                                          </p:val>
                                        </p:tav>
                                        <p:tav tm="100000">
                                          <p:val>
                                            <p:strVal val="#ppt_x"/>
                                          </p:val>
                                        </p:tav>
                                      </p:tavLst>
                                    </p:anim>
                                    <p:anim calcmode="lin" valueType="num">
                                      <p:cBhvr additive="base">
                                        <p:cTn id="1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sp>
        <p:nvSpPr>
          <p:cNvPr id="9" name="TextBox 8">
            <a:extLst>
              <a:ext uri="{FF2B5EF4-FFF2-40B4-BE49-F238E27FC236}">
                <a16:creationId xmlns:a16="http://schemas.microsoft.com/office/drawing/2014/main" id="{E915CC91-EBB2-F6E5-8B63-A80B7B677F2E}"/>
              </a:ext>
            </a:extLst>
          </p:cNvPr>
          <p:cNvSpPr txBox="1"/>
          <p:nvPr/>
        </p:nvSpPr>
        <p:spPr>
          <a:xfrm>
            <a:off x="3076518" y="1758046"/>
            <a:ext cx="584846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w="6600">
                  <a:solidFill>
                    <a:srgbClr val="5B9BD5">
                      <a:lumMod val="75000"/>
                    </a:srgbClr>
                  </a:solidFill>
                  <a:prstDash val="solid"/>
                </a:ln>
                <a:solidFill>
                  <a:srgbClr val="FFFFFF"/>
                </a:solidFill>
                <a:effectLst>
                  <a:outerShdw dist="38100" dir="2700000" algn="tl" rotWithShape="0">
                    <a:srgbClr val="0066FF"/>
                  </a:outerShdw>
                </a:effectLst>
                <a:uLnTx/>
                <a:uFillTx/>
                <a:latin typeface="UTM Cookies" panose="02040603050506020204" pitchFamily="18" charset="0"/>
                <a:ea typeface="+mn-ea"/>
                <a:cs typeface="+mn-cs"/>
              </a:rPr>
              <a:t>HS ĐÓNG VAI</a:t>
            </a:r>
            <a:endParaRPr kumimoji="0" lang="vi-VN" sz="50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Praise" pitchFamily="2" charset="-93"/>
              <a:ea typeface="+mn-ea"/>
              <a:cs typeface="+mn-cs"/>
            </a:endParaRPr>
          </a:p>
        </p:txBody>
      </p:sp>
    </p:spTree>
    <p:extLst>
      <p:ext uri="{BB962C8B-B14F-4D97-AF65-F5344CB8AC3E}">
        <p14:creationId xmlns:p14="http://schemas.microsoft.com/office/powerpoint/2010/main" val="2150724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32" presetClass="emph" presetSubtype="0" fill="hold" grpId="1" nodeType="after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39202" y="2376974"/>
            <a:ext cx="7290909" cy="154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60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Chia sẻ</a:t>
            </a:r>
            <a:r>
              <a:rPr kumimoji="0" lang="en-US" sz="3600" i="1"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cảm xúc suy nghĩ của em sau HĐ đóng vai</a:t>
            </a:r>
            <a:endParaRPr lang="en-US" sz="3600" i="1"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20E6F7C-4BE2-E70D-E0B6-A531704EB979}"/>
              </a:ext>
            </a:extLst>
          </p:cNvPr>
          <p:cNvSpPr txBox="1"/>
          <p:nvPr/>
        </p:nvSpPr>
        <p:spPr>
          <a:xfrm>
            <a:off x="1899832" y="1176645"/>
            <a:ext cx="5737675" cy="1200329"/>
          </a:xfrm>
          <a:prstGeom prst="rect">
            <a:avLst/>
          </a:prstGeom>
          <a:noFill/>
        </p:spPr>
        <p:txBody>
          <a:bodyPr wrap="square" rtlCol="0">
            <a:spAutoFit/>
          </a:bodyPr>
          <a:lstStyle/>
          <a:p>
            <a:pPr algn="ctr"/>
            <a:r>
              <a:rPr lang="en-US" sz="7200">
                <a:ln>
                  <a:solidFill>
                    <a:srgbClr val="002060"/>
                  </a:solidFill>
                </a:ln>
                <a:solidFill>
                  <a:srgbClr val="66FFFF"/>
                </a:solidFill>
                <a:latin typeface="UVN Banh Mi" pitchFamily="2" charset="0"/>
              </a:rPr>
              <a:t>HĐ nối tiếp</a:t>
            </a:r>
            <a:endParaRPr lang="vi-VN" sz="7200" dirty="0">
              <a:ln>
                <a:solidFill>
                  <a:srgbClr val="002060"/>
                </a:solidFill>
              </a:ln>
              <a:solidFill>
                <a:srgbClr val="CC99FF"/>
              </a:solidFill>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grpId="0" nodeType="withEffect">
                                  <p:stCondLst>
                                    <p:cond delay="0"/>
                                  </p:stCondLst>
                                  <p:iterate type="lt">
                                    <p:tmPct val="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34" presetClass="emph" presetSubtype="0" fill="hold" grpId="1" nodeType="afterEffect">
                                  <p:stCondLst>
                                    <p:cond delay="0"/>
                                  </p:stCondLst>
                                  <p:iterate type="lt">
                                    <p:tmPct val="10000"/>
                                  </p:iterate>
                                  <p:childTnLst>
                                    <p:animMotion origin="layout" path="M 4.16667E-6 2.22222E-6 L 4.16667E-6 -0.07222 " pathEditMode="relative" rAng="0" ptsTypes="AA">
                                      <p:cBhvr>
                                        <p:cTn id="14" dur="250" accel="50000" decel="50000" autoRev="1" fill="hold">
                                          <p:stCondLst>
                                            <p:cond delay="0"/>
                                          </p:stCondLst>
                                        </p:cTn>
                                        <p:tgtEl>
                                          <p:spTgt spid="8"/>
                                        </p:tgtEl>
                                        <p:attrNameLst>
                                          <p:attrName>ppt_x</p:attrName>
                                          <p:attrName>ppt_y</p:attrName>
                                        </p:attrNameLst>
                                      </p:cBhvr>
                                      <p:rCtr x="0" y="-3611"/>
                                    </p:animMotion>
                                    <p:animRot by="1500000">
                                      <p:cBhvr>
                                        <p:cTn id="15" dur="125" fill="hold">
                                          <p:stCondLst>
                                            <p:cond delay="0"/>
                                          </p:stCondLst>
                                        </p:cTn>
                                        <p:tgtEl>
                                          <p:spTgt spid="8"/>
                                        </p:tgtEl>
                                        <p:attrNameLst>
                                          <p:attrName>r</p:attrName>
                                        </p:attrNameLst>
                                      </p:cBhvr>
                                    </p:animRot>
                                    <p:animRot by="-1500000">
                                      <p:cBhvr>
                                        <p:cTn id="16" dur="125" fill="hold">
                                          <p:stCondLst>
                                            <p:cond delay="125"/>
                                          </p:stCondLst>
                                        </p:cTn>
                                        <p:tgtEl>
                                          <p:spTgt spid="8"/>
                                        </p:tgtEl>
                                        <p:attrNameLst>
                                          <p:attrName>r</p:attrName>
                                        </p:attrNameLst>
                                      </p:cBhvr>
                                    </p:animRot>
                                    <p:animRot by="-1500000">
                                      <p:cBhvr>
                                        <p:cTn id="17" dur="125" fill="hold">
                                          <p:stCondLst>
                                            <p:cond delay="250"/>
                                          </p:stCondLst>
                                        </p:cTn>
                                        <p:tgtEl>
                                          <p:spTgt spid="8"/>
                                        </p:tgtEl>
                                        <p:attrNameLst>
                                          <p:attrName>r</p:attrName>
                                        </p:attrNameLst>
                                      </p:cBhvr>
                                    </p:animRot>
                                    <p:animRot by="1500000">
                                      <p:cBhvr>
                                        <p:cTn id="18" dur="125" fill="hold">
                                          <p:stCondLst>
                                            <p:cond delay="375"/>
                                          </p:stCondLst>
                                        </p:cTn>
                                        <p:tgtEl>
                                          <p:spTgt spid="8"/>
                                        </p:tgtEl>
                                        <p:attrNameLst>
                                          <p:attrName>r</p:attrName>
                                        </p:attrNameLst>
                                      </p:cBhvr>
                                    </p:animRo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37"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900" decel="100000" fill="hold"/>
                                        <p:tgtEl>
                                          <p:spTgt spid="1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07D3E7A-A221-4564-AC51-6C496CB15445}"/>
              </a:ext>
            </a:extLst>
          </p:cNvPr>
          <p:cNvPicPr>
            <a:picLocks noChangeAspect="1"/>
          </p:cNvPicPr>
          <p:nvPr/>
        </p:nvPicPr>
        <p:blipFill>
          <a:blip r:embed="rId13"/>
          <a:stretch>
            <a:fillRect/>
          </a:stretch>
        </p:blipFill>
        <p:spPr>
          <a:xfrm>
            <a:off x="2713104" y="1082612"/>
            <a:ext cx="6610777" cy="3155484"/>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par>
                              <p:cTn id="42" fill="hold">
                                <p:stCondLst>
                                  <p:cond delay="2000"/>
                                </p:stCondLst>
                                <p:childTnLst>
                                  <p:par>
                                    <p:cTn id="43" presetID="50" presetClass="entr" presetSubtype="0" decel="10000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strVal val="#ppt_w+.3"/>
                                              </p:val>
                                            </p:tav>
                                            <p:tav tm="100000">
                                              <p:val>
                                                <p:strVal val="#ppt_w"/>
                                              </p:val>
                                            </p:tav>
                                          </p:tavLst>
                                        </p:anim>
                                        <p:anim calcmode="lin" valueType="num">
                                          <p:cBhvr>
                                            <p:cTn id="46" dur="1000" fill="hold"/>
                                            <p:tgtEl>
                                              <p:spTgt spid="17"/>
                                            </p:tgtEl>
                                            <p:attrNameLst>
                                              <p:attrName>ppt_h</p:attrName>
                                            </p:attrNameLst>
                                          </p:cBhvr>
                                          <p:tavLst>
                                            <p:tav tm="0">
                                              <p:val>
                                                <p:strVal val="#ppt_h"/>
                                              </p:val>
                                            </p:tav>
                                            <p:tav tm="100000">
                                              <p:val>
                                                <p:strVal val="#ppt_h"/>
                                              </p:val>
                                            </p:tav>
                                          </p:tavLst>
                                        </p:anim>
                                        <p:animEffect transition="in" filter="fade">
                                          <p:cBhvr>
                                            <p:cTn id="47" dur="1000"/>
                                            <p:tgtEl>
                                              <p:spTgt spid="17"/>
                                            </p:tgtEl>
                                          </p:cBhvr>
                                        </p:animEffect>
                                      </p:childTnLst>
                                    </p:cTn>
                                  </p:par>
                                </p:childTnLst>
                              </p:cTn>
                            </p:par>
                            <p:par>
                              <p:cTn id="48" fill="hold">
                                <p:stCondLst>
                                  <p:cond delay="3000"/>
                                </p:stCondLst>
                                <p:childTnLst>
                                  <p:par>
                                    <p:cTn id="49" presetID="6" presetClass="emph" presetSubtype="0" repeatCount="indefinite" decel="12000" autoRev="1" fill="hold" nodeType="afterEffect">
                                      <p:stCondLst>
                                        <p:cond delay="0"/>
                                      </p:stCondLst>
                                      <p:childTnLst>
                                        <p:animScale>
                                          <p:cBhvr>
                                            <p:cTn id="50" dur="1750" fill="hold"/>
                                            <p:tgtEl>
                                              <p:spTgt spid="17"/>
                                            </p:tgtEl>
                                          </p:cBhvr>
                                          <p:by x="105000" y="105000"/>
                                        </p:animScale>
                                      </p:childTnLst>
                                    </p:cTn>
                                  </p:par>
                                  <p:par>
                                    <p:cTn id="51" presetID="32" presetClass="emph" presetSubtype="0" fill="hold" nodeType="withEffect">
                                      <p:stCondLst>
                                        <p:cond delay="0"/>
                                      </p:stCondLst>
                                      <p:childTnLst>
                                        <p:animRot by="120000">
                                          <p:cBhvr>
                                            <p:cTn id="52" dur="250" fill="hold">
                                              <p:stCondLst>
                                                <p:cond delay="0"/>
                                              </p:stCondLst>
                                            </p:cTn>
                                            <p:tgtEl>
                                              <p:spTgt spid="17"/>
                                            </p:tgtEl>
                                            <p:attrNameLst>
                                              <p:attrName>r</p:attrName>
                                            </p:attrNameLst>
                                          </p:cBhvr>
                                        </p:animRot>
                                        <p:animRot by="-240000">
                                          <p:cBhvr>
                                            <p:cTn id="53" dur="500" fill="hold">
                                              <p:stCondLst>
                                                <p:cond delay="500"/>
                                              </p:stCondLst>
                                            </p:cTn>
                                            <p:tgtEl>
                                              <p:spTgt spid="17"/>
                                            </p:tgtEl>
                                            <p:attrNameLst>
                                              <p:attrName>r</p:attrName>
                                            </p:attrNameLst>
                                          </p:cBhvr>
                                        </p:animRot>
                                        <p:animRot by="240000">
                                          <p:cBhvr>
                                            <p:cTn id="54" dur="500" fill="hold">
                                              <p:stCondLst>
                                                <p:cond delay="1000"/>
                                              </p:stCondLst>
                                            </p:cTn>
                                            <p:tgtEl>
                                              <p:spTgt spid="17"/>
                                            </p:tgtEl>
                                            <p:attrNameLst>
                                              <p:attrName>r</p:attrName>
                                            </p:attrNameLst>
                                          </p:cBhvr>
                                        </p:animRot>
                                        <p:animRot by="-240000">
                                          <p:cBhvr>
                                            <p:cTn id="55" dur="500" fill="hold">
                                              <p:stCondLst>
                                                <p:cond delay="1500"/>
                                              </p:stCondLst>
                                            </p:cTn>
                                            <p:tgtEl>
                                              <p:spTgt spid="17"/>
                                            </p:tgtEl>
                                            <p:attrNameLst>
                                              <p:attrName>r</p:attrName>
                                            </p:attrNameLst>
                                          </p:cBhvr>
                                        </p:animRot>
                                        <p:animRot by="120000">
                                          <p:cBhvr>
                                            <p:cTn id="56" dur="500" fill="hold">
                                              <p:stCondLst>
                                                <p:cond delay="20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3"/>
          <a:stretch>
            <a:fillRect/>
          </a:stretch>
        </p:blipFill>
        <p:spPr>
          <a:xfrm>
            <a:off x="26795" y="127048"/>
            <a:ext cx="2820545" cy="1418568"/>
          </a:xfrm>
          <a:prstGeom prst="rect">
            <a:avLst/>
          </a:prstGeom>
        </p:spPr>
      </p:pic>
      <p:sp>
        <p:nvSpPr>
          <p:cNvPr id="9" name="TextBox 8">
            <a:extLst>
              <a:ext uri="{FF2B5EF4-FFF2-40B4-BE49-F238E27FC236}">
                <a16:creationId xmlns:a16="http://schemas.microsoft.com/office/drawing/2014/main" id="{68B1A1D9-75DA-84FE-31FA-590C508F8523}"/>
              </a:ext>
            </a:extLst>
          </p:cNvPr>
          <p:cNvSpPr txBox="1"/>
          <p:nvPr/>
        </p:nvSpPr>
        <p:spPr>
          <a:xfrm>
            <a:off x="4872105" y="1827791"/>
            <a:ext cx="2447787" cy="769441"/>
          </a:xfrm>
          <a:prstGeom prst="rect">
            <a:avLst/>
          </a:prstGeom>
          <a:noFill/>
        </p:spPr>
        <p:txBody>
          <a:bodyPr wrap="square" rtlCol="0">
            <a:spAutoFit/>
          </a:bodyPr>
          <a:lstStyle/>
          <a:p>
            <a:r>
              <a:rPr lang="en-US" sz="4400" dirty="0" err="1">
                <a:ln>
                  <a:solidFill>
                    <a:srgbClr val="0070C0"/>
                  </a:solidFill>
                </a:ln>
                <a:solidFill>
                  <a:srgbClr val="CCFFFF"/>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rPr>
              <a:t>Tiếng</a:t>
            </a:r>
            <a:r>
              <a:rPr lang="en-US" sz="4400" dirty="0">
                <a:ln>
                  <a:solidFill>
                    <a:srgbClr val="0070C0"/>
                  </a:solidFill>
                </a:ln>
                <a:solidFill>
                  <a:srgbClr val="CCFFFF"/>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rPr>
              <a:t> </a:t>
            </a:r>
            <a:r>
              <a:rPr lang="en-US" sz="4400" dirty="0" err="1">
                <a:ln>
                  <a:solidFill>
                    <a:srgbClr val="0070C0"/>
                  </a:solidFill>
                </a:ln>
                <a:solidFill>
                  <a:srgbClr val="CCFFFF"/>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rPr>
              <a:t>Việt</a:t>
            </a:r>
            <a:endParaRPr lang="vi-VN" sz="4400" dirty="0">
              <a:ln>
                <a:solidFill>
                  <a:srgbClr val="0070C0"/>
                </a:solidFill>
              </a:ln>
              <a:solidFill>
                <a:srgbClr val="CCFFFF"/>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endParaRPr>
          </a:p>
        </p:txBody>
      </p:sp>
      <p:sp>
        <p:nvSpPr>
          <p:cNvPr id="10" name="TextBox 9">
            <a:extLst>
              <a:ext uri="{FF2B5EF4-FFF2-40B4-BE49-F238E27FC236}">
                <a16:creationId xmlns:a16="http://schemas.microsoft.com/office/drawing/2014/main" id="{8F06E67C-A209-72FD-53A7-D95A9003E38E}"/>
              </a:ext>
            </a:extLst>
          </p:cNvPr>
          <p:cNvSpPr txBox="1"/>
          <p:nvPr/>
        </p:nvSpPr>
        <p:spPr>
          <a:xfrm>
            <a:off x="4124548" y="2567567"/>
            <a:ext cx="4929511" cy="1200329"/>
          </a:xfrm>
          <a:prstGeom prst="rect">
            <a:avLst/>
          </a:prstGeom>
          <a:noFill/>
        </p:spPr>
        <p:txBody>
          <a:bodyPr wrap="square" rtlCol="0">
            <a:spAutoFit/>
          </a:bodyPr>
          <a:lstStyle/>
          <a:p>
            <a:r>
              <a:rPr lang="en-US" sz="3600" dirty="0">
                <a:solidFill>
                  <a:srgbClr val="FF9933"/>
                </a:solidFill>
                <a:latin typeface="#9Slide05 SVNClementine" panose="020F0502020204030203" pitchFamily="34" charset="0"/>
              </a:rPr>
              <a:t>Chủ đề</a:t>
            </a:r>
            <a:r>
              <a:rPr lang="en-US" sz="3600">
                <a:solidFill>
                  <a:srgbClr val="FF9933"/>
                </a:solidFill>
                <a:latin typeface="#9Slide05 SVNClementine" panose="020F0502020204030203" pitchFamily="34" charset="0"/>
              </a:rPr>
              <a:t>: </a:t>
            </a:r>
            <a:r>
              <a:rPr lang="en-US" sz="3600">
                <a:solidFill>
                  <a:srgbClr val="FF9933"/>
                </a:solidFill>
                <a:latin typeface="#9Slide07 SVNBeachwood Sans" pitchFamily="2" charset="0"/>
              </a:rPr>
              <a:t>TUỔI NHỎ LÀM VIỆC NHỎ</a:t>
            </a:r>
          </a:p>
          <a:p>
            <a:endParaRPr lang="vi-VN" sz="3600" dirty="0">
              <a:solidFill>
                <a:srgbClr val="FF9933"/>
              </a:solidFill>
            </a:endParaRPr>
          </a:p>
        </p:txBody>
      </p:sp>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6"/>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id="{9510F752-1D71-127D-E86C-CF0B4FC9AA4A}"/>
              </a:ext>
            </a:extLst>
          </p:cNvPr>
          <p:cNvSpPr txBox="1"/>
          <p:nvPr/>
        </p:nvSpPr>
        <p:spPr>
          <a:xfrm>
            <a:off x="3425177" y="1294959"/>
            <a:ext cx="5341645" cy="646331"/>
          </a:xfrm>
          <a:prstGeom prst="rect">
            <a:avLst/>
          </a:prstGeom>
          <a:noFill/>
        </p:spPr>
        <p:txBody>
          <a:bodyPr wrap="square">
            <a:spAutoFit/>
          </a:bodyPr>
          <a:lstStyle/>
          <a:p>
            <a:pPr algn="ctr"/>
            <a:r>
              <a:rPr lang="en-US" sz="3600" b="1" dirty="0" err="1">
                <a:solidFill>
                  <a:srgbClr val="0070C0"/>
                </a:solidFill>
                <a:latin typeface="UTM Edwardian" panose="02040603050506020204" pitchFamily="18" charset="0"/>
              </a:rPr>
              <a:t>Thứ</a:t>
            </a:r>
            <a:r>
              <a:rPr lang="en-US" sz="3600" b="1" dirty="0">
                <a:solidFill>
                  <a:srgbClr val="0070C0"/>
                </a:solidFill>
                <a:latin typeface="UTM Edwardian" panose="02040603050506020204" pitchFamily="18" charset="0"/>
              </a:rPr>
              <a:t> … </a:t>
            </a:r>
            <a:r>
              <a:rPr lang="en-US" sz="3600" b="1" dirty="0" err="1">
                <a:solidFill>
                  <a:srgbClr val="0070C0"/>
                </a:solidFill>
                <a:latin typeface="UTM Edwardian" panose="02040603050506020204" pitchFamily="18" charset="0"/>
              </a:rPr>
              <a:t>ngày</a:t>
            </a:r>
            <a:r>
              <a:rPr lang="en-US" sz="3600" b="1" dirty="0">
                <a:solidFill>
                  <a:srgbClr val="0070C0"/>
                </a:solidFill>
                <a:latin typeface="UTM Edwardian" panose="02040603050506020204" pitchFamily="18" charset="0"/>
              </a:rPr>
              <a:t> … </a:t>
            </a:r>
            <a:r>
              <a:rPr lang="en-US" sz="3600" b="1" dirty="0" err="1">
                <a:solidFill>
                  <a:srgbClr val="0070C0"/>
                </a:solidFill>
                <a:latin typeface="UTM Edwardian" panose="02040603050506020204" pitchFamily="18" charset="0"/>
              </a:rPr>
              <a:t>tháng</a:t>
            </a:r>
            <a:r>
              <a:rPr lang="en-US" sz="3600" b="1" dirty="0">
                <a:solidFill>
                  <a:srgbClr val="0070C0"/>
                </a:solidFill>
                <a:latin typeface="UTM Edwardian" panose="02040603050506020204" pitchFamily="18" charset="0"/>
              </a:rPr>
              <a:t> … </a:t>
            </a:r>
            <a:r>
              <a:rPr lang="en-US" sz="3600" b="1" dirty="0" err="1">
                <a:solidFill>
                  <a:srgbClr val="0070C0"/>
                </a:solidFill>
                <a:latin typeface="UTM Edwardian" panose="02040603050506020204" pitchFamily="18" charset="0"/>
              </a:rPr>
              <a:t>năm</a:t>
            </a:r>
            <a:r>
              <a:rPr lang="en-US" sz="3600" b="1" dirty="0">
                <a:solidFill>
                  <a:srgbClr val="0070C0"/>
                </a:solidFill>
                <a:latin typeface="UTM Edwardian" panose="02040603050506020204" pitchFamily="18" charset="0"/>
              </a:rPr>
              <a:t> …</a:t>
            </a:r>
          </a:p>
        </p:txBody>
      </p:sp>
      <p:sp>
        <p:nvSpPr>
          <p:cNvPr id="12" name="TextBox 11">
            <a:extLst>
              <a:ext uri="{FF2B5EF4-FFF2-40B4-BE49-F238E27FC236}">
                <a16:creationId xmlns:a16="http://schemas.microsoft.com/office/drawing/2014/main" id="{7389FDA0-D1C2-9506-C11A-70DCE0D2C535}"/>
              </a:ext>
            </a:extLst>
          </p:cNvPr>
          <p:cNvSpPr txBox="1"/>
          <p:nvPr/>
        </p:nvSpPr>
        <p:spPr>
          <a:xfrm>
            <a:off x="4744727" y="3169710"/>
            <a:ext cx="2477316" cy="584775"/>
          </a:xfrm>
          <a:prstGeom prst="rect">
            <a:avLst/>
          </a:prstGeom>
          <a:noFill/>
        </p:spPr>
        <p:txBody>
          <a:bodyPr wrap="square">
            <a:spAutoFit/>
          </a:bodyPr>
          <a:lstStyle/>
          <a:p>
            <a:pPr algn="ctr"/>
            <a:r>
              <a:rPr lang="en-US" sz="3200" b="1">
                <a:solidFill>
                  <a:srgbClr val="00B050"/>
                </a:solidFill>
                <a:latin typeface="UTM Duepuntozero" panose="02040603050506020204" pitchFamily="18" charset="0"/>
              </a:rPr>
              <a:t>Bài 4 </a:t>
            </a:r>
            <a:r>
              <a:rPr lang="en-US" sz="3200" b="1" dirty="0">
                <a:solidFill>
                  <a:srgbClr val="00B050"/>
                </a:solidFill>
                <a:latin typeface="UTM Duepuntozero" panose="02040603050506020204" pitchFamily="18" charset="0"/>
              </a:rPr>
              <a:t>– Tiết 4</a:t>
            </a:r>
          </a:p>
        </p:txBody>
      </p:sp>
      <p:sp>
        <p:nvSpPr>
          <p:cNvPr id="13" name="TextBox 12">
            <a:extLst>
              <a:ext uri="{FF2B5EF4-FFF2-40B4-BE49-F238E27FC236}">
                <a16:creationId xmlns:a16="http://schemas.microsoft.com/office/drawing/2014/main" id="{56C89317-7AE8-3961-8264-C71C0EB6A06B}"/>
              </a:ext>
            </a:extLst>
          </p:cNvPr>
          <p:cNvSpPr txBox="1"/>
          <p:nvPr/>
        </p:nvSpPr>
        <p:spPr>
          <a:xfrm>
            <a:off x="1692063" y="3736983"/>
            <a:ext cx="8582644" cy="1538883"/>
          </a:xfrm>
          <a:prstGeom prst="rect">
            <a:avLst/>
          </a:prstGeom>
          <a:noFill/>
        </p:spPr>
        <p:txBody>
          <a:bodyPr wrap="square">
            <a:spAutoFit/>
          </a:bodyPr>
          <a:lstStyle/>
          <a:p>
            <a:pPr algn="ctr"/>
            <a:r>
              <a:rPr lang="en-US" sz="4400" b="1">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TẬP LÀM VĂN</a:t>
            </a:r>
            <a:endPar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endParaRPr>
          </a:p>
          <a:p>
            <a:pPr algn="ctr"/>
            <a:r>
              <a:rPr lang="en-US" sz="5000" b="1">
                <a:ln w="9525">
                  <a:solidFill>
                    <a:schemeClr val="bg1"/>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12700" dist="38100" dir="2700000" algn="tl" rotWithShape="0">
                    <a:srgbClr val="FFA3A3"/>
                  </a:outerShdw>
                </a:effectLst>
                <a:latin typeface="UTM Duepuntozero" panose="02040603050506020204" pitchFamily="18" charset="0"/>
              </a:rPr>
              <a:t>Viết bài văn kể chuyện </a:t>
            </a:r>
            <a:endParaRPr lang="en-US" sz="5000" b="1" dirty="0">
              <a:ln w="9525">
                <a:solidFill>
                  <a:schemeClr val="bg1"/>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12700" dist="38100" dir="2700000" algn="tl" rotWithShape="0">
                  <a:srgbClr val="FFA3A3"/>
                </a:outerShdw>
              </a:effectLst>
              <a:latin typeface="UTM Duepuntozero" panose="02040603050506020204" pitchFamily="18" charset="0"/>
            </a:endParaRPr>
          </a:p>
        </p:txBody>
      </p:sp>
      <p:pic>
        <p:nvPicPr>
          <p:cNvPr id="16" name="Picture 2">
            <a:extLst>
              <a:ext uri="{FF2B5EF4-FFF2-40B4-BE49-F238E27FC236}">
                <a16:creationId xmlns:a16="http://schemas.microsoft.com/office/drawing/2014/main" id="{31632464-0605-0D43-25DA-AFE08E67FA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558960">
            <a:off x="5186640" y="237622"/>
            <a:ext cx="1098166" cy="10981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a:extLst>
              <a:ext uri="{FF2B5EF4-FFF2-40B4-BE49-F238E27FC236}">
                <a16:creationId xmlns:a16="http://schemas.microsoft.com/office/drawing/2014/main" id="{A5B04B6C-11CE-B83B-6ECD-4864D82FE59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373935" y="188741"/>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3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30" fill="hold">
                            <p:stCondLst>
                              <p:cond delay="2750"/>
                            </p:stCondLst>
                            <p:childTnLst>
                              <p:par>
                                <p:cTn id="31" presetID="37"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900" decel="100000" fill="hold"/>
                                        <p:tgtEl>
                                          <p:spTgt spid="1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37" fill="hold">
                            <p:stCondLst>
                              <p:cond delay="3750"/>
                            </p:stCondLst>
                            <p:childTnLst>
                              <p:par>
                                <p:cTn id="38" presetID="37"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900" decel="100000" fill="hold"/>
                                        <p:tgtEl>
                                          <p:spTgt spid="12"/>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4" fill="hold">
                            <p:stCondLst>
                              <p:cond delay="4750"/>
                            </p:stCondLst>
                            <p:childTnLst>
                              <p:par>
                                <p:cTn id="45" presetID="53" presetClass="entr" presetSubtype="16"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5250"/>
                            </p:stCondLst>
                            <p:childTnLst>
                              <p:par>
                                <p:cTn id="51" presetID="26" presetClass="emph" presetSubtype="0" fill="hold" grpId="1" nodeType="afterEffect">
                                  <p:stCondLst>
                                    <p:cond delay="0"/>
                                  </p:stCondLst>
                                  <p:childTnLst>
                                    <p:animEffect transition="out" filter="fade">
                                      <p:cBhvr>
                                        <p:cTn id="52" dur="500" tmFilter="0, 0; .2, .5; .8, .5; 1, 0"/>
                                        <p:tgtEl>
                                          <p:spTgt spid="13"/>
                                        </p:tgtEl>
                                      </p:cBhvr>
                                    </p:animEffect>
                                    <p:animScale>
                                      <p:cBhvr>
                                        <p:cTn id="53"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P spid="12" grpId="0"/>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5734930-E56F-B862-BB8B-049DDCE2ACD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9164024" y="4033647"/>
            <a:ext cx="3027976" cy="2552537"/>
          </a:xfrm>
          <a:prstGeom prst="rect">
            <a:avLst/>
          </a:prstGeom>
          <a:effectLst>
            <a:outerShdw blurRad="76200" dir="18900000" sy="23000" kx="-1200000" algn="bl" rotWithShape="0">
              <a:prstClr val="black">
                <a:alpha val="20000"/>
              </a:prstClr>
            </a:outerShdw>
          </a:effectLst>
        </p:spPr>
      </p:pic>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5"/>
          <a:stretch>
            <a:fillRect/>
          </a:stretch>
        </p:blipFill>
        <p:spPr>
          <a:xfrm>
            <a:off x="256299" y="4066163"/>
            <a:ext cx="3061563" cy="2563510"/>
          </a:xfrm>
          <a:prstGeom prst="rect">
            <a:avLst/>
          </a:prstGeom>
          <a:effectLst>
            <a:outerShdw blurRad="76200" dir="18900000" sy="23000" kx="-1200000" algn="bl" rotWithShape="0">
              <a:prstClr val="black">
                <a:alpha val="20000"/>
              </a:prstClr>
            </a:outerShdw>
          </a:effectLst>
        </p:spPr>
      </p:pic>
      <p:pic>
        <p:nvPicPr>
          <p:cNvPr id="2" name="Picture 16">
            <a:extLst>
              <a:ext uri="{FF2B5EF4-FFF2-40B4-BE49-F238E27FC236}">
                <a16:creationId xmlns:a16="http://schemas.microsoft.com/office/drawing/2014/main" id="{2E44E5AA-8E78-2198-E1B7-6E3378C60BA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5574170" y="486008"/>
            <a:ext cx="1043661" cy="10416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F906688-327C-4E27-B2EB-D981A9E920A0}"/>
              </a:ext>
            </a:extLst>
          </p:cNvPr>
          <p:cNvPicPr>
            <a:picLocks noChangeAspect="1"/>
          </p:cNvPicPr>
          <p:nvPr/>
        </p:nvPicPr>
        <p:blipFill>
          <a:blip r:embed="rId8"/>
          <a:stretch>
            <a:fillRect/>
          </a:stretch>
        </p:blipFill>
        <p:spPr>
          <a:xfrm>
            <a:off x="1787080" y="2001321"/>
            <a:ext cx="8047417" cy="1646063"/>
          </a:xfrm>
          <a:prstGeom prst="rect">
            <a:avLst/>
          </a:prstGeom>
        </p:spPr>
      </p:pic>
    </p:spTree>
    <p:extLst>
      <p:ext uri="{BB962C8B-B14F-4D97-AF65-F5344CB8AC3E}">
        <p14:creationId xmlns:p14="http://schemas.microsoft.com/office/powerpoint/2010/main" val="2310385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8"/>
                                        </p:tgtEl>
                                        <p:attrNameLst>
                                          <p:attrName>r</p:attrName>
                                        </p:attrNameLst>
                                      </p:cBhvr>
                                    </p:animRot>
                                    <p:animRot by="-240000">
                                      <p:cBhvr>
                                        <p:cTn id="13" dur="350" fill="hold">
                                          <p:stCondLst>
                                            <p:cond delay="350"/>
                                          </p:stCondLst>
                                        </p:cTn>
                                        <p:tgtEl>
                                          <p:spTgt spid="8"/>
                                        </p:tgtEl>
                                        <p:attrNameLst>
                                          <p:attrName>r</p:attrName>
                                        </p:attrNameLst>
                                      </p:cBhvr>
                                    </p:animRot>
                                    <p:animRot by="240000">
                                      <p:cBhvr>
                                        <p:cTn id="14" dur="350" fill="hold">
                                          <p:stCondLst>
                                            <p:cond delay="700"/>
                                          </p:stCondLst>
                                        </p:cTn>
                                        <p:tgtEl>
                                          <p:spTgt spid="8"/>
                                        </p:tgtEl>
                                        <p:attrNameLst>
                                          <p:attrName>r</p:attrName>
                                        </p:attrNameLst>
                                      </p:cBhvr>
                                    </p:animRot>
                                    <p:animRot by="-240000">
                                      <p:cBhvr>
                                        <p:cTn id="15" dur="350" fill="hold">
                                          <p:stCondLst>
                                            <p:cond delay="1050"/>
                                          </p:stCondLst>
                                        </p:cTn>
                                        <p:tgtEl>
                                          <p:spTgt spid="8"/>
                                        </p:tgtEl>
                                        <p:attrNameLst>
                                          <p:attrName>r</p:attrName>
                                        </p:attrNameLst>
                                      </p:cBhvr>
                                    </p:animRot>
                                    <p:animRot by="120000">
                                      <p:cBhvr>
                                        <p:cTn id="16" dur="350" fill="hold">
                                          <p:stCondLst>
                                            <p:cond delay="1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62298620-86DB-4202-86F2-1442F4E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44062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1178767" y="222076"/>
            <a:ext cx="9834466" cy="1200329"/>
            <a:chOff x="825624" y="561120"/>
            <a:chExt cx="11392911"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1392911"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987718" cy="1200329"/>
            </a:xfrm>
            <a:prstGeom prst="rect">
              <a:avLst/>
            </a:prstGeom>
            <a:noFill/>
          </p:spPr>
          <p:txBody>
            <a:bodyPr wrap="square" rtlCol="0">
              <a:spAutoFit/>
            </a:bodyPr>
            <a:lstStyle/>
            <a:p>
              <a:r>
                <a:rPr lang="en-US" sz="3600">
                  <a:solidFill>
                    <a:srgbClr val="0070C0"/>
                  </a:solidFill>
                </a:rPr>
                <a:t>Đề bài: Viết bài văn kể lại câu chuyện đã đọc, đã nghe nói về lòng trung thực hoặc lòng nhân hậu.</a:t>
              </a:r>
              <a:endParaRPr lang="vi-VN" sz="3600" dirty="0">
                <a:solidFill>
                  <a:srgbClr val="0070C0"/>
                </a:solidFill>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11471496" y="342864"/>
            <a:ext cx="1906295" cy="958754"/>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286335" y="1483531"/>
            <a:ext cx="11377835" cy="5297257"/>
            <a:chOff x="286335" y="1483531"/>
            <a:chExt cx="11377835" cy="5297257"/>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7C147D77-3969-1512-D06F-E16E3EF5244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97EEBDD1-0D82-FACD-ACE7-D957B1DAFDA1}"/>
              </a:ext>
            </a:extLst>
          </p:cNvPr>
          <p:cNvSpPr txBox="1"/>
          <p:nvPr/>
        </p:nvSpPr>
        <p:spPr>
          <a:xfrm>
            <a:off x="1609173" y="2101696"/>
            <a:ext cx="9562017" cy="1938992"/>
          </a:xfrm>
          <a:prstGeom prst="rect">
            <a:avLst/>
          </a:prstGeom>
          <a:noFill/>
        </p:spPr>
        <p:txBody>
          <a:bodyPr wrap="square" rtlCol="0">
            <a:spAutoFit/>
          </a:bodyPr>
          <a:lstStyle/>
          <a:p>
            <a:pPr algn="just"/>
            <a:r>
              <a:rPr lang="en-US" sz="4000" i="1"/>
              <a:t>Dựa vào dàn ý đã lập ở trang 17 (Tiếng Việt 4, tập một), viết bài văn kể lại câu chuyện đã đọc, đã nghe.</a:t>
            </a:r>
            <a:endParaRPr lang="vi-VN" sz="3600" i="1" dirty="0"/>
          </a:p>
        </p:txBody>
      </p:sp>
      <p:grpSp>
        <p:nvGrpSpPr>
          <p:cNvPr id="16" name="Group 15">
            <a:extLst>
              <a:ext uri="{FF2B5EF4-FFF2-40B4-BE49-F238E27FC236}">
                <a16:creationId xmlns:a16="http://schemas.microsoft.com/office/drawing/2014/main" id="{4C6BB670-3A2B-93BA-1235-36F5470E32B7}"/>
              </a:ext>
            </a:extLst>
          </p:cNvPr>
          <p:cNvGrpSpPr/>
          <p:nvPr/>
        </p:nvGrpSpPr>
        <p:grpSpPr>
          <a:xfrm>
            <a:off x="4492421" y="3778239"/>
            <a:ext cx="4179855" cy="2635558"/>
            <a:chOff x="3955420" y="4581371"/>
            <a:chExt cx="4179855" cy="2635558"/>
          </a:xfrm>
        </p:grpSpPr>
        <p:pic>
          <p:nvPicPr>
            <p:cNvPr id="17" name="Picture 16">
              <a:extLst>
                <a:ext uri="{FF2B5EF4-FFF2-40B4-BE49-F238E27FC236}">
                  <a16:creationId xmlns:a16="http://schemas.microsoft.com/office/drawing/2014/main" id="{741B8690-652A-048E-3C9C-2042EA9C45D0}"/>
                </a:ext>
              </a:extLst>
            </p:cNvPr>
            <p:cNvPicPr>
              <a:picLocks noChangeAspect="1"/>
            </p:cNvPicPr>
            <p:nvPr/>
          </p:nvPicPr>
          <p:blipFill>
            <a:blip r:embed="rId10"/>
            <a:stretch>
              <a:fillRect/>
            </a:stretch>
          </p:blipFill>
          <p:spPr>
            <a:xfrm>
              <a:off x="4506875" y="4581371"/>
              <a:ext cx="2828195" cy="2368106"/>
            </a:xfrm>
            <a:prstGeom prst="rect">
              <a:avLst/>
            </a:prstGeom>
            <a:effectLst/>
          </p:spPr>
        </p:pic>
        <p:sp>
          <p:nvSpPr>
            <p:cNvPr id="18" name="Plaque 17">
              <a:extLst>
                <a:ext uri="{FF2B5EF4-FFF2-40B4-BE49-F238E27FC236}">
                  <a16:creationId xmlns:a16="http://schemas.microsoft.com/office/drawing/2014/main" id="{2D36C380-153B-FBBF-65D2-A9B679EBC65E}"/>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D0108995-5313-FF7D-366D-F6B777A90307}"/>
                </a:ext>
              </a:extLst>
            </p:cNvPr>
            <p:cNvSpPr txBox="1"/>
            <p:nvPr/>
          </p:nvSpPr>
          <p:spPr>
            <a:xfrm>
              <a:off x="3955420" y="6246730"/>
              <a:ext cx="4175231" cy="769441"/>
            </a:xfrm>
            <a:prstGeom prst="rect">
              <a:avLst/>
            </a:prstGeom>
            <a:noFill/>
          </p:spPr>
          <p:txBody>
            <a:bodyPr wrap="square">
              <a:spAutoFit/>
            </a:bodyPr>
            <a:lstStyle/>
            <a:p>
              <a:pPr algn="ctr"/>
              <a:r>
                <a:rPr lang="en-US" sz="4400" b="1" dirty="0" err="1">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Thảo</a:t>
              </a:r>
              <a:r>
                <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 </a:t>
              </a:r>
              <a:r>
                <a:rPr lang="en-US" sz="4400" b="1" dirty="0" err="1">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luận</a:t>
              </a:r>
              <a:r>
                <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 </a:t>
              </a:r>
              <a:r>
                <a:rPr lang="en-US" sz="4400" b="1" dirty="0" err="1">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nhóm</a:t>
              </a:r>
              <a:r>
                <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 </a:t>
              </a:r>
              <a:r>
                <a:rPr lang="en-US" sz="4400" b="1" dirty="0" err="1">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đôi</a:t>
              </a:r>
              <a:endPar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endParaRPr>
            </a:p>
          </p:txBody>
        </p:sp>
      </p:gr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1178767" y="222076"/>
            <a:ext cx="9834466" cy="1200329"/>
            <a:chOff x="825624" y="561120"/>
            <a:chExt cx="11392911"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1392911"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9877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Calibri" panose="020F0502020204030204"/>
                  <a:ea typeface="+mn-ea"/>
                  <a:cs typeface="+mn-cs"/>
                </a:rPr>
                <a:t>Đề bài: Viết bài văn kể lại câu chuyện đã đọc, đã nghe nói về lòng trung thực hoặc lòng nhân hậu.</a:t>
              </a:r>
              <a:endParaRPr kumimoji="0" lang="vi-VN" sz="36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1471496" y="342864"/>
            <a:ext cx="1906295" cy="958754"/>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115772" y="1233772"/>
            <a:ext cx="11779942" cy="5557874"/>
            <a:chOff x="-115772" y="1233772"/>
            <a:chExt cx="11779942" cy="5557874"/>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7C147D77-3969-1512-D06F-E16E3EF524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18705" y="123377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15772" y="5750024"/>
              <a:ext cx="1043661" cy="10416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97EEBDD1-0D82-FACD-ACE7-D957B1DAFDA1}"/>
              </a:ext>
            </a:extLst>
          </p:cNvPr>
          <p:cNvSpPr txBox="1"/>
          <p:nvPr/>
        </p:nvSpPr>
        <p:spPr>
          <a:xfrm>
            <a:off x="1098421" y="1762048"/>
            <a:ext cx="10292569" cy="4832092"/>
          </a:xfrm>
          <a:prstGeom prst="rect">
            <a:avLst/>
          </a:prstGeom>
          <a:noFill/>
        </p:spPr>
        <p:txBody>
          <a:bodyPr wrap="square" rtlCol="0">
            <a:spAutoFit/>
          </a:bodyPr>
          <a:lstStyle/>
          <a:p>
            <a:pPr lvl="0" algn="just"/>
            <a:r>
              <a:rPr lang="vi-VN" sz="2800" b="1" i="1" u="sng">
                <a:solidFill>
                  <a:srgbClr val="FF0000"/>
                </a:solidFill>
                <a:latin typeface="Calibri" panose="020F0502020204030204"/>
              </a:rPr>
              <a:t>Lưu ý:</a:t>
            </a:r>
          </a:p>
          <a:p>
            <a:pPr lvl="0" algn="just"/>
            <a:r>
              <a:rPr lang="vi-VN" sz="2800" i="1">
                <a:solidFill>
                  <a:prstClr val="black"/>
                </a:solidFill>
                <a:latin typeface="Calibri" panose="020F0502020204030204"/>
              </a:rPr>
              <a:t>–	Em chọn cách viết nào để có đoạn mở bài hấp dẫn?</a:t>
            </a:r>
          </a:p>
          <a:p>
            <a:pPr lvl="0" algn="just"/>
            <a:r>
              <a:rPr lang="vi-VN" sz="2800" i="1">
                <a:solidFill>
                  <a:prstClr val="black"/>
                </a:solidFill>
                <a:latin typeface="Calibri" panose="020F0502020204030204"/>
              </a:rPr>
              <a:t>–	Em nên kể chuyện thế nào cho sinh động?</a:t>
            </a:r>
          </a:p>
          <a:p>
            <a:pPr lvl="0" algn="just"/>
            <a:r>
              <a:rPr lang="vi-VN" sz="2800">
                <a:solidFill>
                  <a:prstClr val="black"/>
                </a:solidFill>
                <a:latin typeface="Calibri" panose="020F0502020204030204"/>
              </a:rPr>
              <a:t>•	Kể câu chuyện bằng lời của mình.</a:t>
            </a:r>
          </a:p>
          <a:p>
            <a:pPr lvl="0" algn="just"/>
            <a:r>
              <a:rPr lang="vi-VN" sz="2800">
                <a:solidFill>
                  <a:prstClr val="black"/>
                </a:solidFill>
                <a:latin typeface="Calibri" panose="020F0502020204030204"/>
              </a:rPr>
              <a:t>•	Có thể lược bớt các chi tiết không quan trọng, tập trung kể cụ thể sự việc chính, làm nổi bật lòng trung thực hoặc lòng nhân hậu của nhân vật.</a:t>
            </a:r>
          </a:p>
          <a:p>
            <a:pPr lvl="0" algn="just"/>
            <a:r>
              <a:rPr lang="vi-VN" sz="2800">
                <a:solidFill>
                  <a:prstClr val="black"/>
                </a:solidFill>
                <a:latin typeface="Calibri" panose="020F0502020204030204"/>
              </a:rPr>
              <a:t>•	Có thể thêm vào sự việc chính lời nói, suy nghĩ, hành động,... của nhân vật.</a:t>
            </a:r>
          </a:p>
          <a:p>
            <a:pPr lvl="0" algn="just"/>
            <a:r>
              <a:rPr lang="vi-VN" sz="2800">
                <a:solidFill>
                  <a:prstClr val="black"/>
                </a:solidFill>
                <a:latin typeface="Calibri" panose="020F0502020204030204"/>
              </a:rPr>
              <a:t>•	Cũng có thể bày tỏ suy nghĩ, cảm xúc của em về sự việc chính.</a:t>
            </a:r>
          </a:p>
          <a:p>
            <a:pPr lvl="0" algn="just"/>
            <a:r>
              <a:rPr lang="vi-VN" sz="2800" i="1">
                <a:solidFill>
                  <a:prstClr val="black"/>
                </a:solidFill>
                <a:latin typeface="Calibri" panose="020F0502020204030204"/>
              </a:rPr>
              <a:t>–	Em viết đoạn kết bài thế nào để người đọc ấn tượng?</a:t>
            </a:r>
          </a:p>
        </p:txBody>
      </p:sp>
    </p:spTree>
    <p:extLst>
      <p:ext uri="{BB962C8B-B14F-4D97-AF65-F5344CB8AC3E}">
        <p14:creationId xmlns:p14="http://schemas.microsoft.com/office/powerpoint/2010/main" val="3225517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sp>
        <p:nvSpPr>
          <p:cNvPr id="9" name="TextBox 8">
            <a:extLst>
              <a:ext uri="{FF2B5EF4-FFF2-40B4-BE49-F238E27FC236}">
                <a16:creationId xmlns:a16="http://schemas.microsoft.com/office/drawing/2014/main" id="{E915CC91-EBB2-F6E5-8B63-A80B7B677F2E}"/>
              </a:ext>
            </a:extLst>
          </p:cNvPr>
          <p:cNvSpPr txBox="1"/>
          <p:nvPr/>
        </p:nvSpPr>
        <p:spPr>
          <a:xfrm>
            <a:off x="4381387" y="1674674"/>
            <a:ext cx="3885536" cy="1754326"/>
          </a:xfrm>
          <a:prstGeom prst="rect">
            <a:avLst/>
          </a:prstGeom>
          <a:noFill/>
        </p:spPr>
        <p:txBody>
          <a:bodyPr wrap="square" rtlCol="0">
            <a:spAutoFit/>
          </a:bodyPr>
          <a:lstStyle/>
          <a:p>
            <a:r>
              <a:rPr lang="en-US" sz="5400" b="1" dirty="0" err="1">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Trình</a:t>
            </a:r>
            <a:r>
              <a:rPr lang="en-US" sz="5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 </a:t>
            </a:r>
            <a:r>
              <a:rPr lang="en-US" sz="5400" b="1" dirty="0" err="1">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bày</a:t>
            </a:r>
            <a:r>
              <a:rPr lang="en-US" sz="5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 </a:t>
            </a:r>
            <a:r>
              <a:rPr lang="en-US" sz="5400" b="1" dirty="0" err="1">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trước</a:t>
            </a:r>
            <a:r>
              <a:rPr lang="en-US" sz="5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 </a:t>
            </a:r>
            <a:r>
              <a:rPr lang="en-US" sz="5400" b="1" dirty="0" err="1">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lớp</a:t>
            </a:r>
            <a:endParaRPr lang="vi-VN" sz="5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Praise" pitchFamily="2" charset="-93"/>
            </a:endParaRPr>
          </a:p>
        </p:txBody>
      </p:sp>
    </p:spTree>
    <p:extLst>
      <p:ext uri="{BB962C8B-B14F-4D97-AF65-F5344CB8AC3E}">
        <p14:creationId xmlns:p14="http://schemas.microsoft.com/office/powerpoint/2010/main" val="39073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32" presetClass="emph" presetSubtype="0" fill="hold" grpId="1" nodeType="after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4" name="Rectangle: Diagonal Corners Rounded 13">
            <a:extLst>
              <a:ext uri="{FF2B5EF4-FFF2-40B4-BE49-F238E27FC236}">
                <a16:creationId xmlns:a16="http://schemas.microsoft.com/office/drawing/2014/main" id="{2555EABA-9C8E-457F-85F3-CA7476B9AB71}"/>
              </a:ext>
            </a:extLst>
          </p:cNvPr>
          <p:cNvSpPr/>
          <p:nvPr/>
        </p:nvSpPr>
        <p:spPr>
          <a:xfrm>
            <a:off x="355792" y="370166"/>
            <a:ext cx="11669444" cy="6225506"/>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15772" y="5454184"/>
            <a:ext cx="1043661" cy="13374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EEBDD1-0D82-FACD-ACE7-D957B1DAFDA1}"/>
              </a:ext>
            </a:extLst>
          </p:cNvPr>
          <p:cNvSpPr txBox="1"/>
          <p:nvPr/>
        </p:nvSpPr>
        <p:spPr>
          <a:xfrm>
            <a:off x="794479" y="701090"/>
            <a:ext cx="11011001" cy="5940088"/>
          </a:xfrm>
          <a:prstGeom prst="rect">
            <a:avLst/>
          </a:prstGeom>
          <a:noFill/>
        </p:spPr>
        <p:txBody>
          <a:bodyPr wrap="square" rtlCol="0">
            <a:spAutoFit/>
          </a:bodyPr>
          <a:lstStyle/>
          <a:p>
            <a:pPr lvl="0" algn="just"/>
            <a:r>
              <a:rPr lang="en-US" sz="2000">
                <a:solidFill>
                  <a:sysClr val="windowText" lastClr="000000"/>
                </a:solidFill>
              </a:rPr>
              <a:t>	</a:t>
            </a:r>
            <a:r>
              <a:rPr lang="vi-VN" sz="2000">
                <a:solidFill>
                  <a:sysClr val="windowText" lastClr="000000"/>
                </a:solidFill>
              </a:rPr>
              <a:t>Trong cuộc sống, điều quan trọng nhất không phải của cải, vật chất, đôi khi đó chỉ đơn giản là một nụ cười, một cái nắm tay dành cho người bất hạnh cũng mang đến cho họ niềm hạnh phúc nhỏ nhoi. Dưới đây là một câu chuyện như thế.</a:t>
            </a:r>
          </a:p>
          <a:p>
            <a:pPr lvl="0" algn="just"/>
            <a:r>
              <a:rPr lang="en-US" sz="2000">
                <a:solidFill>
                  <a:sysClr val="windowText" lastClr="000000"/>
                </a:solidFill>
              </a:rPr>
              <a:t>	</a:t>
            </a:r>
            <a:r>
              <a:rPr lang="vi-VN" sz="2000">
                <a:solidFill>
                  <a:sysClr val="windowText" lastClr="000000"/>
                </a:solidFill>
              </a:rPr>
              <a:t>Một cậu bé đang đi trên đường thì bất chợt ông lão ăn xin đến ngay trước mặt. Ông lão lọm khọm, đôi mắt đỏ giàn giụa nước, đôi môi xám xịt, quần áo tả tơi thảm hại. Tự nhiên, trong lòng cậu bé dấy lên một tình cảm xót thương vô hạn. Chao ôi! Cảnh nghèo đói đã gặm nát con người đau khổ kia thành xấu xí, kiệt sức.</a:t>
            </a:r>
          </a:p>
          <a:p>
            <a:pPr lvl="0" algn="just"/>
            <a:r>
              <a:rPr lang="en-US" sz="2000">
                <a:solidFill>
                  <a:sysClr val="windowText" lastClr="000000"/>
                </a:solidFill>
              </a:rPr>
              <a:t>	</a:t>
            </a:r>
            <a:r>
              <a:rPr lang="vi-VN" sz="2000">
                <a:solidFill>
                  <a:sysClr val="windowText" lastClr="000000"/>
                </a:solidFill>
              </a:rPr>
              <a:t>Ông lão chìa bàn tay sưng húp, bẩn thỉu trước mặt cậu bé và rên rỉ cầu xin cứu giúp. Cậu bé lúng túng lục tìm hết túi nọ đến túi kia nhưng tiền không có, đồng hồ không có, thậm chí không có cả chiếc khăn tay. Trong khi đó, bàn tay kia vẫn chìa ra, chờ đợi.</a:t>
            </a:r>
          </a:p>
          <a:p>
            <a:pPr lvl="0" algn="just"/>
            <a:r>
              <a:rPr lang="en-US" sz="2000">
                <a:solidFill>
                  <a:sysClr val="windowText" lastClr="000000"/>
                </a:solidFill>
              </a:rPr>
              <a:t>	</a:t>
            </a:r>
            <a:r>
              <a:rPr lang="vi-VN" sz="2000">
                <a:solidFill>
                  <a:sysClr val="windowText" lastClr="000000"/>
                </a:solidFill>
              </a:rPr>
              <a:t>Không biết làm cách nào, cậu bé đành nắm chặt lấy bàn tay run rẩy ấy và nghẹn ngào:</a:t>
            </a:r>
          </a:p>
          <a:p>
            <a:pPr lvl="0" algn="just"/>
            <a:r>
              <a:rPr lang="vi-VN" sz="2000">
                <a:solidFill>
                  <a:sysClr val="windowText" lastClr="000000"/>
                </a:solidFill>
              </a:rPr>
              <a:t>-  Ông đừng giận cháu, cháu không có gì để cho ông cả.</a:t>
            </a:r>
          </a:p>
          <a:p>
            <a:pPr lvl="0" algn="just"/>
            <a:r>
              <a:rPr lang="en-US" sz="2000">
                <a:solidFill>
                  <a:sysClr val="windowText" lastClr="000000"/>
                </a:solidFill>
              </a:rPr>
              <a:t>	</a:t>
            </a:r>
            <a:r>
              <a:rPr lang="vi-VN" sz="2000">
                <a:solidFill>
                  <a:sysClr val="windowText" lastClr="000000"/>
                </a:solidFill>
              </a:rPr>
              <a:t>Người ăn xin nhìn cậu bé chằm chằm bằng đôi mắt giàn giụa nước; đôi môi tái nhợt nở nụ cười và tay ông xiết chặt bàn tay cậu bé, ông lão thì thào bằng giọng khản đặc:</a:t>
            </a:r>
          </a:p>
          <a:p>
            <a:pPr lvl="0" algn="just"/>
            <a:r>
              <a:rPr lang="vi-VN" sz="2000">
                <a:solidFill>
                  <a:sysClr val="windowText" lastClr="000000"/>
                </a:solidFill>
              </a:rPr>
              <a:t>-  Cảm ơn cháu! Như vậy là cháu đã cho ông nhiều lắm rồi đấy!</a:t>
            </a:r>
          </a:p>
          <a:p>
            <a:pPr lvl="0" algn="just"/>
            <a:r>
              <a:rPr lang="en-US" sz="2000">
                <a:solidFill>
                  <a:sysClr val="windowText" lastClr="000000"/>
                </a:solidFill>
              </a:rPr>
              <a:t>	</a:t>
            </a:r>
            <a:r>
              <a:rPr lang="vi-VN" sz="2000">
                <a:solidFill>
                  <a:sysClr val="windowText" lastClr="000000"/>
                </a:solidFill>
              </a:rPr>
              <a:t>Cậu bé thấy sống mũi cay cay và chợt hiểu ra rằng mình cũng vừa nhận được một chút gì đó từ ông lão khốn khổ kia.</a:t>
            </a:r>
          </a:p>
          <a:p>
            <a:pPr lvl="0" algn="just"/>
            <a:r>
              <a:rPr lang="en-US" sz="2000">
                <a:solidFill>
                  <a:sysClr val="windowText" lastClr="000000"/>
                </a:solidFill>
              </a:rPr>
              <a:t>	</a:t>
            </a:r>
            <a:r>
              <a:rPr lang="vi-VN" sz="2000">
                <a:solidFill>
                  <a:sysClr val="windowText" lastClr="000000"/>
                </a:solidFill>
              </a:rPr>
              <a:t>Câu chuyện ấy đã để lại một ý nghĩa đáng quý rằng sự đồng cảm giữa con người với con người trong hoàn cảnh khó khăn, bất hạnh là điều rất đáng quý.</a:t>
            </a:r>
            <a:endParaRPr kumimoji="0" lang="vi-VN" sz="2000" strike="noStrike" kern="1200" cap="none" spc="0" normalizeH="0" baseline="0" noProof="0">
              <a:ln>
                <a:noFill/>
              </a:ln>
              <a:solidFill>
                <a:sysClr val="windowText" lastClr="000000"/>
              </a:solidFill>
              <a:effectLst/>
              <a:uLnTx/>
              <a:uFillTx/>
            </a:endParaRPr>
          </a:p>
        </p:txBody>
      </p:sp>
      <p:sp>
        <p:nvSpPr>
          <p:cNvPr id="3" name="Speech Bubble: Oval 2">
            <a:extLst>
              <a:ext uri="{FF2B5EF4-FFF2-40B4-BE49-F238E27FC236}">
                <a16:creationId xmlns:a16="http://schemas.microsoft.com/office/drawing/2014/main" id="{0CA87736-5BA8-4AED-8271-2A638E4C5343}"/>
              </a:ext>
            </a:extLst>
          </p:cNvPr>
          <p:cNvSpPr/>
          <p:nvPr/>
        </p:nvSpPr>
        <p:spPr>
          <a:xfrm>
            <a:off x="166764" y="100343"/>
            <a:ext cx="1024538" cy="818472"/>
          </a:xfrm>
          <a:prstGeom prst="wedgeEllipseCallout">
            <a:avLst>
              <a:gd name="adj1" fmla="val 81585"/>
              <a:gd name="adj2" fmla="val 533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MẪU</a:t>
            </a:r>
          </a:p>
        </p:txBody>
      </p:sp>
    </p:spTree>
    <p:extLst>
      <p:ext uri="{BB962C8B-B14F-4D97-AF65-F5344CB8AC3E}">
        <p14:creationId xmlns:p14="http://schemas.microsoft.com/office/powerpoint/2010/main" val="1811121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sp>
        <p:nvSpPr>
          <p:cNvPr id="9" name="TextBox 8">
            <a:extLst>
              <a:ext uri="{FF2B5EF4-FFF2-40B4-BE49-F238E27FC236}">
                <a16:creationId xmlns:a16="http://schemas.microsoft.com/office/drawing/2014/main" id="{E915CC91-EBB2-F6E5-8B63-A80B7B677F2E}"/>
              </a:ext>
            </a:extLst>
          </p:cNvPr>
          <p:cNvSpPr txBox="1"/>
          <p:nvPr/>
        </p:nvSpPr>
        <p:spPr>
          <a:xfrm>
            <a:off x="3836194" y="1562725"/>
            <a:ext cx="4303465" cy="2123658"/>
          </a:xfrm>
          <a:prstGeom prst="rect">
            <a:avLst/>
          </a:prstGeom>
          <a:noFill/>
        </p:spPr>
        <p:txBody>
          <a:bodyPr wrap="square" rtlCol="0">
            <a:spAutoFit/>
          </a:bodyPr>
          <a:lstStyle/>
          <a:p>
            <a:pPr algn="ctr"/>
            <a:r>
              <a:rPr lang="en-US" sz="4400" b="1">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Đọc lại và chỉnh sửa bài viết của em.</a:t>
            </a:r>
            <a:endParaRPr lang="en-US" sz="4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endParaRPr>
          </a:p>
        </p:txBody>
      </p:sp>
    </p:spTree>
    <p:extLst>
      <p:ext uri="{BB962C8B-B14F-4D97-AF65-F5344CB8AC3E}">
        <p14:creationId xmlns:p14="http://schemas.microsoft.com/office/powerpoint/2010/main" val="2836253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32" presetClass="emph" presetSubtype="0" fill="hold" grpId="1" nodeType="after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1060</TotalTime>
  <Words>856</Words>
  <PresentationFormat>Widescreen</PresentationFormat>
  <Paragraphs>39</Paragraphs>
  <Slides>16</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LNTH-LuoLuoNotangYuanTi 1</vt:lpstr>
      <vt:lpstr>#9Slide05 SVNClementine</vt:lpstr>
      <vt:lpstr>#9Slide07 SVNBeachwood Sans</vt:lpstr>
      <vt:lpstr>Arial</vt:lpstr>
      <vt:lpstr>Calibri</vt:lpstr>
      <vt:lpstr>Calibri Light</vt:lpstr>
      <vt:lpstr>Praise</vt:lpstr>
      <vt:lpstr>Times New Roman</vt:lpstr>
      <vt:lpstr>UTM Cookies</vt:lpstr>
      <vt:lpstr>UTM Duepuntozero</vt:lpstr>
      <vt:lpstr>UTM Edwardian</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2022-08-10T06:51:19Z</dcterms:created>
  <dcterms:modified xsi:type="dcterms:W3CDTF">2023-06-04T00:48:07Z</dcterms:modified>
</cp:coreProperties>
</file>