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702" r:id="rId2"/>
    <p:sldMasterId id="2147483687" r:id="rId3"/>
  </p:sldMasterIdLst>
  <p:notesMasterIdLst>
    <p:notesMasterId r:id="rId34"/>
  </p:notesMasterIdLst>
  <p:sldIdLst>
    <p:sldId id="319" r:id="rId4"/>
    <p:sldId id="306" r:id="rId5"/>
    <p:sldId id="356" r:id="rId6"/>
    <p:sldId id="310" r:id="rId7"/>
    <p:sldId id="312" r:id="rId8"/>
    <p:sldId id="380" r:id="rId9"/>
    <p:sldId id="381" r:id="rId10"/>
    <p:sldId id="382" r:id="rId11"/>
    <p:sldId id="389" r:id="rId12"/>
    <p:sldId id="384" r:id="rId13"/>
    <p:sldId id="385" r:id="rId14"/>
    <p:sldId id="386" r:id="rId15"/>
    <p:sldId id="387" r:id="rId16"/>
    <p:sldId id="383" r:id="rId17"/>
    <p:sldId id="332" r:id="rId18"/>
    <p:sldId id="392" r:id="rId19"/>
    <p:sldId id="364" r:id="rId20"/>
    <p:sldId id="361" r:id="rId21"/>
    <p:sldId id="336" r:id="rId22"/>
    <p:sldId id="337" r:id="rId23"/>
    <p:sldId id="378" r:id="rId24"/>
    <p:sldId id="379" r:id="rId25"/>
    <p:sldId id="390" r:id="rId26"/>
    <p:sldId id="342" r:id="rId27"/>
    <p:sldId id="341" r:id="rId28"/>
    <p:sldId id="362" r:id="rId29"/>
    <p:sldId id="338" r:id="rId30"/>
    <p:sldId id="339" r:id="rId31"/>
    <p:sldId id="391" r:id="rId32"/>
    <p:sldId id="344"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E5E8"/>
    <a:srgbClr val="A5D22F"/>
    <a:srgbClr val="057AF7"/>
    <a:srgbClr val="FF0E0E"/>
    <a:srgbClr val="EDEDED"/>
    <a:srgbClr val="CE4981"/>
    <a:srgbClr val="FFFFFF"/>
    <a:srgbClr val="F3F3F3"/>
    <a:srgbClr val="C9D8EF"/>
    <a:srgbClr val="9CD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B9675-D59F-4B18-8D0E-6E4897B73718}">
  <a:tblStyle styleId="{E27B9675-D59F-4B18-8D0E-6E4897B737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63" autoAdjust="0"/>
    <p:restoredTop sz="94660"/>
  </p:normalViewPr>
  <p:slideViewPr>
    <p:cSldViewPr snapToGrid="0" showGuides="1">
      <p:cViewPr>
        <p:scale>
          <a:sx n="94" d="100"/>
          <a:sy n="94" d="100"/>
        </p:scale>
        <p:origin x="864" y="39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56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460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9238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526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75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891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043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a:xfrm>
            <a:off x="628650" y="4767263"/>
            <a:ext cx="2057400" cy="273844"/>
          </a:xfrm>
          <a:prstGeom prst="rect">
            <a:avLst/>
          </a:prstGeom>
        </p:spPr>
        <p:txBody>
          <a:bodyPr/>
          <a:lstStyle/>
          <a:p>
            <a:fld id="{D119E34F-6D4D-44FA-9068-21642AD9CE05}" type="datetimeFigureOut">
              <a:rPr lang="en-US" smtClean="0"/>
              <a:t>9/13/2023</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a:xfrm>
            <a:off x="6457950" y="4767263"/>
            <a:ext cx="2057400" cy="273844"/>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971697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a:xfrm>
            <a:off x="628650" y="4767263"/>
            <a:ext cx="2057400" cy="273844"/>
          </a:xfrm>
          <a:prstGeom prst="rect">
            <a:avLst/>
          </a:prstGeom>
        </p:spPr>
        <p:txBody>
          <a:bodyPr/>
          <a:lstStyle/>
          <a:p>
            <a:fld id="{D119E34F-6D4D-44FA-9068-21642AD9CE05}" type="datetimeFigureOut">
              <a:rPr lang="en-US" smtClean="0"/>
              <a:t>9/13/2023</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a:xfrm>
            <a:off x="6457950" y="4767263"/>
            <a:ext cx="2057400" cy="273844"/>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971697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716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4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9Slide.vn - 2019">
            <a:extLst>
              <a:ext uri="{FF2B5EF4-FFF2-40B4-BE49-F238E27FC236}">
                <a16:creationId xmlns:a16="http://schemas.microsoft.com/office/drawing/2014/main" id="{FF9F5132-3171-4973-A569-9DB1A07A695B}"/>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pic>
        <p:nvPicPr>
          <p:cNvPr id="24" name="Picture 23">
            <a:extLst>
              <a:ext uri="{FF2B5EF4-FFF2-40B4-BE49-F238E27FC236}">
                <a16:creationId xmlns:a16="http://schemas.microsoft.com/office/drawing/2014/main" id="{AFCF4BB2-3B9B-4554-A9A8-5615768EBDA9}"/>
              </a:ext>
            </a:extLst>
          </p:cNvPr>
          <p:cNvPicPr>
            <a:picLocks noChangeAspect="1"/>
          </p:cNvPicPr>
          <p:nvPr userDrawn="1"/>
        </p:nvPicPr>
        <p:blipFill>
          <a:blip r:embed="rId3"/>
          <a:stretch>
            <a:fillRect/>
          </a:stretch>
        </p:blipFill>
        <p:spPr>
          <a:xfrm>
            <a:off x="-49218850" y="-9030732"/>
            <a:ext cx="5143500" cy="5143500"/>
          </a:xfrm>
          <a:prstGeom prst="rect">
            <a:avLst/>
          </a:prstGeom>
        </p:spPr>
      </p:pic>
      <p:pic>
        <p:nvPicPr>
          <p:cNvPr id="25" name="Picture 24">
            <a:extLst>
              <a:ext uri="{FF2B5EF4-FFF2-40B4-BE49-F238E27FC236}">
                <a16:creationId xmlns:a16="http://schemas.microsoft.com/office/drawing/2014/main" id="{CE8BC7FC-BD56-4FBF-AE2F-9A5DDD728BA6}"/>
              </a:ext>
            </a:extLst>
          </p:cNvPr>
          <p:cNvPicPr>
            <a:picLocks noChangeAspect="1"/>
          </p:cNvPicPr>
          <p:nvPr userDrawn="1"/>
        </p:nvPicPr>
        <p:blipFill>
          <a:blip r:embed="rId3"/>
          <a:stretch>
            <a:fillRect/>
          </a:stretch>
        </p:blipFill>
        <p:spPr>
          <a:xfrm>
            <a:off x="47809150" y="20839668"/>
            <a:ext cx="5143500" cy="5143500"/>
          </a:xfrm>
          <a:prstGeom prst="rect">
            <a:avLst/>
          </a:prstGeom>
        </p:spPr>
      </p:pic>
    </p:spTree>
    <p:extLst>
      <p:ext uri="{BB962C8B-B14F-4D97-AF65-F5344CB8AC3E}">
        <p14:creationId xmlns:p14="http://schemas.microsoft.com/office/powerpoint/2010/main" val="3030524312"/>
      </p:ext>
    </p:extLst>
  </p:cSld>
  <p:clrMap bg1="lt1" tx1="dk1" bg2="lt2" tx2="dk2" accent1="accent1" accent2="accent2" accent3="accent3" accent4="accent4" accent5="accent5" accent6="accent6" hlink="hlink" folHlink="folHlink"/>
  <p:sldLayoutIdLst>
    <p:sldLayoutId id="214748370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9Slide.vn - 2019">
            <a:extLst>
              <a:ext uri="{FF2B5EF4-FFF2-40B4-BE49-F238E27FC236}">
                <a16:creationId xmlns:a16="http://schemas.microsoft.com/office/drawing/2014/main" id="{7A1C4356-39FB-47F7-B939-53BD54A66632}"/>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pic>
        <p:nvPicPr>
          <p:cNvPr id="24" name="Picture 23">
            <a:extLst>
              <a:ext uri="{FF2B5EF4-FFF2-40B4-BE49-F238E27FC236}">
                <a16:creationId xmlns:a16="http://schemas.microsoft.com/office/drawing/2014/main" id="{CBB6E650-AF26-4EAC-AE0C-509816615455}"/>
              </a:ext>
            </a:extLst>
          </p:cNvPr>
          <p:cNvPicPr>
            <a:picLocks noChangeAspect="1"/>
          </p:cNvPicPr>
          <p:nvPr userDrawn="1"/>
        </p:nvPicPr>
        <p:blipFill>
          <a:blip r:embed="rId4"/>
          <a:stretch>
            <a:fillRect/>
          </a:stretch>
        </p:blipFill>
        <p:spPr>
          <a:xfrm>
            <a:off x="-49218850" y="-9030732"/>
            <a:ext cx="5143500" cy="5143500"/>
          </a:xfrm>
          <a:prstGeom prst="rect">
            <a:avLst/>
          </a:prstGeom>
        </p:spPr>
      </p:pic>
      <p:pic>
        <p:nvPicPr>
          <p:cNvPr id="25" name="Picture 24">
            <a:extLst>
              <a:ext uri="{FF2B5EF4-FFF2-40B4-BE49-F238E27FC236}">
                <a16:creationId xmlns:a16="http://schemas.microsoft.com/office/drawing/2014/main" id="{9752F38C-B19F-4664-95BC-2B79D48D1249}"/>
              </a:ext>
            </a:extLst>
          </p:cNvPr>
          <p:cNvPicPr>
            <a:picLocks noChangeAspect="1"/>
          </p:cNvPicPr>
          <p:nvPr userDrawn="1"/>
        </p:nvPicPr>
        <p:blipFill>
          <a:blip r:embed="rId4"/>
          <a:stretch>
            <a:fillRect/>
          </a:stretch>
        </p:blipFill>
        <p:spPr>
          <a:xfrm>
            <a:off x="47809150" y="20839668"/>
            <a:ext cx="5143500" cy="5143500"/>
          </a:xfrm>
          <a:prstGeom prst="rect">
            <a:avLst/>
          </a:prstGeom>
        </p:spPr>
      </p:pic>
    </p:spTree>
    <p:extLst>
      <p:ext uri="{BB962C8B-B14F-4D97-AF65-F5344CB8AC3E}">
        <p14:creationId xmlns:p14="http://schemas.microsoft.com/office/powerpoint/2010/main" val="3030524312"/>
      </p:ext>
    </p:extLst>
  </p:cSld>
  <p:clrMap bg1="lt1" tx1="dk1" bg2="lt2" tx2="dk2" accent1="accent1" accent2="accent2" accent3="accent3" accent4="accent4" accent5="accent5" accent6="accent6" hlink="hlink" folHlink="folHlink"/>
  <p:sldLayoutIdLst>
    <p:sldLayoutId id="2147483703" r:id="rId1"/>
    <p:sldLayoutId id="2147483708"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27" name="9Slide.vn - 2019">
            <a:extLst>
              <a:ext uri="{FF2B5EF4-FFF2-40B4-BE49-F238E27FC236}">
                <a16:creationId xmlns:a16="http://schemas.microsoft.com/office/drawing/2014/main" id="{74938B4A-6CC6-4C23-9492-D2212BBFA214}"/>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pic>
        <p:nvPicPr>
          <p:cNvPr id="24" name="Picture 23">
            <a:extLst>
              <a:ext uri="{FF2B5EF4-FFF2-40B4-BE49-F238E27FC236}">
                <a16:creationId xmlns:a16="http://schemas.microsoft.com/office/drawing/2014/main" id="{B393AE13-D8A3-4308-85BC-ADE3A7CACE02}"/>
              </a:ext>
            </a:extLst>
          </p:cNvPr>
          <p:cNvPicPr>
            <a:picLocks noChangeAspect="1"/>
          </p:cNvPicPr>
          <p:nvPr userDrawn="1"/>
        </p:nvPicPr>
        <p:blipFill>
          <a:blip r:embed="rId3"/>
          <a:stretch>
            <a:fillRect/>
          </a:stretch>
        </p:blipFill>
        <p:spPr>
          <a:xfrm>
            <a:off x="-49218850" y="-9030732"/>
            <a:ext cx="5143500" cy="5143500"/>
          </a:xfrm>
          <a:prstGeom prst="rect">
            <a:avLst/>
          </a:prstGeom>
        </p:spPr>
      </p:pic>
      <p:pic>
        <p:nvPicPr>
          <p:cNvPr id="25" name="Picture 24">
            <a:extLst>
              <a:ext uri="{FF2B5EF4-FFF2-40B4-BE49-F238E27FC236}">
                <a16:creationId xmlns:a16="http://schemas.microsoft.com/office/drawing/2014/main" id="{3A07D357-43A9-43C4-B45F-29ECA4B73CA5}"/>
              </a:ext>
            </a:extLst>
          </p:cNvPr>
          <p:cNvPicPr>
            <a:picLocks noChangeAspect="1"/>
          </p:cNvPicPr>
          <p:nvPr userDrawn="1"/>
        </p:nvPicPr>
        <p:blipFill>
          <a:blip r:embed="rId3"/>
          <a:stretch>
            <a:fillRect/>
          </a:stretch>
        </p:blipFill>
        <p:spPr>
          <a:xfrm>
            <a:off x="47809150" y="20839668"/>
            <a:ext cx="5143500" cy="5143500"/>
          </a:xfrm>
          <a:prstGeom prst="rect">
            <a:avLst/>
          </a:prstGeom>
        </p:spPr>
      </p:pic>
    </p:spTree>
  </p:cSld>
  <p:clrMap bg1="lt1" tx1="dk1" bg2="dk2" tx2="lt2" accent1="accent1" accent2="accent2" accent3="accent3" accent4="accent4" accent5="accent5" accent6="accent6" hlink="hlink" folHlink="folHlink"/>
  <p:sldLayoutIdLst>
    <p:sldLayoutId id="214748370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143500"/>
          </a:xfrm>
          <a:prstGeom prst="rect">
            <a:avLst/>
          </a:prstGeom>
          <a:solidFill>
            <a:srgbClr val="F7E5E8"/>
          </a:solidFill>
        </p:spPr>
        <p:txBody>
          <a:bodyPr wrap="square" rtlCol="0">
            <a:spAutoFit/>
          </a:bodyPr>
          <a:lstStyle/>
          <a:p>
            <a:endParaRPr lang="en-US" dirty="0"/>
          </a:p>
        </p:txBody>
      </p:sp>
      <p:grpSp>
        <p:nvGrpSpPr>
          <p:cNvPr id="5" name="Nhóm 4">
            <a:extLst>
              <a:ext uri="{FF2B5EF4-FFF2-40B4-BE49-F238E27FC236}">
                <a16:creationId xmlns:a16="http://schemas.microsoft.com/office/drawing/2014/main" id="{D611B45D-057B-7189-BD16-8194E8297568}"/>
              </a:ext>
            </a:extLst>
          </p:cNvPr>
          <p:cNvGrpSpPr/>
          <p:nvPr/>
        </p:nvGrpSpPr>
        <p:grpSpPr>
          <a:xfrm>
            <a:off x="298027" y="210548"/>
            <a:ext cx="8845973" cy="3928533"/>
            <a:chOff x="501227" y="442776"/>
            <a:chExt cx="8845973" cy="3928533"/>
          </a:xfrm>
        </p:grpSpPr>
        <p:sp>
          <p:nvSpPr>
            <p:cNvPr id="6" name="TextBox 12">
              <a:extLst>
                <a:ext uri="{FF2B5EF4-FFF2-40B4-BE49-F238E27FC236}">
                  <a16:creationId xmlns:a16="http://schemas.microsoft.com/office/drawing/2014/main" id="{2D01DF96-53A8-0AD4-FA9A-BEFB8752FE6E}"/>
                </a:ext>
              </a:extLst>
            </p:cNvPr>
            <p:cNvSpPr txBox="1"/>
            <p:nvPr/>
          </p:nvSpPr>
          <p:spPr>
            <a:xfrm>
              <a:off x="948267" y="442776"/>
              <a:ext cx="8031540" cy="64633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600" b="1" dirty="0" smtClean="0">
                  <a:solidFill>
                    <a:schemeClr val="bg2">
                      <a:lumMod val="10000"/>
                    </a:schemeClr>
                  </a:solidFill>
                  <a:latin typeface="Arial" panose="020B0604020202020204" pitchFamily="34" charset="0"/>
                  <a:cs typeface="Arial" panose="020B0604020202020204" pitchFamily="34" charset="0"/>
                </a:rPr>
                <a:t>Thứ</a:t>
              </a:r>
              <a:r>
                <a:rPr lang="en-US" sz="3600" b="1" dirty="0">
                  <a:solidFill>
                    <a:schemeClr val="bg2">
                      <a:lumMod val="10000"/>
                    </a:schemeClr>
                  </a:solidFill>
                  <a:latin typeface="Arial" panose="020B0604020202020204" pitchFamily="34" charset="0"/>
                  <a:cs typeface="Arial" panose="020B0604020202020204" pitchFamily="34" charset="0"/>
                </a:rPr>
                <a:t> </a:t>
              </a:r>
              <a:r>
                <a:rPr lang="en-US" sz="3600" b="1" dirty="0" smtClean="0">
                  <a:solidFill>
                    <a:schemeClr val="bg2">
                      <a:lumMod val="10000"/>
                    </a:schemeClr>
                  </a:solidFill>
                  <a:latin typeface="Arial" panose="020B0604020202020204" pitchFamily="34" charset="0"/>
                  <a:cs typeface="Arial" panose="020B0604020202020204" pitchFamily="34" charset="0"/>
                </a:rPr>
                <a:t>Tư, </a:t>
              </a:r>
              <a:r>
                <a:rPr lang="en-US" sz="3600" b="1" dirty="0" smtClean="0">
                  <a:solidFill>
                    <a:schemeClr val="bg2">
                      <a:lumMod val="10000"/>
                    </a:schemeClr>
                  </a:solidFill>
                  <a:latin typeface="Arial" panose="020B0604020202020204" pitchFamily="34" charset="0"/>
                  <a:cs typeface="Arial" panose="020B0604020202020204" pitchFamily="34" charset="0"/>
                </a:rPr>
                <a:t>ngày 14 tháng 9 </a:t>
              </a:r>
              <a:r>
                <a:rPr lang="en-US" sz="3600" b="1" dirty="0">
                  <a:solidFill>
                    <a:schemeClr val="bg2">
                      <a:lumMod val="10000"/>
                    </a:schemeClr>
                  </a:solidFill>
                  <a:latin typeface="Arial" panose="020B0604020202020204" pitchFamily="34" charset="0"/>
                  <a:cs typeface="Arial" panose="020B0604020202020204" pitchFamily="34" charset="0"/>
                </a:rPr>
                <a:t>năm </a:t>
              </a:r>
              <a:r>
                <a:rPr lang="en-US" sz="3600" b="1" dirty="0" smtClean="0">
                  <a:solidFill>
                    <a:schemeClr val="bg2">
                      <a:lumMod val="10000"/>
                    </a:schemeClr>
                  </a:solidFill>
                  <a:latin typeface="Arial" panose="020B0604020202020204" pitchFamily="34" charset="0"/>
                  <a:cs typeface="Arial" panose="020B0604020202020204" pitchFamily="34" charset="0"/>
                </a:rPr>
                <a:t>2023</a:t>
              </a:r>
              <a:endParaRPr lang="en-US" sz="3600" b="1" dirty="0">
                <a:solidFill>
                  <a:schemeClr val="bg2">
                    <a:lumMod val="10000"/>
                  </a:schemeClr>
                </a:solidFill>
                <a:latin typeface="Arial" panose="020B0604020202020204" pitchFamily="34" charset="0"/>
                <a:cs typeface="Arial" panose="020B0604020202020204" pitchFamily="34" charset="0"/>
              </a:endParaRPr>
            </a:p>
          </p:txBody>
        </p:sp>
        <p:sp>
          <p:nvSpPr>
            <p:cNvPr id="7" name="Rectangle 13">
              <a:extLst>
                <a:ext uri="{FF2B5EF4-FFF2-40B4-BE49-F238E27FC236}">
                  <a16:creationId xmlns:a16="http://schemas.microsoft.com/office/drawing/2014/main" id="{BB180B6D-E377-4CA4-6EAF-023DA0FF2190}"/>
                </a:ext>
              </a:extLst>
            </p:cNvPr>
            <p:cNvSpPr/>
            <p:nvPr/>
          </p:nvSpPr>
          <p:spPr>
            <a:xfrm>
              <a:off x="501227" y="2432317"/>
              <a:ext cx="8845973" cy="1938992"/>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400" b="1" dirty="0">
                  <a:solidFill>
                    <a:srgbClr val="00B050"/>
                  </a:solidFill>
                  <a:latin typeface="Arial" panose="020B0604020202020204" pitchFamily="34" charset="0"/>
                  <a:ea typeface="LNTH-LuoLuoNotangYuanTi 1" panose="020B0604020202020204" charset="-128"/>
                  <a:cs typeface="Arial" panose="020B0604020202020204" pitchFamily="34" charset="0"/>
                </a:rPr>
                <a:t>Bài 4 – Tiết </a:t>
              </a:r>
              <a:r>
                <a:rPr lang="en-US" sz="5400" b="1" dirty="0" smtClean="0">
                  <a:solidFill>
                    <a:srgbClr val="00B050"/>
                  </a:solidFill>
                  <a:latin typeface="Arial" panose="020B0604020202020204" pitchFamily="34" charset="0"/>
                  <a:ea typeface="LNTH-LuoLuoNotangYuanTi 1" panose="020B0604020202020204" charset="-128"/>
                  <a:cs typeface="Arial" panose="020B0604020202020204" pitchFamily="34" charset="0"/>
                </a:rPr>
                <a:t>1</a:t>
              </a:r>
            </a:p>
            <a:p>
              <a:pPr algn="ctr"/>
              <a:r>
                <a:rPr lang="en-US" sz="5400" b="1" dirty="0" smtClean="0">
                  <a:solidFill>
                    <a:srgbClr val="00B050"/>
                  </a:solidFill>
                  <a:latin typeface="Arial" panose="020B0604020202020204" pitchFamily="34" charset="0"/>
                  <a:ea typeface="LNTH-LuoLuoNotangYuanTi 1" panose="020B0604020202020204" charset="-128"/>
                  <a:cs typeface="Arial" panose="020B0604020202020204" pitchFamily="34" charset="0"/>
                </a:rPr>
                <a:t> </a:t>
              </a:r>
              <a:r>
                <a:rPr lang="en-US" sz="6600" b="1" dirty="0" smtClean="0">
                  <a:solidFill>
                    <a:srgbClr val="00B050"/>
                  </a:solidFill>
                  <a:latin typeface="Arial" panose="020B0604020202020204" pitchFamily="34" charset="0"/>
                  <a:ea typeface="LNTH-LuoLuoNotangYuanTi 1" panose="020B0604020202020204" charset="-128"/>
                  <a:cs typeface="Arial" panose="020B0604020202020204" pitchFamily="34" charset="0"/>
                </a:rPr>
                <a:t>Lên nương</a:t>
              </a:r>
              <a:endParaRPr lang="en-US" sz="6600" b="1" dirty="0">
                <a:solidFill>
                  <a:srgbClr val="00B050"/>
                </a:solidFill>
                <a:latin typeface="Arial" panose="020B0604020202020204" pitchFamily="34" charset="0"/>
                <a:ea typeface="LNTH-LuoLuoNotangYuanTi 1" panose="020B0604020202020204" charset="-128"/>
                <a:cs typeface="Arial" panose="020B0604020202020204" pitchFamily="34" charset="0"/>
              </a:endParaRPr>
            </a:p>
          </p:txBody>
        </p:sp>
      </p:grpSp>
      <p:sp>
        <p:nvSpPr>
          <p:cNvPr id="2" name="TextBox 1"/>
          <p:cNvSpPr txBox="1"/>
          <p:nvPr/>
        </p:nvSpPr>
        <p:spPr>
          <a:xfrm>
            <a:off x="3115733" y="1205318"/>
            <a:ext cx="3406987" cy="646331"/>
          </a:xfrm>
          <a:prstGeom prst="rect">
            <a:avLst/>
          </a:prstGeom>
          <a:noFill/>
        </p:spPr>
        <p:txBody>
          <a:bodyPr wrap="square" rtlCol="0">
            <a:spAutoFit/>
          </a:bodyPr>
          <a:lstStyle/>
          <a:p>
            <a:r>
              <a:rPr lang="en-US" sz="3600" b="1" dirty="0" smtClean="0"/>
              <a:t>TIẾNG VIỆT</a:t>
            </a:r>
            <a:endParaRPr lang="en-US" sz="3600" b="1" dirty="0"/>
          </a:p>
        </p:txBody>
      </p:sp>
    </p:spTree>
    <p:extLst>
      <p:ext uri="{BB962C8B-B14F-4D97-AF65-F5344CB8AC3E}">
        <p14:creationId xmlns:p14="http://schemas.microsoft.com/office/powerpoint/2010/main" val="2828790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5">
            <a:extLst>
              <a:ext uri="{FF2B5EF4-FFF2-40B4-BE49-F238E27FC236}">
                <a16:creationId xmlns:a16="http://schemas.microsoft.com/office/drawing/2014/main" id="{B45E9ECC-72A0-A5C5-62DC-E890C9AE49D8}"/>
              </a:ext>
            </a:extLst>
          </p:cNvPr>
          <p:cNvGrpSpPr/>
          <p:nvPr/>
        </p:nvGrpSpPr>
        <p:grpSpPr>
          <a:xfrm>
            <a:off x="183241" y="3165642"/>
            <a:ext cx="3237594" cy="1550074"/>
            <a:chOff x="1538514" y="1355090"/>
            <a:chExt cx="3886546" cy="1649367"/>
          </a:xfrm>
        </p:grpSpPr>
        <p:pic>
          <p:nvPicPr>
            <p:cNvPr id="3" name="Hình ảnh 12" descr="Ảnh có chứa văn bản&#10;&#10;Mô tả được tạo tự động">
              <a:extLst>
                <a:ext uri="{FF2B5EF4-FFF2-40B4-BE49-F238E27FC236}">
                  <a16:creationId xmlns:a16="http://schemas.microsoft.com/office/drawing/2014/main" id="{EF75E6C2-EB51-23B5-0CC1-60466CB1E9B2}"/>
                </a:ext>
              </a:extLst>
            </p:cNvPr>
            <p:cNvPicPr>
              <a:picLocks noChangeAspect="1"/>
            </p:cNvPicPr>
            <p:nvPr/>
          </p:nvPicPr>
          <p:blipFill rotWithShape="1">
            <a:blip r:embed="rId2"/>
            <a:srcRect l="48254" r="9243" b="67933"/>
            <a:stretch/>
          </p:blipFill>
          <p:spPr>
            <a:xfrm>
              <a:off x="1538514" y="1355090"/>
              <a:ext cx="3886546" cy="1649367"/>
            </a:xfrm>
            <a:prstGeom prst="rect">
              <a:avLst/>
            </a:prstGeom>
          </p:spPr>
        </p:pic>
        <p:sp>
          <p:nvSpPr>
            <p:cNvPr id="4" name="Hộp Văn bản 13">
              <a:extLst>
                <a:ext uri="{FF2B5EF4-FFF2-40B4-BE49-F238E27FC236}">
                  <a16:creationId xmlns:a16="http://schemas.microsoft.com/office/drawing/2014/main" id="{22FC45E0-D3D5-6D0A-0C4B-47F3888112FA}"/>
                </a:ext>
              </a:extLst>
            </p:cNvPr>
            <p:cNvSpPr txBox="1"/>
            <p:nvPr/>
          </p:nvSpPr>
          <p:spPr>
            <a:xfrm>
              <a:off x="1888904" y="1929506"/>
              <a:ext cx="3185765" cy="707886"/>
            </a:xfrm>
            <a:prstGeom prst="rect">
              <a:avLst/>
            </a:prstGeom>
            <a:noFill/>
          </p:spPr>
          <p:txBody>
            <a:bodyPr wrap="square" rtlCol="0">
              <a:spAutoFit/>
            </a:bodyPr>
            <a:lstStyle/>
            <a:p>
              <a:pPr algn="ctr"/>
              <a:r>
                <a:rPr lang="en-US" sz="4000" dirty="0">
                  <a:solidFill>
                    <a:srgbClr val="FF0000"/>
                  </a:solidFill>
                  <a:latin typeface="+mn-lt"/>
                </a:rPr>
                <a:t>Cỏ voi: </a:t>
              </a:r>
            </a:p>
          </p:txBody>
        </p:sp>
      </p:grpSp>
      <p:pic>
        <p:nvPicPr>
          <p:cNvPr id="5" name="Picture 2" descr="Cỏ voi có những loại nào? Lợi ích trong trồng trọt, chăn nuôi ra sao?">
            <a:extLst>
              <a:ext uri="{FF2B5EF4-FFF2-40B4-BE49-F238E27FC236}">
                <a16:creationId xmlns:a16="http://schemas.microsoft.com/office/drawing/2014/main" id="{FB8F931B-E432-4AE5-B162-F6D217BA9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25" y="231244"/>
            <a:ext cx="8470321" cy="2740557"/>
          </a:xfrm>
          <a:prstGeom prst="round2DiagRect">
            <a:avLst>
              <a:gd name="adj1" fmla="val 16667"/>
              <a:gd name="adj2" fmla="val 0"/>
            </a:avLst>
          </a:prstGeom>
          <a:ln w="127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Hộp Văn bản 7">
            <a:extLst>
              <a:ext uri="{FF2B5EF4-FFF2-40B4-BE49-F238E27FC236}">
                <a16:creationId xmlns:a16="http://schemas.microsoft.com/office/drawing/2014/main" id="{A12C57BF-595F-5B74-1F88-4DC510CE1221}"/>
              </a:ext>
            </a:extLst>
          </p:cNvPr>
          <p:cNvSpPr txBox="1"/>
          <p:nvPr/>
        </p:nvSpPr>
        <p:spPr>
          <a:xfrm>
            <a:off x="3328530" y="3340515"/>
            <a:ext cx="5616916" cy="1200329"/>
          </a:xfrm>
          <a:prstGeom prst="rect">
            <a:avLst/>
          </a:prstGeom>
          <a:noFill/>
        </p:spPr>
        <p:txBody>
          <a:bodyPr wrap="square" rtlCol="0">
            <a:spAutoFit/>
          </a:bodyPr>
          <a:lstStyle/>
          <a:p>
            <a:pPr algn="ctr"/>
            <a:r>
              <a:rPr lang="en-US" sz="3600" dirty="0" smtClean="0">
                <a:solidFill>
                  <a:schemeClr val="tx1"/>
                </a:solidFill>
                <a:latin typeface="+mn-lt"/>
              </a:rPr>
              <a:t>Là </a:t>
            </a:r>
            <a:r>
              <a:rPr lang="en-US" sz="3600" dirty="0" smtClean="0">
                <a:solidFill>
                  <a:schemeClr val="tx1"/>
                </a:solidFill>
                <a:latin typeface="+mn-lt"/>
              </a:rPr>
              <a:t>loại </a:t>
            </a:r>
            <a:r>
              <a:rPr lang="en-US" sz="3600" dirty="0">
                <a:solidFill>
                  <a:schemeClr val="tx1"/>
                </a:solidFill>
                <a:latin typeface="+mn-lt"/>
              </a:rPr>
              <a:t>cỏ thân đứng, cao, có nhiều đốt, lá xanh, dài, rộng.</a:t>
            </a:r>
          </a:p>
        </p:txBody>
      </p:sp>
    </p:spTree>
    <p:extLst>
      <p:ext uri="{BB962C8B-B14F-4D97-AF65-F5344CB8AC3E}">
        <p14:creationId xmlns:p14="http://schemas.microsoft.com/office/powerpoint/2010/main" val="799951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ùi - Quẩy Tấu - Lu cở Có vài cái... - Son Handcraft Workshop | Facebook">
            <a:extLst>
              <a:ext uri="{FF2B5EF4-FFF2-40B4-BE49-F238E27FC236}">
                <a16:creationId xmlns:a16="http://schemas.microsoft.com/office/drawing/2014/main" id="{D9CC3182-E479-4CEA-A78C-F6CF183BD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022" y="179614"/>
            <a:ext cx="3951514"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423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13">
            <a:extLst>
              <a:ext uri="{FF2B5EF4-FFF2-40B4-BE49-F238E27FC236}">
                <a16:creationId xmlns:a16="http://schemas.microsoft.com/office/drawing/2014/main" id="{22FC45E0-D3D5-6D0A-0C4B-47F3888112FA}"/>
              </a:ext>
            </a:extLst>
          </p:cNvPr>
          <p:cNvSpPr txBox="1"/>
          <p:nvPr/>
        </p:nvSpPr>
        <p:spPr>
          <a:xfrm>
            <a:off x="207061" y="3448063"/>
            <a:ext cx="8855296" cy="1323439"/>
          </a:xfrm>
          <a:prstGeom prst="rect">
            <a:avLst/>
          </a:prstGeom>
          <a:noFill/>
        </p:spPr>
        <p:txBody>
          <a:bodyPr wrap="square" rtlCol="0">
            <a:spAutoFit/>
          </a:bodyPr>
          <a:lstStyle/>
          <a:p>
            <a:pPr>
              <a:defRPr/>
            </a:pPr>
            <a:r>
              <a:rPr kumimoji="0" lang="en-US" sz="4000" b="0" i="0" u="none" strike="noStrike" kern="0" cap="none" spc="0" normalizeH="0" baseline="0" noProof="0" dirty="0">
                <a:ln>
                  <a:noFill/>
                </a:ln>
                <a:solidFill>
                  <a:srgbClr val="FF0000"/>
                </a:solidFill>
                <a:effectLst/>
                <a:uLnTx/>
                <a:uFillTx/>
                <a:latin typeface="Calibri"/>
                <a:cs typeface="Arial"/>
                <a:sym typeface="Arial"/>
              </a:rPr>
              <a:t>thung </a:t>
            </a:r>
            <a:r>
              <a:rPr kumimoji="0" lang="en-US" sz="4000" b="0" i="0" u="none" strike="noStrike" kern="0" cap="none" spc="0" normalizeH="0" baseline="0" noProof="0" dirty="0" smtClean="0">
                <a:ln>
                  <a:noFill/>
                </a:ln>
                <a:solidFill>
                  <a:srgbClr val="FF0000"/>
                </a:solidFill>
                <a:effectLst/>
                <a:uLnTx/>
                <a:uFillTx/>
                <a:latin typeface="Calibri"/>
                <a:cs typeface="Arial"/>
                <a:sym typeface="Arial"/>
              </a:rPr>
              <a:t>lũng: </a:t>
            </a:r>
            <a:r>
              <a:rPr lang="en-US" sz="4000" dirty="0">
                <a:solidFill>
                  <a:prstClr val="black"/>
                </a:solidFill>
                <a:latin typeface="Calibri"/>
              </a:rPr>
              <a:t>Vùng đất thấp trũng giữa hai sườn đồi, sườn núi</a:t>
            </a:r>
            <a:r>
              <a:rPr lang="en-US" sz="4000" dirty="0" smtClean="0">
                <a:solidFill>
                  <a:prstClr val="black"/>
                </a:solidFill>
                <a:latin typeface="Calibri"/>
              </a:rPr>
              <a:t>.</a:t>
            </a:r>
            <a:endParaRPr lang="en-US" sz="4000" dirty="0">
              <a:solidFill>
                <a:prstClr val="black"/>
              </a:solidFill>
              <a:latin typeface="Calibri"/>
            </a:endParaRPr>
          </a:p>
        </p:txBody>
      </p:sp>
      <p:pic>
        <p:nvPicPr>
          <p:cNvPr id="4" name="Picture 2" descr="Top 7 Thung lũng đẹp nhất Việt Nam - toplist.vn">
            <a:extLst>
              <a:ext uri="{FF2B5EF4-FFF2-40B4-BE49-F238E27FC236}">
                <a16:creationId xmlns:a16="http://schemas.microsoft.com/office/drawing/2014/main" id="{6A1559B0-6E56-4BC1-8474-36510D670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422" y="0"/>
            <a:ext cx="5619648" cy="323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264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3">
            <a:extLst>
              <a:ext uri="{FF2B5EF4-FFF2-40B4-BE49-F238E27FC236}">
                <a16:creationId xmlns:a16="http://schemas.microsoft.com/office/drawing/2014/main" id="{22FC45E0-D3D5-6D0A-0C4B-47F3888112FA}"/>
              </a:ext>
            </a:extLst>
          </p:cNvPr>
          <p:cNvSpPr txBox="1"/>
          <p:nvPr/>
        </p:nvSpPr>
        <p:spPr>
          <a:xfrm>
            <a:off x="514351" y="1435242"/>
            <a:ext cx="7952014" cy="1938992"/>
          </a:xfrm>
          <a:prstGeom prst="rect">
            <a:avLst/>
          </a:prstGeom>
          <a:noFill/>
        </p:spPr>
        <p:txBody>
          <a:bodyPr wrap="square" rtlCol="0">
            <a:spAutoFit/>
          </a:bodyPr>
          <a:lstStyle/>
          <a:p>
            <a:pPr>
              <a:defRPr/>
            </a:pPr>
            <a:r>
              <a:rPr lang="en-US" sz="4000" dirty="0">
                <a:solidFill>
                  <a:srgbClr val="FF0000"/>
                </a:solidFill>
                <a:latin typeface="Calibri"/>
              </a:rPr>
              <a:t>tròn </a:t>
            </a:r>
            <a:r>
              <a:rPr lang="en-US" sz="4000" dirty="0" smtClean="0">
                <a:solidFill>
                  <a:srgbClr val="FF0000"/>
                </a:solidFill>
                <a:latin typeface="Calibri"/>
              </a:rPr>
              <a:t>ủm: </a:t>
            </a:r>
            <a:r>
              <a:rPr lang="en-US" sz="4000" dirty="0">
                <a:solidFill>
                  <a:prstClr val="black"/>
                </a:solidFill>
                <a:latin typeface="Calibri"/>
              </a:rPr>
              <a:t>thật tròn, do mặt trời chiếu thẳng từ trên cao xuống</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0" i="0" u="none" strike="noStrike" kern="0" cap="none" spc="0" normalizeH="0" baseline="0" noProof="0" dirty="0">
              <a:ln>
                <a:noFill/>
              </a:ln>
              <a:solidFill>
                <a:srgbClr val="FF0000"/>
              </a:solidFill>
              <a:effectLst/>
              <a:uLnTx/>
              <a:uFillTx/>
              <a:latin typeface="Calibri"/>
              <a:cs typeface="Arial"/>
              <a:sym typeface="Arial"/>
            </a:endParaRPr>
          </a:p>
        </p:txBody>
      </p:sp>
    </p:spTree>
    <p:extLst>
      <p:ext uri="{BB962C8B-B14F-4D97-AF65-F5344CB8AC3E}">
        <p14:creationId xmlns:p14="http://schemas.microsoft.com/office/powerpoint/2010/main" val="1476572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143500"/>
          </a:xfrm>
          <a:prstGeom prst="rect">
            <a:avLst/>
          </a:prstGeom>
          <a:solidFill>
            <a:srgbClr val="F7E5E8"/>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607645E3-2486-02B5-02C8-AD56DF0416D2}"/>
              </a:ext>
            </a:extLst>
          </p:cNvPr>
          <p:cNvSpPr txBox="1"/>
          <p:nvPr/>
        </p:nvSpPr>
        <p:spPr>
          <a:xfrm>
            <a:off x="-149467" y="1643084"/>
            <a:ext cx="8985730" cy="1015663"/>
          </a:xfrm>
          <a:prstGeom prst="rect">
            <a:avLst/>
          </a:prstGeom>
          <a:noFill/>
        </p:spPr>
        <p:txBody>
          <a:bodyPr wrap="square" rtlCol="0">
            <a:spAutoFit/>
          </a:bodyPr>
          <a:lstStyle/>
          <a:p>
            <a:pPr algn="ctr"/>
            <a:r>
              <a:rPr lang="vi-VN"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LUYỆN ĐỌC </a:t>
            </a:r>
            <a:r>
              <a:rPr lang="en-US" sz="6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HIỂU</a:t>
            </a:r>
            <a:endPar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435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9144000" cy="5143500"/>
          </a:xfrm>
          <a:prstGeom prst="rect">
            <a:avLst/>
          </a:prstGeom>
          <a:solidFill>
            <a:srgbClr val="F7E5E8"/>
          </a:solidFill>
        </p:spPr>
        <p:txBody>
          <a:bodyPr wrap="square" rtlCol="0">
            <a:spAutoFit/>
          </a:bodyPr>
          <a:lstStyle/>
          <a:p>
            <a:endParaRPr lang="en-US"/>
          </a:p>
        </p:txBody>
      </p:sp>
      <p:grpSp>
        <p:nvGrpSpPr>
          <p:cNvPr id="27" name="Nhóm 26">
            <a:extLst>
              <a:ext uri="{FF2B5EF4-FFF2-40B4-BE49-F238E27FC236}">
                <a16:creationId xmlns:a16="http://schemas.microsoft.com/office/drawing/2014/main" id="{3BC0ED7B-8D27-3F92-9800-1421AD1E1972}"/>
              </a:ext>
            </a:extLst>
          </p:cNvPr>
          <p:cNvGrpSpPr/>
          <p:nvPr/>
        </p:nvGrpSpPr>
        <p:grpSpPr>
          <a:xfrm>
            <a:off x="209836" y="64992"/>
            <a:ext cx="8020347" cy="1135109"/>
            <a:chOff x="237022" y="794871"/>
            <a:chExt cx="8020347" cy="1135109"/>
          </a:xfrm>
        </p:grpSpPr>
        <p:sp>
          <p:nvSpPr>
            <p:cNvPr id="24" name="Hình chữ nhật: Góc Tròn 23">
              <a:extLst>
                <a:ext uri="{FF2B5EF4-FFF2-40B4-BE49-F238E27FC236}">
                  <a16:creationId xmlns:a16="http://schemas.microsoft.com/office/drawing/2014/main" id="{D293E2AD-D4A4-EA03-C7A0-497A172199BF}"/>
                </a:ext>
              </a:extLst>
            </p:cNvPr>
            <p:cNvSpPr/>
            <p:nvPr/>
          </p:nvSpPr>
          <p:spPr>
            <a:xfrm>
              <a:off x="899877" y="946211"/>
              <a:ext cx="7357492" cy="940339"/>
            </a:xfrm>
            <a:custGeom>
              <a:avLst/>
              <a:gdLst>
                <a:gd name="connsiteX0" fmla="*/ 0 w 7357492"/>
                <a:gd name="connsiteY0" fmla="*/ 156726 h 940339"/>
                <a:gd name="connsiteX1" fmla="*/ 156726 w 7357492"/>
                <a:gd name="connsiteY1" fmla="*/ 0 h 940339"/>
                <a:gd name="connsiteX2" fmla="*/ 656212 w 7357492"/>
                <a:gd name="connsiteY2" fmla="*/ 0 h 940339"/>
                <a:gd name="connsiteX3" fmla="*/ 1155699 w 7357492"/>
                <a:gd name="connsiteY3" fmla="*/ 0 h 940339"/>
                <a:gd name="connsiteX4" fmla="*/ 1866507 w 7357492"/>
                <a:gd name="connsiteY4" fmla="*/ 0 h 940339"/>
                <a:gd name="connsiteX5" fmla="*/ 2295553 w 7357492"/>
                <a:gd name="connsiteY5" fmla="*/ 0 h 940339"/>
                <a:gd name="connsiteX6" fmla="*/ 2935920 w 7357492"/>
                <a:gd name="connsiteY6" fmla="*/ 0 h 940339"/>
                <a:gd name="connsiteX7" fmla="*/ 3646728 w 7357492"/>
                <a:gd name="connsiteY7" fmla="*/ 0 h 940339"/>
                <a:gd name="connsiteX8" fmla="*/ 4427976 w 7357492"/>
                <a:gd name="connsiteY8" fmla="*/ 0 h 940339"/>
                <a:gd name="connsiteX9" fmla="*/ 4857022 w 7357492"/>
                <a:gd name="connsiteY9" fmla="*/ 0 h 940339"/>
                <a:gd name="connsiteX10" fmla="*/ 5567829 w 7357492"/>
                <a:gd name="connsiteY10" fmla="*/ 0 h 940339"/>
                <a:gd name="connsiteX11" fmla="*/ 5996876 w 7357492"/>
                <a:gd name="connsiteY11" fmla="*/ 0 h 940339"/>
                <a:gd name="connsiteX12" fmla="*/ 6496362 w 7357492"/>
                <a:gd name="connsiteY12" fmla="*/ 0 h 940339"/>
                <a:gd name="connsiteX13" fmla="*/ 7200766 w 7357492"/>
                <a:gd name="connsiteY13" fmla="*/ 0 h 940339"/>
                <a:gd name="connsiteX14" fmla="*/ 7357492 w 7357492"/>
                <a:gd name="connsiteY14" fmla="*/ 156726 h 940339"/>
                <a:gd name="connsiteX15" fmla="*/ 7357492 w 7357492"/>
                <a:gd name="connsiteY15" fmla="*/ 783613 h 940339"/>
                <a:gd name="connsiteX16" fmla="*/ 7200766 w 7357492"/>
                <a:gd name="connsiteY16" fmla="*/ 940339 h 940339"/>
                <a:gd name="connsiteX17" fmla="*/ 6560399 w 7357492"/>
                <a:gd name="connsiteY17" fmla="*/ 940339 h 940339"/>
                <a:gd name="connsiteX18" fmla="*/ 5779151 w 7357492"/>
                <a:gd name="connsiteY18" fmla="*/ 940339 h 940339"/>
                <a:gd name="connsiteX19" fmla="*/ 5068343 w 7357492"/>
                <a:gd name="connsiteY19" fmla="*/ 940339 h 940339"/>
                <a:gd name="connsiteX20" fmla="*/ 4568857 w 7357492"/>
                <a:gd name="connsiteY20" fmla="*/ 940339 h 940339"/>
                <a:gd name="connsiteX21" fmla="*/ 3928489 w 7357492"/>
                <a:gd name="connsiteY21" fmla="*/ 940339 h 940339"/>
                <a:gd name="connsiteX22" fmla="*/ 3429003 w 7357492"/>
                <a:gd name="connsiteY22" fmla="*/ 940339 h 940339"/>
                <a:gd name="connsiteX23" fmla="*/ 2999957 w 7357492"/>
                <a:gd name="connsiteY23" fmla="*/ 940339 h 940339"/>
                <a:gd name="connsiteX24" fmla="*/ 2430030 w 7357492"/>
                <a:gd name="connsiteY24" fmla="*/ 940339 h 940339"/>
                <a:gd name="connsiteX25" fmla="*/ 2000984 w 7357492"/>
                <a:gd name="connsiteY25" fmla="*/ 940339 h 940339"/>
                <a:gd name="connsiteX26" fmla="*/ 1290176 w 7357492"/>
                <a:gd name="connsiteY26" fmla="*/ 940339 h 940339"/>
                <a:gd name="connsiteX27" fmla="*/ 156726 w 7357492"/>
                <a:gd name="connsiteY27" fmla="*/ 940339 h 940339"/>
                <a:gd name="connsiteX28" fmla="*/ 0 w 7357492"/>
                <a:gd name="connsiteY28" fmla="*/ 783613 h 940339"/>
                <a:gd name="connsiteX29" fmla="*/ 0 w 7357492"/>
                <a:gd name="connsiteY29" fmla="*/ 156726 h 94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57492" h="940339" fill="none" extrusionOk="0">
                  <a:moveTo>
                    <a:pt x="0" y="156726"/>
                  </a:moveTo>
                  <a:cubicBezTo>
                    <a:pt x="3469" y="56303"/>
                    <a:pt x="77481" y="1130"/>
                    <a:pt x="156726" y="0"/>
                  </a:cubicBezTo>
                  <a:cubicBezTo>
                    <a:pt x="342822" y="14478"/>
                    <a:pt x="535947" y="14863"/>
                    <a:pt x="656212" y="0"/>
                  </a:cubicBezTo>
                  <a:cubicBezTo>
                    <a:pt x="776477" y="-14863"/>
                    <a:pt x="959003" y="6484"/>
                    <a:pt x="1155699" y="0"/>
                  </a:cubicBezTo>
                  <a:cubicBezTo>
                    <a:pt x="1352395" y="-6484"/>
                    <a:pt x="1653421" y="-22771"/>
                    <a:pt x="1866507" y="0"/>
                  </a:cubicBezTo>
                  <a:cubicBezTo>
                    <a:pt x="2079593" y="22771"/>
                    <a:pt x="2185332" y="-21048"/>
                    <a:pt x="2295553" y="0"/>
                  </a:cubicBezTo>
                  <a:cubicBezTo>
                    <a:pt x="2405774" y="21048"/>
                    <a:pt x="2691518" y="-18713"/>
                    <a:pt x="2935920" y="0"/>
                  </a:cubicBezTo>
                  <a:cubicBezTo>
                    <a:pt x="3180322" y="18713"/>
                    <a:pt x="3404983" y="20784"/>
                    <a:pt x="3646728" y="0"/>
                  </a:cubicBezTo>
                  <a:cubicBezTo>
                    <a:pt x="3888473" y="-20784"/>
                    <a:pt x="4242685" y="-33851"/>
                    <a:pt x="4427976" y="0"/>
                  </a:cubicBezTo>
                  <a:cubicBezTo>
                    <a:pt x="4613267" y="33851"/>
                    <a:pt x="4718986" y="181"/>
                    <a:pt x="4857022" y="0"/>
                  </a:cubicBezTo>
                  <a:cubicBezTo>
                    <a:pt x="4995058" y="-181"/>
                    <a:pt x="5252356" y="-302"/>
                    <a:pt x="5567829" y="0"/>
                  </a:cubicBezTo>
                  <a:cubicBezTo>
                    <a:pt x="5883302" y="302"/>
                    <a:pt x="5873425" y="-17306"/>
                    <a:pt x="5996876" y="0"/>
                  </a:cubicBezTo>
                  <a:cubicBezTo>
                    <a:pt x="6120327" y="17306"/>
                    <a:pt x="6361395" y="-6281"/>
                    <a:pt x="6496362" y="0"/>
                  </a:cubicBezTo>
                  <a:cubicBezTo>
                    <a:pt x="6631329" y="6281"/>
                    <a:pt x="6913393" y="18952"/>
                    <a:pt x="7200766" y="0"/>
                  </a:cubicBezTo>
                  <a:cubicBezTo>
                    <a:pt x="7273197" y="-4403"/>
                    <a:pt x="7355779" y="73252"/>
                    <a:pt x="7357492" y="156726"/>
                  </a:cubicBezTo>
                  <a:cubicBezTo>
                    <a:pt x="7353652" y="320513"/>
                    <a:pt x="7361756" y="503766"/>
                    <a:pt x="7357492" y="783613"/>
                  </a:cubicBezTo>
                  <a:cubicBezTo>
                    <a:pt x="7343690" y="872200"/>
                    <a:pt x="7297877" y="947608"/>
                    <a:pt x="7200766" y="940339"/>
                  </a:cubicBezTo>
                  <a:cubicBezTo>
                    <a:pt x="6937355" y="954954"/>
                    <a:pt x="6718204" y="939012"/>
                    <a:pt x="6560399" y="940339"/>
                  </a:cubicBezTo>
                  <a:cubicBezTo>
                    <a:pt x="6402594" y="941666"/>
                    <a:pt x="5946819" y="965992"/>
                    <a:pt x="5779151" y="940339"/>
                  </a:cubicBezTo>
                  <a:cubicBezTo>
                    <a:pt x="5611483" y="914686"/>
                    <a:pt x="5402175" y="930439"/>
                    <a:pt x="5068343" y="940339"/>
                  </a:cubicBezTo>
                  <a:cubicBezTo>
                    <a:pt x="4734511" y="950239"/>
                    <a:pt x="4793038" y="935252"/>
                    <a:pt x="4568857" y="940339"/>
                  </a:cubicBezTo>
                  <a:cubicBezTo>
                    <a:pt x="4344676" y="945426"/>
                    <a:pt x="4126614" y="913293"/>
                    <a:pt x="3928489" y="940339"/>
                  </a:cubicBezTo>
                  <a:cubicBezTo>
                    <a:pt x="3730364" y="967385"/>
                    <a:pt x="3559712" y="962269"/>
                    <a:pt x="3429003" y="940339"/>
                  </a:cubicBezTo>
                  <a:cubicBezTo>
                    <a:pt x="3298294" y="918409"/>
                    <a:pt x="3122137" y="927840"/>
                    <a:pt x="2999957" y="940339"/>
                  </a:cubicBezTo>
                  <a:cubicBezTo>
                    <a:pt x="2877777" y="952838"/>
                    <a:pt x="2662838" y="932431"/>
                    <a:pt x="2430030" y="940339"/>
                  </a:cubicBezTo>
                  <a:cubicBezTo>
                    <a:pt x="2197222" y="948247"/>
                    <a:pt x="2127731" y="956798"/>
                    <a:pt x="2000984" y="940339"/>
                  </a:cubicBezTo>
                  <a:cubicBezTo>
                    <a:pt x="1874237" y="923880"/>
                    <a:pt x="1550956" y="933434"/>
                    <a:pt x="1290176" y="940339"/>
                  </a:cubicBezTo>
                  <a:cubicBezTo>
                    <a:pt x="1029396" y="947244"/>
                    <a:pt x="461148" y="892792"/>
                    <a:pt x="156726" y="940339"/>
                  </a:cubicBezTo>
                  <a:cubicBezTo>
                    <a:pt x="79833" y="932128"/>
                    <a:pt x="-2379" y="885828"/>
                    <a:pt x="0" y="783613"/>
                  </a:cubicBezTo>
                  <a:cubicBezTo>
                    <a:pt x="-6356" y="550115"/>
                    <a:pt x="-10587" y="292767"/>
                    <a:pt x="0" y="156726"/>
                  </a:cubicBezTo>
                  <a:close/>
                </a:path>
                <a:path w="7357492" h="940339" stroke="0" extrusionOk="0">
                  <a:moveTo>
                    <a:pt x="0" y="156726"/>
                  </a:moveTo>
                  <a:cubicBezTo>
                    <a:pt x="8847" y="68684"/>
                    <a:pt x="69727" y="18004"/>
                    <a:pt x="156726" y="0"/>
                  </a:cubicBezTo>
                  <a:cubicBezTo>
                    <a:pt x="299712" y="17017"/>
                    <a:pt x="417455" y="5600"/>
                    <a:pt x="585772" y="0"/>
                  </a:cubicBezTo>
                  <a:cubicBezTo>
                    <a:pt x="754089" y="-5600"/>
                    <a:pt x="856793" y="-12313"/>
                    <a:pt x="1014818" y="0"/>
                  </a:cubicBezTo>
                  <a:cubicBezTo>
                    <a:pt x="1172843" y="12313"/>
                    <a:pt x="1370662" y="2571"/>
                    <a:pt x="1584745" y="0"/>
                  </a:cubicBezTo>
                  <a:cubicBezTo>
                    <a:pt x="1798828" y="-2571"/>
                    <a:pt x="2094983" y="-23445"/>
                    <a:pt x="2365993" y="0"/>
                  </a:cubicBezTo>
                  <a:cubicBezTo>
                    <a:pt x="2637003" y="23445"/>
                    <a:pt x="2686265" y="-12520"/>
                    <a:pt x="2795039" y="0"/>
                  </a:cubicBezTo>
                  <a:cubicBezTo>
                    <a:pt x="2903813" y="12520"/>
                    <a:pt x="3069421" y="18123"/>
                    <a:pt x="3294526" y="0"/>
                  </a:cubicBezTo>
                  <a:cubicBezTo>
                    <a:pt x="3519631" y="-18123"/>
                    <a:pt x="3598677" y="-7843"/>
                    <a:pt x="3794012" y="0"/>
                  </a:cubicBezTo>
                  <a:cubicBezTo>
                    <a:pt x="3989347" y="7843"/>
                    <a:pt x="4141799" y="-11734"/>
                    <a:pt x="4363939" y="0"/>
                  </a:cubicBezTo>
                  <a:cubicBezTo>
                    <a:pt x="4586079" y="11734"/>
                    <a:pt x="4762121" y="13923"/>
                    <a:pt x="5004306" y="0"/>
                  </a:cubicBezTo>
                  <a:cubicBezTo>
                    <a:pt x="5246491" y="-13923"/>
                    <a:pt x="5311795" y="5463"/>
                    <a:pt x="5433352" y="0"/>
                  </a:cubicBezTo>
                  <a:cubicBezTo>
                    <a:pt x="5554909" y="-5463"/>
                    <a:pt x="5739109" y="-22027"/>
                    <a:pt x="5932839" y="0"/>
                  </a:cubicBezTo>
                  <a:cubicBezTo>
                    <a:pt x="6126569" y="22027"/>
                    <a:pt x="6288259" y="-32230"/>
                    <a:pt x="6643646" y="0"/>
                  </a:cubicBezTo>
                  <a:cubicBezTo>
                    <a:pt x="6999033" y="32230"/>
                    <a:pt x="7053850" y="-24955"/>
                    <a:pt x="7200766" y="0"/>
                  </a:cubicBezTo>
                  <a:cubicBezTo>
                    <a:pt x="7285143" y="-18407"/>
                    <a:pt x="7355502" y="76222"/>
                    <a:pt x="7357492" y="156726"/>
                  </a:cubicBezTo>
                  <a:cubicBezTo>
                    <a:pt x="7369411" y="335457"/>
                    <a:pt x="7346780" y="512615"/>
                    <a:pt x="7357492" y="783613"/>
                  </a:cubicBezTo>
                  <a:cubicBezTo>
                    <a:pt x="7357237" y="859599"/>
                    <a:pt x="7285309" y="939696"/>
                    <a:pt x="7200766" y="940339"/>
                  </a:cubicBezTo>
                  <a:cubicBezTo>
                    <a:pt x="7078355" y="935095"/>
                    <a:pt x="6886442" y="957658"/>
                    <a:pt x="6771720" y="940339"/>
                  </a:cubicBezTo>
                  <a:cubicBezTo>
                    <a:pt x="6656998" y="923020"/>
                    <a:pt x="6248593" y="939525"/>
                    <a:pt x="6060912" y="940339"/>
                  </a:cubicBezTo>
                  <a:cubicBezTo>
                    <a:pt x="5873231" y="941153"/>
                    <a:pt x="5644235" y="977013"/>
                    <a:pt x="5279664" y="940339"/>
                  </a:cubicBezTo>
                  <a:cubicBezTo>
                    <a:pt x="4915093" y="903665"/>
                    <a:pt x="4734039" y="909085"/>
                    <a:pt x="4498416" y="940339"/>
                  </a:cubicBezTo>
                  <a:cubicBezTo>
                    <a:pt x="4262793" y="971593"/>
                    <a:pt x="4104109" y="916042"/>
                    <a:pt x="3858049" y="940339"/>
                  </a:cubicBezTo>
                  <a:cubicBezTo>
                    <a:pt x="3611989" y="964636"/>
                    <a:pt x="3380970" y="930918"/>
                    <a:pt x="3217682" y="940339"/>
                  </a:cubicBezTo>
                  <a:cubicBezTo>
                    <a:pt x="3054394" y="949760"/>
                    <a:pt x="2898841" y="966251"/>
                    <a:pt x="2647755" y="940339"/>
                  </a:cubicBezTo>
                  <a:cubicBezTo>
                    <a:pt x="2396669" y="914427"/>
                    <a:pt x="2354232" y="929630"/>
                    <a:pt x="2148268" y="940339"/>
                  </a:cubicBezTo>
                  <a:cubicBezTo>
                    <a:pt x="1942304" y="951048"/>
                    <a:pt x="1764608" y="928403"/>
                    <a:pt x="1648782" y="940339"/>
                  </a:cubicBezTo>
                  <a:cubicBezTo>
                    <a:pt x="1532956" y="952275"/>
                    <a:pt x="1358009" y="957112"/>
                    <a:pt x="1078855" y="940339"/>
                  </a:cubicBezTo>
                  <a:cubicBezTo>
                    <a:pt x="799701" y="923566"/>
                    <a:pt x="375140" y="955416"/>
                    <a:pt x="156726" y="940339"/>
                  </a:cubicBezTo>
                  <a:cubicBezTo>
                    <a:pt x="64143" y="940100"/>
                    <a:pt x="-5513" y="860287"/>
                    <a:pt x="0" y="783613"/>
                  </a:cubicBezTo>
                  <a:cubicBezTo>
                    <a:pt x="11198" y="538948"/>
                    <a:pt x="12881" y="395893"/>
                    <a:pt x="0" y="156726"/>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sp>
          <p:nvSpPr>
            <p:cNvPr id="19" name="Hộp Văn bản 18">
              <a:extLst>
                <a:ext uri="{FF2B5EF4-FFF2-40B4-BE49-F238E27FC236}">
                  <a16:creationId xmlns:a16="http://schemas.microsoft.com/office/drawing/2014/main" id="{282C98C5-D19C-CF37-D20D-8C458777A063}"/>
                </a:ext>
              </a:extLst>
            </p:cNvPr>
            <p:cNvSpPr txBox="1"/>
            <p:nvPr/>
          </p:nvSpPr>
          <p:spPr>
            <a:xfrm>
              <a:off x="864188" y="975873"/>
              <a:ext cx="7393181" cy="954107"/>
            </a:xfrm>
            <a:prstGeom prst="rect">
              <a:avLst/>
            </a:prstGeom>
            <a:noFill/>
          </p:spPr>
          <p:txBody>
            <a:bodyPr wrap="square" rtlCol="0">
              <a:spAutoFit/>
            </a:bodyPr>
            <a:lstStyle/>
            <a:p>
              <a:pPr algn="ctr"/>
              <a:r>
                <a:rPr lang="vi-VN" sz="2800" dirty="0">
                  <a:solidFill>
                    <a:schemeClr val="tx1"/>
                  </a:solidFill>
                  <a:latin typeface="Calibri" panose="020F0502020204030204" pitchFamily="34" charset="0"/>
                  <a:cs typeface="Calibri" panose="020F0502020204030204" pitchFamily="34" charset="0"/>
                </a:rPr>
                <a:t>Cảnh cao nguyên trong đoạn đầu được tả bằng những hình ảnh nào?</a:t>
              </a:r>
            </a:p>
          </p:txBody>
        </p:sp>
        <p:pic>
          <p:nvPicPr>
            <p:cNvPr id="23" name="Hình ảnh 22">
              <a:extLst>
                <a:ext uri="{FF2B5EF4-FFF2-40B4-BE49-F238E27FC236}">
                  <a16:creationId xmlns:a16="http://schemas.microsoft.com/office/drawing/2014/main" id="{3112B86F-AAEA-E9AB-39D2-388ABA8A0EF6}"/>
                </a:ext>
              </a:extLst>
            </p:cNvPr>
            <p:cNvPicPr>
              <a:picLocks noChangeAspect="1"/>
            </p:cNvPicPr>
            <p:nvPr/>
          </p:nvPicPr>
          <p:blipFill rotWithShape="1">
            <a:blip r:embed="rId4"/>
            <a:srcRect l="31483" t="5898" r="50744" b="64236"/>
            <a:stretch/>
          </p:blipFill>
          <p:spPr>
            <a:xfrm>
              <a:off x="237022" y="794871"/>
              <a:ext cx="576592" cy="968839"/>
            </a:xfrm>
            <a:prstGeom prst="rect">
              <a:avLst/>
            </a:prstGeom>
          </p:spPr>
        </p:pic>
      </p:grpSp>
      <p:grpSp>
        <p:nvGrpSpPr>
          <p:cNvPr id="2" name="Group 1">
            <a:extLst>
              <a:ext uri="{FF2B5EF4-FFF2-40B4-BE49-F238E27FC236}">
                <a16:creationId xmlns:a16="http://schemas.microsoft.com/office/drawing/2014/main" id="{0F6EA6CD-21F8-4A42-96EB-B6274F8ECBE1}"/>
              </a:ext>
            </a:extLst>
          </p:cNvPr>
          <p:cNvGrpSpPr/>
          <p:nvPr/>
        </p:nvGrpSpPr>
        <p:grpSpPr>
          <a:xfrm>
            <a:off x="209836" y="1234282"/>
            <a:ext cx="8827970" cy="3767856"/>
            <a:chOff x="209836" y="1234282"/>
            <a:chExt cx="8827970" cy="3767856"/>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09836" y="1234282"/>
              <a:ext cx="8827970" cy="3767856"/>
            </a:xfrm>
            <a:custGeom>
              <a:avLst/>
              <a:gdLst>
                <a:gd name="connsiteX0" fmla="*/ 0 w 8827970"/>
                <a:gd name="connsiteY0" fmla="*/ 375731 h 3767856"/>
                <a:gd name="connsiteX1" fmla="*/ 375731 w 8827970"/>
                <a:gd name="connsiteY1" fmla="*/ 0 h 3767856"/>
                <a:gd name="connsiteX2" fmla="*/ 8452239 w 8827970"/>
                <a:gd name="connsiteY2" fmla="*/ 0 h 3767856"/>
                <a:gd name="connsiteX3" fmla="*/ 8827970 w 8827970"/>
                <a:gd name="connsiteY3" fmla="*/ 375731 h 3767856"/>
                <a:gd name="connsiteX4" fmla="*/ 8827970 w 8827970"/>
                <a:gd name="connsiteY4" fmla="*/ 3392125 h 3767856"/>
                <a:gd name="connsiteX5" fmla="*/ 8452239 w 8827970"/>
                <a:gd name="connsiteY5" fmla="*/ 3767856 h 3767856"/>
                <a:gd name="connsiteX6" fmla="*/ 375731 w 8827970"/>
                <a:gd name="connsiteY6" fmla="*/ 3767856 h 3767856"/>
                <a:gd name="connsiteX7" fmla="*/ 0 w 8827970"/>
                <a:gd name="connsiteY7" fmla="*/ 3392125 h 3767856"/>
                <a:gd name="connsiteX8" fmla="*/ 0 w 8827970"/>
                <a:gd name="connsiteY8" fmla="*/ 375731 h 37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767856" fill="none" extrusionOk="0">
                  <a:moveTo>
                    <a:pt x="0" y="375731"/>
                  </a:moveTo>
                  <a:cubicBezTo>
                    <a:pt x="1131" y="198823"/>
                    <a:pt x="180319" y="20306"/>
                    <a:pt x="375731" y="0"/>
                  </a:cubicBezTo>
                  <a:cubicBezTo>
                    <a:pt x="4177382" y="72427"/>
                    <a:pt x="5878933" y="61419"/>
                    <a:pt x="8452239" y="0"/>
                  </a:cubicBezTo>
                  <a:cubicBezTo>
                    <a:pt x="8658822" y="-6391"/>
                    <a:pt x="8818393" y="165323"/>
                    <a:pt x="8827970" y="375731"/>
                  </a:cubicBezTo>
                  <a:cubicBezTo>
                    <a:pt x="8928846" y="1178070"/>
                    <a:pt x="8720657" y="1984296"/>
                    <a:pt x="8827970" y="3392125"/>
                  </a:cubicBezTo>
                  <a:cubicBezTo>
                    <a:pt x="8829556" y="3591589"/>
                    <a:pt x="8634976" y="3740084"/>
                    <a:pt x="8452239" y="3767856"/>
                  </a:cubicBezTo>
                  <a:cubicBezTo>
                    <a:pt x="7480056" y="3797683"/>
                    <a:pt x="1622371" y="3688550"/>
                    <a:pt x="375731" y="3767856"/>
                  </a:cubicBezTo>
                  <a:cubicBezTo>
                    <a:pt x="200220" y="3764239"/>
                    <a:pt x="-9479" y="3601510"/>
                    <a:pt x="0" y="3392125"/>
                  </a:cubicBezTo>
                  <a:cubicBezTo>
                    <a:pt x="50037" y="2402924"/>
                    <a:pt x="770" y="1221685"/>
                    <a:pt x="0" y="375731"/>
                  </a:cubicBezTo>
                  <a:close/>
                </a:path>
                <a:path w="8827970" h="3767856" stroke="0" extrusionOk="0">
                  <a:moveTo>
                    <a:pt x="0" y="375731"/>
                  </a:moveTo>
                  <a:cubicBezTo>
                    <a:pt x="7888" y="170370"/>
                    <a:pt x="170296" y="4325"/>
                    <a:pt x="375731" y="0"/>
                  </a:cubicBezTo>
                  <a:cubicBezTo>
                    <a:pt x="1378451" y="123000"/>
                    <a:pt x="5134922" y="-96860"/>
                    <a:pt x="8452239" y="0"/>
                  </a:cubicBezTo>
                  <a:cubicBezTo>
                    <a:pt x="8629685" y="-22914"/>
                    <a:pt x="8829478" y="165179"/>
                    <a:pt x="8827970" y="375731"/>
                  </a:cubicBezTo>
                  <a:cubicBezTo>
                    <a:pt x="8831143" y="1030054"/>
                    <a:pt x="8922237" y="2111904"/>
                    <a:pt x="8827970" y="3392125"/>
                  </a:cubicBezTo>
                  <a:cubicBezTo>
                    <a:pt x="8804919" y="3607987"/>
                    <a:pt x="8655505" y="3767161"/>
                    <a:pt x="8452239" y="3767856"/>
                  </a:cubicBezTo>
                  <a:cubicBezTo>
                    <a:pt x="4888460" y="3607149"/>
                    <a:pt x="2940154" y="3807523"/>
                    <a:pt x="375731" y="3767856"/>
                  </a:cubicBezTo>
                  <a:cubicBezTo>
                    <a:pt x="154413" y="3765067"/>
                    <a:pt x="-7518" y="3596230"/>
                    <a:pt x="0" y="3392125"/>
                  </a:cubicBezTo>
                  <a:cubicBezTo>
                    <a:pt x="32216" y="2542766"/>
                    <a:pt x="57206" y="1518507"/>
                    <a:pt x="0" y="375731"/>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39" name="Rectangle: Rounded Corners 7">
              <a:extLst>
                <a:ext uri="{FF2B5EF4-FFF2-40B4-BE49-F238E27FC236}">
                  <a16:creationId xmlns:a16="http://schemas.microsoft.com/office/drawing/2014/main" id="{921094B1-6DF6-31D5-F36A-212BA1D2E320}"/>
                </a:ext>
              </a:extLst>
            </p:cNvPr>
            <p:cNvSpPr/>
            <p:nvPr/>
          </p:nvSpPr>
          <p:spPr>
            <a:xfrm>
              <a:off x="395411" y="1372779"/>
              <a:ext cx="8456820" cy="3490861"/>
            </a:xfrm>
            <a:custGeom>
              <a:avLst/>
              <a:gdLst>
                <a:gd name="connsiteX0" fmla="*/ 0 w 8456820"/>
                <a:gd name="connsiteY0" fmla="*/ 348109 h 3490861"/>
                <a:gd name="connsiteX1" fmla="*/ 348109 w 8456820"/>
                <a:gd name="connsiteY1" fmla="*/ 0 h 3490861"/>
                <a:gd name="connsiteX2" fmla="*/ 8108711 w 8456820"/>
                <a:gd name="connsiteY2" fmla="*/ 0 h 3490861"/>
                <a:gd name="connsiteX3" fmla="*/ 8456820 w 8456820"/>
                <a:gd name="connsiteY3" fmla="*/ 348109 h 3490861"/>
                <a:gd name="connsiteX4" fmla="*/ 8456820 w 8456820"/>
                <a:gd name="connsiteY4" fmla="*/ 3142752 h 3490861"/>
                <a:gd name="connsiteX5" fmla="*/ 8108711 w 8456820"/>
                <a:gd name="connsiteY5" fmla="*/ 3490861 h 3490861"/>
                <a:gd name="connsiteX6" fmla="*/ 348109 w 8456820"/>
                <a:gd name="connsiteY6" fmla="*/ 3490861 h 3490861"/>
                <a:gd name="connsiteX7" fmla="*/ 0 w 8456820"/>
                <a:gd name="connsiteY7" fmla="*/ 3142752 h 3490861"/>
                <a:gd name="connsiteX8" fmla="*/ 0 w 8456820"/>
                <a:gd name="connsiteY8" fmla="*/ 348109 h 349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820" h="3490861" fill="none" extrusionOk="0">
                  <a:moveTo>
                    <a:pt x="0" y="348109"/>
                  </a:moveTo>
                  <a:cubicBezTo>
                    <a:pt x="1206" y="188487"/>
                    <a:pt x="158660" y="4709"/>
                    <a:pt x="348109" y="0"/>
                  </a:cubicBezTo>
                  <a:cubicBezTo>
                    <a:pt x="1919830" y="72427"/>
                    <a:pt x="5273374" y="61419"/>
                    <a:pt x="8108711" y="0"/>
                  </a:cubicBezTo>
                  <a:cubicBezTo>
                    <a:pt x="8299609" y="-9342"/>
                    <a:pt x="8434727" y="149171"/>
                    <a:pt x="8456820" y="348109"/>
                  </a:cubicBezTo>
                  <a:cubicBezTo>
                    <a:pt x="8557696" y="726839"/>
                    <a:pt x="8349507" y="2452712"/>
                    <a:pt x="8456820" y="3142752"/>
                  </a:cubicBezTo>
                  <a:cubicBezTo>
                    <a:pt x="8463651" y="3300337"/>
                    <a:pt x="8286723" y="3474895"/>
                    <a:pt x="8108711" y="3490861"/>
                  </a:cubicBezTo>
                  <a:cubicBezTo>
                    <a:pt x="5042295" y="3520688"/>
                    <a:pt x="2855594" y="3411555"/>
                    <a:pt x="348109" y="3490861"/>
                  </a:cubicBezTo>
                  <a:cubicBezTo>
                    <a:pt x="163256" y="3490024"/>
                    <a:pt x="-8058" y="3336600"/>
                    <a:pt x="0" y="3142752"/>
                  </a:cubicBezTo>
                  <a:cubicBezTo>
                    <a:pt x="50037" y="2706936"/>
                    <a:pt x="770" y="1511708"/>
                    <a:pt x="0" y="348109"/>
                  </a:cubicBezTo>
                  <a:close/>
                </a:path>
                <a:path w="8456820" h="3490861" stroke="0" extrusionOk="0">
                  <a:moveTo>
                    <a:pt x="0" y="348109"/>
                  </a:moveTo>
                  <a:cubicBezTo>
                    <a:pt x="27219" y="163273"/>
                    <a:pt x="159538" y="7675"/>
                    <a:pt x="348109" y="0"/>
                  </a:cubicBezTo>
                  <a:cubicBezTo>
                    <a:pt x="2709224" y="123000"/>
                    <a:pt x="4652919" y="-96860"/>
                    <a:pt x="8108711" y="0"/>
                  </a:cubicBezTo>
                  <a:cubicBezTo>
                    <a:pt x="8281711" y="-14675"/>
                    <a:pt x="8458943" y="151575"/>
                    <a:pt x="8456820" y="348109"/>
                  </a:cubicBezTo>
                  <a:cubicBezTo>
                    <a:pt x="8459993" y="1727265"/>
                    <a:pt x="8551087" y="2135652"/>
                    <a:pt x="8456820" y="3142752"/>
                  </a:cubicBezTo>
                  <a:cubicBezTo>
                    <a:pt x="8438584" y="3341614"/>
                    <a:pt x="8264156" y="3484837"/>
                    <a:pt x="8108711" y="3490861"/>
                  </a:cubicBezTo>
                  <a:cubicBezTo>
                    <a:pt x="6331675" y="3330154"/>
                    <a:pt x="3205211" y="3530528"/>
                    <a:pt x="348109" y="3490861"/>
                  </a:cubicBezTo>
                  <a:cubicBezTo>
                    <a:pt x="124605" y="3484550"/>
                    <a:pt x="-11899" y="3329617"/>
                    <a:pt x="0" y="3142752"/>
                  </a:cubicBezTo>
                  <a:cubicBezTo>
                    <a:pt x="32216" y="2298528"/>
                    <a:pt x="57206" y="1732206"/>
                    <a:pt x="0" y="348109"/>
                  </a:cubicBezTo>
                  <a:close/>
                </a:path>
              </a:pathLst>
            </a:custGeom>
            <a:solidFill>
              <a:schemeClr val="accent6">
                <a:lumMod val="20000"/>
                <a:lumOff val="80000"/>
                <a:alpha val="80000"/>
              </a:schemeClr>
            </a:solidFill>
            <a:ln w="38100">
              <a:solidFill>
                <a:schemeClr val="accent1"/>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57" name="Hộp Văn bản 56">
              <a:extLst>
                <a:ext uri="{FF2B5EF4-FFF2-40B4-BE49-F238E27FC236}">
                  <a16:creationId xmlns:a16="http://schemas.microsoft.com/office/drawing/2014/main" id="{4BCEC9D9-DC6C-D1BE-1826-2C8DE55ED5E6}"/>
                </a:ext>
              </a:extLst>
            </p:cNvPr>
            <p:cNvSpPr txBox="1"/>
            <p:nvPr/>
          </p:nvSpPr>
          <p:spPr>
            <a:xfrm>
              <a:off x="533021" y="1618174"/>
              <a:ext cx="8181599" cy="3108543"/>
            </a:xfrm>
            <a:prstGeom prst="rect">
              <a:avLst/>
            </a:prstGeom>
            <a:noFill/>
          </p:spPr>
          <p:txBody>
            <a:bodyPr wrap="square" rtlCol="0">
              <a:spAutoFit/>
            </a:bodyPr>
            <a:lstStyle/>
            <a:p>
              <a:pPr algn="just"/>
              <a:r>
                <a:rPr lang="vi-VN" sz="2800">
                  <a:solidFill>
                    <a:schemeClr val="tx1"/>
                  </a:solidFill>
                  <a:latin typeface="+mn-lt"/>
                </a:rPr>
                <a:t>Cảnh cao nguyên trong đoạn đầu được tả bằng những hình ảnh:</a:t>
              </a:r>
            </a:p>
            <a:p>
              <a:pPr algn="just"/>
              <a:r>
                <a:rPr lang="en-US" sz="2800" i="1">
                  <a:solidFill>
                    <a:schemeClr val="tx1"/>
                  </a:solidFill>
                  <a:latin typeface="+mn-lt"/>
                </a:rPr>
                <a:t>- </a:t>
              </a:r>
              <a:r>
                <a:rPr lang="vi-VN" sz="2800" i="1">
                  <a:solidFill>
                    <a:schemeClr val="tx1"/>
                  </a:solidFill>
                  <a:latin typeface="+mn-lt"/>
                </a:rPr>
                <a:t>Một cơn gió thổi từ phía thung lũng lên mát rượi.</a:t>
              </a:r>
            </a:p>
            <a:p>
              <a:pPr algn="just"/>
              <a:r>
                <a:rPr lang="en-US" sz="2800" i="1">
                  <a:solidFill>
                    <a:schemeClr val="tx1"/>
                  </a:solidFill>
                  <a:latin typeface="+mn-lt"/>
                </a:rPr>
                <a:t>- </a:t>
              </a:r>
              <a:r>
                <a:rPr lang="vi-VN" sz="2800" i="1">
                  <a:solidFill>
                    <a:schemeClr val="tx1"/>
                  </a:solidFill>
                  <a:latin typeface="+mn-lt"/>
                </a:rPr>
                <a:t>Mùi ngô non thơm dịu trong gió.</a:t>
              </a:r>
            </a:p>
            <a:p>
              <a:pPr algn="just"/>
              <a:r>
                <a:rPr lang="en-US" sz="2800" i="1">
                  <a:solidFill>
                    <a:schemeClr val="tx1"/>
                  </a:solidFill>
                  <a:latin typeface="+mn-lt"/>
                </a:rPr>
                <a:t>- </a:t>
              </a:r>
              <a:r>
                <a:rPr lang="vi-VN" sz="2800" i="1">
                  <a:solidFill>
                    <a:schemeClr val="tx1"/>
                  </a:solidFill>
                  <a:latin typeface="+mn-lt"/>
                </a:rPr>
                <a:t>Cao nguyên đang mùa xanh mát.</a:t>
              </a:r>
            </a:p>
            <a:p>
              <a:pPr algn="just"/>
              <a:r>
                <a:rPr lang="en-US" sz="2800" i="1">
                  <a:solidFill>
                    <a:schemeClr val="tx1"/>
                  </a:solidFill>
                  <a:latin typeface="+mn-lt"/>
                </a:rPr>
                <a:t>- </a:t>
              </a:r>
              <a:r>
                <a:rPr lang="vi-VN" sz="2800" i="1">
                  <a:solidFill>
                    <a:schemeClr val="tx1"/>
                  </a:solidFill>
                  <a:latin typeface="+mn-lt"/>
                </a:rPr>
                <a:t>Ngô, cỏ voi và những loại cỏ khác đón những cơn mưa mùa hạ vươn lên xanh ngắt.</a:t>
              </a:r>
              <a:endParaRPr lang="en-US" sz="2800" i="1" dirty="0">
                <a:solidFill>
                  <a:schemeClr val="tx1"/>
                </a:solidFill>
                <a:latin typeface="+mn-lt"/>
              </a:endParaRPr>
            </a:p>
          </p:txBody>
        </p:sp>
      </p:grpSp>
    </p:spTree>
    <p:extLst>
      <p:ext uri="{BB962C8B-B14F-4D97-AF65-F5344CB8AC3E}">
        <p14:creationId xmlns:p14="http://schemas.microsoft.com/office/powerpoint/2010/main" val="3011954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143500"/>
          </a:xfrm>
          <a:prstGeom prst="rect">
            <a:avLst/>
          </a:prstGeom>
          <a:solidFill>
            <a:srgbClr val="F7E5E8"/>
          </a:solidFill>
        </p:spPr>
        <p:txBody>
          <a:bodyPr wrap="square" rtlCol="0">
            <a:spAutoFit/>
          </a:bodyPr>
          <a:lstStyle/>
          <a:p>
            <a:endParaRPr lang="en-US" dirty="0"/>
          </a:p>
        </p:txBody>
      </p:sp>
      <p:grpSp>
        <p:nvGrpSpPr>
          <p:cNvPr id="11" name="Nhóm 10">
            <a:extLst>
              <a:ext uri="{FF2B5EF4-FFF2-40B4-BE49-F238E27FC236}">
                <a16:creationId xmlns:a16="http://schemas.microsoft.com/office/drawing/2014/main" id="{8362B1A1-0E6C-755D-E3CC-DD7BC43573E0}"/>
              </a:ext>
            </a:extLst>
          </p:cNvPr>
          <p:cNvGrpSpPr/>
          <p:nvPr/>
        </p:nvGrpSpPr>
        <p:grpSpPr>
          <a:xfrm>
            <a:off x="163802" y="202008"/>
            <a:ext cx="8462985" cy="1308643"/>
            <a:chOff x="184717" y="2685521"/>
            <a:chExt cx="8462985" cy="1308643"/>
          </a:xfrm>
        </p:grpSpPr>
        <p:grpSp>
          <p:nvGrpSpPr>
            <p:cNvPr id="12" name="Nhóm 11">
              <a:extLst>
                <a:ext uri="{FF2B5EF4-FFF2-40B4-BE49-F238E27FC236}">
                  <a16:creationId xmlns:a16="http://schemas.microsoft.com/office/drawing/2014/main" id="{1ACDAD6F-7152-0F26-8DF1-924877946746}"/>
                </a:ext>
              </a:extLst>
            </p:cNvPr>
            <p:cNvGrpSpPr/>
            <p:nvPr/>
          </p:nvGrpSpPr>
          <p:grpSpPr>
            <a:xfrm>
              <a:off x="184717" y="2685521"/>
              <a:ext cx="8462985" cy="1308643"/>
              <a:chOff x="184717" y="2685521"/>
              <a:chExt cx="8462985" cy="1308643"/>
            </a:xfrm>
          </p:grpSpPr>
          <p:sp>
            <p:nvSpPr>
              <p:cNvPr id="22" name="Hình chữ nhật: Góc Tròn 21">
                <a:extLst>
                  <a:ext uri="{FF2B5EF4-FFF2-40B4-BE49-F238E27FC236}">
                    <a16:creationId xmlns:a16="http://schemas.microsoft.com/office/drawing/2014/main" id="{B27189A8-049E-F300-B187-3CF5E24245D5}"/>
                  </a:ext>
                </a:extLst>
              </p:cNvPr>
              <p:cNvSpPr/>
              <p:nvPr/>
            </p:nvSpPr>
            <p:spPr>
              <a:xfrm>
                <a:off x="858393" y="2882315"/>
                <a:ext cx="7789309" cy="1111849"/>
              </a:xfrm>
              <a:custGeom>
                <a:avLst/>
                <a:gdLst>
                  <a:gd name="connsiteX0" fmla="*/ 0 w 7789309"/>
                  <a:gd name="connsiteY0" fmla="*/ 185312 h 1111849"/>
                  <a:gd name="connsiteX1" fmla="*/ 185312 w 7789309"/>
                  <a:gd name="connsiteY1" fmla="*/ 0 h 1111849"/>
                  <a:gd name="connsiteX2" fmla="*/ 785551 w 7789309"/>
                  <a:gd name="connsiteY2" fmla="*/ 0 h 1111849"/>
                  <a:gd name="connsiteX3" fmla="*/ 1237416 w 7789309"/>
                  <a:gd name="connsiteY3" fmla="*/ 0 h 1111849"/>
                  <a:gd name="connsiteX4" fmla="*/ 1911842 w 7789309"/>
                  <a:gd name="connsiteY4" fmla="*/ 0 h 1111849"/>
                  <a:gd name="connsiteX5" fmla="*/ 2660455 w 7789309"/>
                  <a:gd name="connsiteY5" fmla="*/ 0 h 1111849"/>
                  <a:gd name="connsiteX6" fmla="*/ 3483255 w 7789309"/>
                  <a:gd name="connsiteY6" fmla="*/ 0 h 1111849"/>
                  <a:gd name="connsiteX7" fmla="*/ 3935120 w 7789309"/>
                  <a:gd name="connsiteY7" fmla="*/ 0 h 1111849"/>
                  <a:gd name="connsiteX8" fmla="*/ 4683733 w 7789309"/>
                  <a:gd name="connsiteY8" fmla="*/ 0 h 1111849"/>
                  <a:gd name="connsiteX9" fmla="*/ 5135598 w 7789309"/>
                  <a:gd name="connsiteY9" fmla="*/ 0 h 1111849"/>
                  <a:gd name="connsiteX10" fmla="*/ 5661650 w 7789309"/>
                  <a:gd name="connsiteY10" fmla="*/ 0 h 1111849"/>
                  <a:gd name="connsiteX11" fmla="*/ 6261889 w 7789309"/>
                  <a:gd name="connsiteY11" fmla="*/ 0 h 1111849"/>
                  <a:gd name="connsiteX12" fmla="*/ 6713755 w 7789309"/>
                  <a:gd name="connsiteY12" fmla="*/ 0 h 1111849"/>
                  <a:gd name="connsiteX13" fmla="*/ 7603997 w 7789309"/>
                  <a:gd name="connsiteY13" fmla="*/ 0 h 1111849"/>
                  <a:gd name="connsiteX14" fmla="*/ 7789309 w 7789309"/>
                  <a:gd name="connsiteY14" fmla="*/ 185312 h 1111849"/>
                  <a:gd name="connsiteX15" fmla="*/ 7789309 w 7789309"/>
                  <a:gd name="connsiteY15" fmla="*/ 533688 h 1111849"/>
                  <a:gd name="connsiteX16" fmla="*/ 7789309 w 7789309"/>
                  <a:gd name="connsiteY16" fmla="*/ 926537 h 1111849"/>
                  <a:gd name="connsiteX17" fmla="*/ 7603997 w 7789309"/>
                  <a:gd name="connsiteY17" fmla="*/ 1111849 h 1111849"/>
                  <a:gd name="connsiteX18" fmla="*/ 6781197 w 7789309"/>
                  <a:gd name="connsiteY18" fmla="*/ 1111849 h 1111849"/>
                  <a:gd name="connsiteX19" fmla="*/ 6106771 w 7789309"/>
                  <a:gd name="connsiteY19" fmla="*/ 1111849 h 1111849"/>
                  <a:gd name="connsiteX20" fmla="*/ 5580719 w 7789309"/>
                  <a:gd name="connsiteY20" fmla="*/ 1111849 h 1111849"/>
                  <a:gd name="connsiteX21" fmla="*/ 5128854 w 7789309"/>
                  <a:gd name="connsiteY21" fmla="*/ 1111849 h 1111849"/>
                  <a:gd name="connsiteX22" fmla="*/ 4528615 w 7789309"/>
                  <a:gd name="connsiteY22" fmla="*/ 1111849 h 1111849"/>
                  <a:gd name="connsiteX23" fmla="*/ 4076749 w 7789309"/>
                  <a:gd name="connsiteY23" fmla="*/ 1111849 h 1111849"/>
                  <a:gd name="connsiteX24" fmla="*/ 3328137 w 7789309"/>
                  <a:gd name="connsiteY24" fmla="*/ 1111849 h 1111849"/>
                  <a:gd name="connsiteX25" fmla="*/ 2505337 w 7789309"/>
                  <a:gd name="connsiteY25" fmla="*/ 1111849 h 1111849"/>
                  <a:gd name="connsiteX26" fmla="*/ 1756724 w 7789309"/>
                  <a:gd name="connsiteY26" fmla="*/ 1111849 h 1111849"/>
                  <a:gd name="connsiteX27" fmla="*/ 1304859 w 7789309"/>
                  <a:gd name="connsiteY27" fmla="*/ 1111849 h 1111849"/>
                  <a:gd name="connsiteX28" fmla="*/ 852994 w 7789309"/>
                  <a:gd name="connsiteY28" fmla="*/ 1111849 h 1111849"/>
                  <a:gd name="connsiteX29" fmla="*/ 185312 w 7789309"/>
                  <a:gd name="connsiteY29" fmla="*/ 1111849 h 1111849"/>
                  <a:gd name="connsiteX30" fmla="*/ 0 w 7789309"/>
                  <a:gd name="connsiteY30" fmla="*/ 926537 h 1111849"/>
                  <a:gd name="connsiteX31" fmla="*/ 0 w 7789309"/>
                  <a:gd name="connsiteY31" fmla="*/ 563337 h 1111849"/>
                  <a:gd name="connsiteX32" fmla="*/ 0 w 7789309"/>
                  <a:gd name="connsiteY32" fmla="*/ 185312 h 111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89309" h="1111849" fill="none" extrusionOk="0">
                    <a:moveTo>
                      <a:pt x="0" y="185312"/>
                    </a:moveTo>
                    <a:cubicBezTo>
                      <a:pt x="10889" y="73943"/>
                      <a:pt x="72709" y="-3378"/>
                      <a:pt x="185312" y="0"/>
                    </a:cubicBezTo>
                    <a:cubicBezTo>
                      <a:pt x="308031" y="27903"/>
                      <a:pt x="642424" y="9857"/>
                      <a:pt x="785551" y="0"/>
                    </a:cubicBezTo>
                    <a:cubicBezTo>
                      <a:pt x="928678" y="-9857"/>
                      <a:pt x="1122661" y="5189"/>
                      <a:pt x="1237416" y="0"/>
                    </a:cubicBezTo>
                    <a:cubicBezTo>
                      <a:pt x="1352172" y="-5189"/>
                      <a:pt x="1740374" y="-15661"/>
                      <a:pt x="1911842" y="0"/>
                    </a:cubicBezTo>
                    <a:cubicBezTo>
                      <a:pt x="2083310" y="15661"/>
                      <a:pt x="2471281" y="-36493"/>
                      <a:pt x="2660455" y="0"/>
                    </a:cubicBezTo>
                    <a:cubicBezTo>
                      <a:pt x="2849629" y="36493"/>
                      <a:pt x="3117935" y="15881"/>
                      <a:pt x="3483255" y="0"/>
                    </a:cubicBezTo>
                    <a:cubicBezTo>
                      <a:pt x="3848575" y="-15881"/>
                      <a:pt x="3742398" y="2526"/>
                      <a:pt x="3935120" y="0"/>
                    </a:cubicBezTo>
                    <a:cubicBezTo>
                      <a:pt x="4127842" y="-2526"/>
                      <a:pt x="4359447" y="1184"/>
                      <a:pt x="4683733" y="0"/>
                    </a:cubicBezTo>
                    <a:cubicBezTo>
                      <a:pt x="5008019" y="-1184"/>
                      <a:pt x="4970634" y="9947"/>
                      <a:pt x="5135598" y="0"/>
                    </a:cubicBezTo>
                    <a:cubicBezTo>
                      <a:pt x="5300562" y="-9947"/>
                      <a:pt x="5517056" y="-25358"/>
                      <a:pt x="5661650" y="0"/>
                    </a:cubicBezTo>
                    <a:cubicBezTo>
                      <a:pt x="5806244" y="25358"/>
                      <a:pt x="5979297" y="-8659"/>
                      <a:pt x="6261889" y="0"/>
                    </a:cubicBezTo>
                    <a:cubicBezTo>
                      <a:pt x="6544481" y="8659"/>
                      <a:pt x="6494212" y="11966"/>
                      <a:pt x="6713755" y="0"/>
                    </a:cubicBezTo>
                    <a:cubicBezTo>
                      <a:pt x="6933298" y="-11966"/>
                      <a:pt x="7175139" y="-25851"/>
                      <a:pt x="7603997" y="0"/>
                    </a:cubicBezTo>
                    <a:cubicBezTo>
                      <a:pt x="7693384" y="-168"/>
                      <a:pt x="7777046" y="89826"/>
                      <a:pt x="7789309" y="185312"/>
                    </a:cubicBezTo>
                    <a:cubicBezTo>
                      <a:pt x="7779465" y="332980"/>
                      <a:pt x="7795217" y="437181"/>
                      <a:pt x="7789309" y="533688"/>
                    </a:cubicBezTo>
                    <a:cubicBezTo>
                      <a:pt x="7783401" y="630195"/>
                      <a:pt x="7776695" y="828003"/>
                      <a:pt x="7789309" y="926537"/>
                    </a:cubicBezTo>
                    <a:cubicBezTo>
                      <a:pt x="7787110" y="1035977"/>
                      <a:pt x="7705863" y="1119515"/>
                      <a:pt x="7603997" y="1111849"/>
                    </a:cubicBezTo>
                    <a:cubicBezTo>
                      <a:pt x="7287615" y="1113182"/>
                      <a:pt x="7045111" y="1118204"/>
                      <a:pt x="6781197" y="1111849"/>
                    </a:cubicBezTo>
                    <a:cubicBezTo>
                      <a:pt x="6517283" y="1105494"/>
                      <a:pt x="6310323" y="1141897"/>
                      <a:pt x="6106771" y="1111849"/>
                    </a:cubicBezTo>
                    <a:cubicBezTo>
                      <a:pt x="5903219" y="1081801"/>
                      <a:pt x="5687765" y="1101775"/>
                      <a:pt x="5580719" y="1111849"/>
                    </a:cubicBezTo>
                    <a:cubicBezTo>
                      <a:pt x="5473673" y="1121923"/>
                      <a:pt x="5258017" y="1096465"/>
                      <a:pt x="5128854" y="1111849"/>
                    </a:cubicBezTo>
                    <a:cubicBezTo>
                      <a:pt x="4999691" y="1127233"/>
                      <a:pt x="4751185" y="1096568"/>
                      <a:pt x="4528615" y="1111849"/>
                    </a:cubicBezTo>
                    <a:cubicBezTo>
                      <a:pt x="4306045" y="1127130"/>
                      <a:pt x="4261620" y="1109721"/>
                      <a:pt x="4076749" y="1111849"/>
                    </a:cubicBezTo>
                    <a:cubicBezTo>
                      <a:pt x="3891878" y="1113977"/>
                      <a:pt x="3622782" y="1092581"/>
                      <a:pt x="3328137" y="1111849"/>
                    </a:cubicBezTo>
                    <a:cubicBezTo>
                      <a:pt x="3033492" y="1131117"/>
                      <a:pt x="2786243" y="1081919"/>
                      <a:pt x="2505337" y="1111849"/>
                    </a:cubicBezTo>
                    <a:cubicBezTo>
                      <a:pt x="2224431" y="1141779"/>
                      <a:pt x="2039744" y="1136091"/>
                      <a:pt x="1756724" y="1111849"/>
                    </a:cubicBezTo>
                    <a:cubicBezTo>
                      <a:pt x="1473704" y="1087607"/>
                      <a:pt x="1409635" y="1120852"/>
                      <a:pt x="1304859" y="1111849"/>
                    </a:cubicBezTo>
                    <a:cubicBezTo>
                      <a:pt x="1200084" y="1102846"/>
                      <a:pt x="1000521" y="1124608"/>
                      <a:pt x="852994" y="1111849"/>
                    </a:cubicBezTo>
                    <a:cubicBezTo>
                      <a:pt x="705467" y="1099090"/>
                      <a:pt x="413527" y="1103426"/>
                      <a:pt x="185312" y="1111849"/>
                    </a:cubicBezTo>
                    <a:cubicBezTo>
                      <a:pt x="100734" y="1106980"/>
                      <a:pt x="-3010" y="1031950"/>
                      <a:pt x="0" y="926537"/>
                    </a:cubicBezTo>
                    <a:cubicBezTo>
                      <a:pt x="10517" y="844982"/>
                      <a:pt x="-12892" y="741576"/>
                      <a:pt x="0" y="563337"/>
                    </a:cubicBezTo>
                    <a:cubicBezTo>
                      <a:pt x="12892" y="385098"/>
                      <a:pt x="-9180" y="365213"/>
                      <a:pt x="0" y="185312"/>
                    </a:cubicBezTo>
                    <a:close/>
                  </a:path>
                  <a:path w="7789309" h="1111849" stroke="0" extrusionOk="0">
                    <a:moveTo>
                      <a:pt x="0" y="185312"/>
                    </a:moveTo>
                    <a:cubicBezTo>
                      <a:pt x="22137" y="79250"/>
                      <a:pt x="82575" y="15958"/>
                      <a:pt x="185312" y="0"/>
                    </a:cubicBezTo>
                    <a:cubicBezTo>
                      <a:pt x="310983" y="22521"/>
                      <a:pt x="420112" y="-11141"/>
                      <a:pt x="637177" y="0"/>
                    </a:cubicBezTo>
                    <a:cubicBezTo>
                      <a:pt x="854243" y="11141"/>
                      <a:pt x="920653" y="-8420"/>
                      <a:pt x="1089043" y="0"/>
                    </a:cubicBezTo>
                    <a:cubicBezTo>
                      <a:pt x="1257433" y="8420"/>
                      <a:pt x="1397878" y="-8289"/>
                      <a:pt x="1689282" y="0"/>
                    </a:cubicBezTo>
                    <a:cubicBezTo>
                      <a:pt x="1980686" y="8289"/>
                      <a:pt x="2340183" y="-8718"/>
                      <a:pt x="2512081" y="0"/>
                    </a:cubicBezTo>
                    <a:cubicBezTo>
                      <a:pt x="2683979" y="8718"/>
                      <a:pt x="2837385" y="1710"/>
                      <a:pt x="2963947" y="0"/>
                    </a:cubicBezTo>
                    <a:cubicBezTo>
                      <a:pt x="3090509" y="-1710"/>
                      <a:pt x="3254317" y="-5065"/>
                      <a:pt x="3489999" y="0"/>
                    </a:cubicBezTo>
                    <a:cubicBezTo>
                      <a:pt x="3725681" y="5065"/>
                      <a:pt x="3871790" y="22900"/>
                      <a:pt x="4016051" y="0"/>
                    </a:cubicBezTo>
                    <a:cubicBezTo>
                      <a:pt x="4160312" y="-22900"/>
                      <a:pt x="4493874" y="-3043"/>
                      <a:pt x="4616290" y="0"/>
                    </a:cubicBezTo>
                    <a:cubicBezTo>
                      <a:pt x="4738706" y="3043"/>
                      <a:pt x="5134289" y="22772"/>
                      <a:pt x="5290716" y="0"/>
                    </a:cubicBezTo>
                    <a:cubicBezTo>
                      <a:pt x="5447143" y="-22772"/>
                      <a:pt x="5602047" y="5834"/>
                      <a:pt x="5742581" y="0"/>
                    </a:cubicBezTo>
                    <a:cubicBezTo>
                      <a:pt x="5883116" y="-5834"/>
                      <a:pt x="6077318" y="18965"/>
                      <a:pt x="6268634" y="0"/>
                    </a:cubicBezTo>
                    <a:cubicBezTo>
                      <a:pt x="6459950" y="-18965"/>
                      <a:pt x="6839610" y="-160"/>
                      <a:pt x="7017246" y="0"/>
                    </a:cubicBezTo>
                    <a:cubicBezTo>
                      <a:pt x="7194882" y="160"/>
                      <a:pt x="7356616" y="20741"/>
                      <a:pt x="7603997" y="0"/>
                    </a:cubicBezTo>
                    <a:cubicBezTo>
                      <a:pt x="7703692" y="-22371"/>
                      <a:pt x="7787074" y="89763"/>
                      <a:pt x="7789309" y="185312"/>
                    </a:cubicBezTo>
                    <a:cubicBezTo>
                      <a:pt x="7800831" y="271819"/>
                      <a:pt x="7795333" y="448529"/>
                      <a:pt x="7789309" y="555925"/>
                    </a:cubicBezTo>
                    <a:cubicBezTo>
                      <a:pt x="7783285" y="663321"/>
                      <a:pt x="7803567" y="762902"/>
                      <a:pt x="7789309" y="926537"/>
                    </a:cubicBezTo>
                    <a:cubicBezTo>
                      <a:pt x="7795703" y="1028089"/>
                      <a:pt x="7726369" y="1118273"/>
                      <a:pt x="7603997" y="1111849"/>
                    </a:cubicBezTo>
                    <a:cubicBezTo>
                      <a:pt x="7383151" y="1113967"/>
                      <a:pt x="7181395" y="1081506"/>
                      <a:pt x="6781197" y="1111849"/>
                    </a:cubicBezTo>
                    <a:cubicBezTo>
                      <a:pt x="6380999" y="1142192"/>
                      <a:pt x="6185588" y="1143817"/>
                      <a:pt x="5958398" y="1111849"/>
                    </a:cubicBezTo>
                    <a:cubicBezTo>
                      <a:pt x="5731208" y="1079881"/>
                      <a:pt x="5430764" y="1090634"/>
                      <a:pt x="5135598" y="1111849"/>
                    </a:cubicBezTo>
                    <a:cubicBezTo>
                      <a:pt x="4840432" y="1133064"/>
                      <a:pt x="4772790" y="1085807"/>
                      <a:pt x="4461172" y="1111849"/>
                    </a:cubicBezTo>
                    <a:cubicBezTo>
                      <a:pt x="4149554" y="1137891"/>
                      <a:pt x="4088180" y="1128370"/>
                      <a:pt x="3786746" y="1111849"/>
                    </a:cubicBezTo>
                    <a:cubicBezTo>
                      <a:pt x="3485312" y="1095328"/>
                      <a:pt x="3352389" y="1132729"/>
                      <a:pt x="3186507" y="1111849"/>
                    </a:cubicBezTo>
                    <a:cubicBezTo>
                      <a:pt x="3020625" y="1090969"/>
                      <a:pt x="2892612" y="1128919"/>
                      <a:pt x="2660455" y="1111849"/>
                    </a:cubicBezTo>
                    <a:cubicBezTo>
                      <a:pt x="2428298" y="1094779"/>
                      <a:pt x="2341655" y="1086709"/>
                      <a:pt x="2134403" y="1111849"/>
                    </a:cubicBezTo>
                    <a:cubicBezTo>
                      <a:pt x="1927151" y="1136989"/>
                      <a:pt x="1715182" y="1138853"/>
                      <a:pt x="1534164" y="1111849"/>
                    </a:cubicBezTo>
                    <a:cubicBezTo>
                      <a:pt x="1353146" y="1084845"/>
                      <a:pt x="1072738" y="1115238"/>
                      <a:pt x="785551" y="1111849"/>
                    </a:cubicBezTo>
                    <a:cubicBezTo>
                      <a:pt x="498364" y="1108460"/>
                      <a:pt x="316616" y="1100849"/>
                      <a:pt x="185312" y="1111849"/>
                    </a:cubicBezTo>
                    <a:cubicBezTo>
                      <a:pt x="81332" y="1108963"/>
                      <a:pt x="-2944" y="1018742"/>
                      <a:pt x="0" y="926537"/>
                    </a:cubicBezTo>
                    <a:cubicBezTo>
                      <a:pt x="12236" y="847631"/>
                      <a:pt x="14912" y="709150"/>
                      <a:pt x="0" y="570749"/>
                    </a:cubicBezTo>
                    <a:cubicBezTo>
                      <a:pt x="-14912" y="432348"/>
                      <a:pt x="17523" y="282330"/>
                      <a:pt x="0" y="185312"/>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Hình ảnh 22">
                <a:extLst>
                  <a:ext uri="{FF2B5EF4-FFF2-40B4-BE49-F238E27FC236}">
                    <a16:creationId xmlns:a16="http://schemas.microsoft.com/office/drawing/2014/main" id="{4BBF9D39-27B3-2FA5-FF6B-721ABEFBB78B}"/>
                  </a:ext>
                </a:extLst>
              </p:cNvPr>
              <p:cNvPicPr>
                <a:picLocks noChangeAspect="1"/>
              </p:cNvPicPr>
              <p:nvPr/>
            </p:nvPicPr>
            <p:blipFill rotWithShape="1">
              <a:blip r:embed="rId3"/>
              <a:srcRect l="71687" t="2707" r="6176" b="64704"/>
              <a:stretch/>
            </p:blipFill>
            <p:spPr>
              <a:xfrm>
                <a:off x="184717" y="2685521"/>
                <a:ext cx="652364" cy="960400"/>
              </a:xfrm>
              <a:prstGeom prst="rect">
                <a:avLst/>
              </a:prstGeom>
            </p:spPr>
          </p:pic>
        </p:grpSp>
        <p:sp>
          <p:nvSpPr>
            <p:cNvPr id="19" name="Hộp Văn bản 18">
              <a:extLst>
                <a:ext uri="{FF2B5EF4-FFF2-40B4-BE49-F238E27FC236}">
                  <a16:creationId xmlns:a16="http://schemas.microsoft.com/office/drawing/2014/main" id="{C3162FBD-27AB-9F7E-339F-604B45259102}"/>
                </a:ext>
              </a:extLst>
            </p:cNvPr>
            <p:cNvSpPr txBox="1"/>
            <p:nvPr/>
          </p:nvSpPr>
          <p:spPr>
            <a:xfrm>
              <a:off x="858393" y="2901255"/>
              <a:ext cx="7209242" cy="954107"/>
            </a:xfrm>
            <a:prstGeom prst="rect">
              <a:avLst/>
            </a:prstGeom>
            <a:noFill/>
          </p:spPr>
          <p:txBody>
            <a:bodyPr wrap="square" rtlCol="0">
              <a:spAutoFit/>
            </a:bodyPr>
            <a:lstStyle/>
            <a:p>
              <a:pPr algn="ctr"/>
              <a:r>
                <a:rPr lang="vi-VN" sz="2800">
                  <a:solidFill>
                    <a:schemeClr val="tx1"/>
                  </a:solidFill>
                  <a:latin typeface="Calibri" panose="020F0502020204030204" pitchFamily="34" charset="0"/>
                  <a:cs typeface="Calibri" panose="020F0502020204030204" pitchFamily="34" charset="0"/>
                </a:rPr>
                <a:t>Những chi tiết nào cho thấy Liêm rất vui và sẵn sàng với công việc?</a:t>
              </a:r>
              <a:endParaRPr lang="en-US" sz="2800" dirty="0">
                <a:solidFill>
                  <a:schemeClr val="tx1"/>
                </a:solidFill>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42DE2BAA-B355-4757-8B25-52B35893ADEB}"/>
              </a:ext>
            </a:extLst>
          </p:cNvPr>
          <p:cNvGrpSpPr/>
          <p:nvPr/>
        </p:nvGrpSpPr>
        <p:grpSpPr>
          <a:xfrm>
            <a:off x="0" y="1766477"/>
            <a:ext cx="9144000" cy="2978221"/>
            <a:chOff x="209836" y="1234282"/>
            <a:chExt cx="8827970" cy="3826508"/>
          </a:xfrm>
        </p:grpSpPr>
        <p:sp>
          <p:nvSpPr>
            <p:cNvPr id="43" name="Rectangle: Rounded Corners 7">
              <a:extLst>
                <a:ext uri="{FF2B5EF4-FFF2-40B4-BE49-F238E27FC236}">
                  <a16:creationId xmlns:a16="http://schemas.microsoft.com/office/drawing/2014/main" id="{A4F4CA14-DB11-4894-9560-DC3967EB525D}"/>
                </a:ext>
              </a:extLst>
            </p:cNvPr>
            <p:cNvSpPr/>
            <p:nvPr/>
          </p:nvSpPr>
          <p:spPr>
            <a:xfrm>
              <a:off x="209836" y="1234282"/>
              <a:ext cx="8827970" cy="3767856"/>
            </a:xfrm>
            <a:custGeom>
              <a:avLst/>
              <a:gdLst>
                <a:gd name="connsiteX0" fmla="*/ 0 w 8827970"/>
                <a:gd name="connsiteY0" fmla="*/ 375731 h 3767856"/>
                <a:gd name="connsiteX1" fmla="*/ 375731 w 8827970"/>
                <a:gd name="connsiteY1" fmla="*/ 0 h 3767856"/>
                <a:gd name="connsiteX2" fmla="*/ 8452239 w 8827970"/>
                <a:gd name="connsiteY2" fmla="*/ 0 h 3767856"/>
                <a:gd name="connsiteX3" fmla="*/ 8827970 w 8827970"/>
                <a:gd name="connsiteY3" fmla="*/ 375731 h 3767856"/>
                <a:gd name="connsiteX4" fmla="*/ 8827970 w 8827970"/>
                <a:gd name="connsiteY4" fmla="*/ 3392125 h 3767856"/>
                <a:gd name="connsiteX5" fmla="*/ 8452239 w 8827970"/>
                <a:gd name="connsiteY5" fmla="*/ 3767856 h 3767856"/>
                <a:gd name="connsiteX6" fmla="*/ 375731 w 8827970"/>
                <a:gd name="connsiteY6" fmla="*/ 3767856 h 3767856"/>
                <a:gd name="connsiteX7" fmla="*/ 0 w 8827970"/>
                <a:gd name="connsiteY7" fmla="*/ 3392125 h 3767856"/>
                <a:gd name="connsiteX8" fmla="*/ 0 w 8827970"/>
                <a:gd name="connsiteY8" fmla="*/ 375731 h 37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767856" fill="none" extrusionOk="0">
                  <a:moveTo>
                    <a:pt x="0" y="375731"/>
                  </a:moveTo>
                  <a:cubicBezTo>
                    <a:pt x="1131" y="198823"/>
                    <a:pt x="180319" y="20306"/>
                    <a:pt x="375731" y="0"/>
                  </a:cubicBezTo>
                  <a:cubicBezTo>
                    <a:pt x="4177382" y="72427"/>
                    <a:pt x="5878933" y="61419"/>
                    <a:pt x="8452239" y="0"/>
                  </a:cubicBezTo>
                  <a:cubicBezTo>
                    <a:pt x="8658822" y="-6391"/>
                    <a:pt x="8818393" y="165323"/>
                    <a:pt x="8827970" y="375731"/>
                  </a:cubicBezTo>
                  <a:cubicBezTo>
                    <a:pt x="8928846" y="1178070"/>
                    <a:pt x="8720657" y="1984296"/>
                    <a:pt x="8827970" y="3392125"/>
                  </a:cubicBezTo>
                  <a:cubicBezTo>
                    <a:pt x="8829556" y="3591589"/>
                    <a:pt x="8634976" y="3740084"/>
                    <a:pt x="8452239" y="3767856"/>
                  </a:cubicBezTo>
                  <a:cubicBezTo>
                    <a:pt x="7480056" y="3797683"/>
                    <a:pt x="1622371" y="3688550"/>
                    <a:pt x="375731" y="3767856"/>
                  </a:cubicBezTo>
                  <a:cubicBezTo>
                    <a:pt x="200220" y="3764239"/>
                    <a:pt x="-9479" y="3601510"/>
                    <a:pt x="0" y="3392125"/>
                  </a:cubicBezTo>
                  <a:cubicBezTo>
                    <a:pt x="50037" y="2402924"/>
                    <a:pt x="770" y="1221685"/>
                    <a:pt x="0" y="375731"/>
                  </a:cubicBezTo>
                  <a:close/>
                </a:path>
                <a:path w="8827970" h="3767856" stroke="0" extrusionOk="0">
                  <a:moveTo>
                    <a:pt x="0" y="375731"/>
                  </a:moveTo>
                  <a:cubicBezTo>
                    <a:pt x="7888" y="170370"/>
                    <a:pt x="170296" y="4325"/>
                    <a:pt x="375731" y="0"/>
                  </a:cubicBezTo>
                  <a:cubicBezTo>
                    <a:pt x="1378451" y="123000"/>
                    <a:pt x="5134922" y="-96860"/>
                    <a:pt x="8452239" y="0"/>
                  </a:cubicBezTo>
                  <a:cubicBezTo>
                    <a:pt x="8629685" y="-22914"/>
                    <a:pt x="8829478" y="165179"/>
                    <a:pt x="8827970" y="375731"/>
                  </a:cubicBezTo>
                  <a:cubicBezTo>
                    <a:pt x="8831143" y="1030054"/>
                    <a:pt x="8922237" y="2111904"/>
                    <a:pt x="8827970" y="3392125"/>
                  </a:cubicBezTo>
                  <a:cubicBezTo>
                    <a:pt x="8804919" y="3607987"/>
                    <a:pt x="8655505" y="3767161"/>
                    <a:pt x="8452239" y="3767856"/>
                  </a:cubicBezTo>
                  <a:cubicBezTo>
                    <a:pt x="4888460" y="3607149"/>
                    <a:pt x="2940154" y="3807523"/>
                    <a:pt x="375731" y="3767856"/>
                  </a:cubicBezTo>
                  <a:cubicBezTo>
                    <a:pt x="154413" y="3765067"/>
                    <a:pt x="-7518" y="3596230"/>
                    <a:pt x="0" y="3392125"/>
                  </a:cubicBezTo>
                  <a:cubicBezTo>
                    <a:pt x="32216" y="2542766"/>
                    <a:pt x="57206" y="1518507"/>
                    <a:pt x="0" y="375731"/>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sp>
          <p:nvSpPr>
            <p:cNvPr id="44" name="Rectangle: Rounded Corners 7">
              <a:extLst>
                <a:ext uri="{FF2B5EF4-FFF2-40B4-BE49-F238E27FC236}">
                  <a16:creationId xmlns:a16="http://schemas.microsoft.com/office/drawing/2014/main" id="{235B1B67-F822-4167-83F8-BD51E60EC7FD}"/>
                </a:ext>
              </a:extLst>
            </p:cNvPr>
            <p:cNvSpPr/>
            <p:nvPr/>
          </p:nvSpPr>
          <p:spPr>
            <a:xfrm>
              <a:off x="395411" y="1372779"/>
              <a:ext cx="8456820" cy="3490861"/>
            </a:xfrm>
            <a:custGeom>
              <a:avLst/>
              <a:gdLst>
                <a:gd name="connsiteX0" fmla="*/ 0 w 8456820"/>
                <a:gd name="connsiteY0" fmla="*/ 348109 h 3490861"/>
                <a:gd name="connsiteX1" fmla="*/ 348109 w 8456820"/>
                <a:gd name="connsiteY1" fmla="*/ 0 h 3490861"/>
                <a:gd name="connsiteX2" fmla="*/ 8108711 w 8456820"/>
                <a:gd name="connsiteY2" fmla="*/ 0 h 3490861"/>
                <a:gd name="connsiteX3" fmla="*/ 8456820 w 8456820"/>
                <a:gd name="connsiteY3" fmla="*/ 348109 h 3490861"/>
                <a:gd name="connsiteX4" fmla="*/ 8456820 w 8456820"/>
                <a:gd name="connsiteY4" fmla="*/ 3142752 h 3490861"/>
                <a:gd name="connsiteX5" fmla="*/ 8108711 w 8456820"/>
                <a:gd name="connsiteY5" fmla="*/ 3490861 h 3490861"/>
                <a:gd name="connsiteX6" fmla="*/ 348109 w 8456820"/>
                <a:gd name="connsiteY6" fmla="*/ 3490861 h 3490861"/>
                <a:gd name="connsiteX7" fmla="*/ 0 w 8456820"/>
                <a:gd name="connsiteY7" fmla="*/ 3142752 h 3490861"/>
                <a:gd name="connsiteX8" fmla="*/ 0 w 8456820"/>
                <a:gd name="connsiteY8" fmla="*/ 348109 h 349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820" h="3490861" fill="none" extrusionOk="0">
                  <a:moveTo>
                    <a:pt x="0" y="348109"/>
                  </a:moveTo>
                  <a:cubicBezTo>
                    <a:pt x="1206" y="188487"/>
                    <a:pt x="158660" y="4709"/>
                    <a:pt x="348109" y="0"/>
                  </a:cubicBezTo>
                  <a:cubicBezTo>
                    <a:pt x="1919830" y="72427"/>
                    <a:pt x="5273374" y="61419"/>
                    <a:pt x="8108711" y="0"/>
                  </a:cubicBezTo>
                  <a:cubicBezTo>
                    <a:pt x="8299609" y="-9342"/>
                    <a:pt x="8434727" y="149171"/>
                    <a:pt x="8456820" y="348109"/>
                  </a:cubicBezTo>
                  <a:cubicBezTo>
                    <a:pt x="8557696" y="726839"/>
                    <a:pt x="8349507" y="2452712"/>
                    <a:pt x="8456820" y="3142752"/>
                  </a:cubicBezTo>
                  <a:cubicBezTo>
                    <a:pt x="8463651" y="3300337"/>
                    <a:pt x="8286723" y="3474895"/>
                    <a:pt x="8108711" y="3490861"/>
                  </a:cubicBezTo>
                  <a:cubicBezTo>
                    <a:pt x="5042295" y="3520688"/>
                    <a:pt x="2855594" y="3411555"/>
                    <a:pt x="348109" y="3490861"/>
                  </a:cubicBezTo>
                  <a:cubicBezTo>
                    <a:pt x="163256" y="3490024"/>
                    <a:pt x="-8058" y="3336600"/>
                    <a:pt x="0" y="3142752"/>
                  </a:cubicBezTo>
                  <a:cubicBezTo>
                    <a:pt x="50037" y="2706936"/>
                    <a:pt x="770" y="1511708"/>
                    <a:pt x="0" y="348109"/>
                  </a:cubicBezTo>
                  <a:close/>
                </a:path>
                <a:path w="8456820" h="3490861" stroke="0" extrusionOk="0">
                  <a:moveTo>
                    <a:pt x="0" y="348109"/>
                  </a:moveTo>
                  <a:cubicBezTo>
                    <a:pt x="27219" y="163273"/>
                    <a:pt x="159538" y="7675"/>
                    <a:pt x="348109" y="0"/>
                  </a:cubicBezTo>
                  <a:cubicBezTo>
                    <a:pt x="2709224" y="123000"/>
                    <a:pt x="4652919" y="-96860"/>
                    <a:pt x="8108711" y="0"/>
                  </a:cubicBezTo>
                  <a:cubicBezTo>
                    <a:pt x="8281711" y="-14675"/>
                    <a:pt x="8458943" y="151575"/>
                    <a:pt x="8456820" y="348109"/>
                  </a:cubicBezTo>
                  <a:cubicBezTo>
                    <a:pt x="8459993" y="1727265"/>
                    <a:pt x="8551087" y="2135652"/>
                    <a:pt x="8456820" y="3142752"/>
                  </a:cubicBezTo>
                  <a:cubicBezTo>
                    <a:pt x="8438584" y="3341614"/>
                    <a:pt x="8264156" y="3484837"/>
                    <a:pt x="8108711" y="3490861"/>
                  </a:cubicBezTo>
                  <a:cubicBezTo>
                    <a:pt x="6331675" y="3330154"/>
                    <a:pt x="3205211" y="3530528"/>
                    <a:pt x="348109" y="3490861"/>
                  </a:cubicBezTo>
                  <a:cubicBezTo>
                    <a:pt x="124605" y="3484550"/>
                    <a:pt x="-11899" y="3329617"/>
                    <a:pt x="0" y="3142752"/>
                  </a:cubicBezTo>
                  <a:cubicBezTo>
                    <a:pt x="32216" y="2298528"/>
                    <a:pt x="57206" y="1732206"/>
                    <a:pt x="0" y="348109"/>
                  </a:cubicBezTo>
                  <a:close/>
                </a:path>
              </a:pathLst>
            </a:custGeom>
            <a:solidFill>
              <a:schemeClr val="accent6">
                <a:lumMod val="20000"/>
                <a:lumOff val="80000"/>
                <a:alpha val="80000"/>
              </a:schemeClr>
            </a:solidFill>
            <a:ln w="38100">
              <a:solidFill>
                <a:schemeClr val="accent1"/>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sp>
          <p:nvSpPr>
            <p:cNvPr id="45" name="Hộp Văn bản 56">
              <a:extLst>
                <a:ext uri="{FF2B5EF4-FFF2-40B4-BE49-F238E27FC236}">
                  <a16:creationId xmlns:a16="http://schemas.microsoft.com/office/drawing/2014/main" id="{23CFBC5B-46C3-4BDA-AFDF-30B69C9627CB}"/>
                </a:ext>
              </a:extLst>
            </p:cNvPr>
            <p:cNvSpPr txBox="1"/>
            <p:nvPr/>
          </p:nvSpPr>
          <p:spPr>
            <a:xfrm>
              <a:off x="477345" y="1422862"/>
              <a:ext cx="8181599" cy="36379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u="none" strike="noStrike" kern="0" cap="none" spc="0" normalizeH="0" baseline="0" noProof="0">
                  <a:ln>
                    <a:noFill/>
                  </a:ln>
                  <a:solidFill>
                    <a:srgbClr val="FF0000"/>
                  </a:solidFill>
                  <a:effectLst/>
                  <a:uLnTx/>
                  <a:uFillTx/>
                  <a:latin typeface="Calibri"/>
                  <a:cs typeface="Arial"/>
                  <a:sym typeface="Arial"/>
                </a:rPr>
                <a:t>Những chi tiết cho thấy Liêm rất vui và sẵn sàng với công việc là:</a:t>
              </a:r>
              <a:r>
                <a:rPr kumimoji="0" lang="en-US" sz="2800" b="1" u="none" strike="noStrike" kern="0" cap="none" spc="0" normalizeH="0" baseline="0" noProof="0">
                  <a:ln>
                    <a:noFill/>
                  </a:ln>
                  <a:solidFill>
                    <a:schemeClr val="tx1"/>
                  </a:solidFill>
                  <a:effectLst/>
                  <a:uLnTx/>
                  <a:uFillTx/>
                  <a:latin typeface="Calibri"/>
                  <a:cs typeface="Arial"/>
                  <a:sym typeface="Arial"/>
                </a:rPr>
                <a:t> Vui bước trên con đường đầy màu xanh, nhận với bố để mình chăm hai con bò khi biết bố mẹ và chị bận, trả lời bố: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i="1">
                  <a:solidFill>
                    <a:sysClr val="windowText" lastClr="000000"/>
                  </a:solidFill>
                  <a:latin typeface="Calibri"/>
                </a:rPr>
                <a:t>- </a:t>
              </a:r>
              <a:r>
                <a:rPr kumimoji="0" lang="vi-VN" sz="2800" b="1" i="1" u="none" strike="noStrike" kern="0" cap="none" spc="0" normalizeH="0" baseline="0" noProof="0">
                  <a:ln>
                    <a:noFill/>
                  </a:ln>
                  <a:solidFill>
                    <a:sysClr val="windowText" lastClr="000000"/>
                  </a:solidFill>
                  <a:effectLst/>
                  <a:uLnTx/>
                  <a:uFillTx/>
                  <a:latin typeface="Calibri"/>
                  <a:cs typeface="Arial"/>
                  <a:sym typeface="Arial"/>
                </a:rPr>
                <a:t>"Không sao. Con đi hai chuyến. Mỗi chuyến một bó cỏ là đủ rồi".</a:t>
              </a:r>
            </a:p>
          </p:txBody>
        </p:sp>
      </p:grpSp>
    </p:spTree>
    <p:extLst>
      <p:ext uri="{BB962C8B-B14F-4D97-AF65-F5344CB8AC3E}">
        <p14:creationId xmlns:p14="http://schemas.microsoft.com/office/powerpoint/2010/main" val="1714873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143500"/>
          </a:xfrm>
          <a:prstGeom prst="rect">
            <a:avLst/>
          </a:prstGeom>
          <a:solidFill>
            <a:srgbClr val="F7E5E8"/>
          </a:solidFill>
        </p:spPr>
        <p:txBody>
          <a:bodyPr wrap="square" rtlCol="0">
            <a:spAutoFit/>
          </a:bodyPr>
          <a:lstStyle/>
          <a:p>
            <a:endParaRPr lang="en-US" dirty="0"/>
          </a:p>
        </p:txBody>
      </p:sp>
      <p:grpSp>
        <p:nvGrpSpPr>
          <p:cNvPr id="10" name="Nhóm 1">
            <a:extLst>
              <a:ext uri="{FF2B5EF4-FFF2-40B4-BE49-F238E27FC236}">
                <a16:creationId xmlns:a16="http://schemas.microsoft.com/office/drawing/2014/main" id="{11C6E3FB-A934-41B6-AE7C-072117E32340}"/>
              </a:ext>
            </a:extLst>
          </p:cNvPr>
          <p:cNvGrpSpPr/>
          <p:nvPr/>
        </p:nvGrpSpPr>
        <p:grpSpPr>
          <a:xfrm>
            <a:off x="148834" y="141362"/>
            <a:ext cx="8703397" cy="1736646"/>
            <a:chOff x="228184" y="1767860"/>
            <a:chExt cx="8703397" cy="1736646"/>
          </a:xfrm>
        </p:grpSpPr>
        <p:grpSp>
          <p:nvGrpSpPr>
            <p:cNvPr id="11" name="Nhóm 2">
              <a:extLst>
                <a:ext uri="{FF2B5EF4-FFF2-40B4-BE49-F238E27FC236}">
                  <a16:creationId xmlns:a16="http://schemas.microsoft.com/office/drawing/2014/main" id="{A4716ECE-686D-4626-8E7D-BC7A03FF2BA1}"/>
                </a:ext>
              </a:extLst>
            </p:cNvPr>
            <p:cNvGrpSpPr/>
            <p:nvPr/>
          </p:nvGrpSpPr>
          <p:grpSpPr>
            <a:xfrm>
              <a:off x="883372" y="1767860"/>
              <a:ext cx="8048209" cy="1736646"/>
              <a:chOff x="5190439" y="726862"/>
              <a:chExt cx="8048209" cy="1736646"/>
            </a:xfrm>
          </p:grpSpPr>
          <p:sp>
            <p:nvSpPr>
              <p:cNvPr id="13" name="Hình chữ nhật: Góc Tròn 4">
                <a:extLst>
                  <a:ext uri="{FF2B5EF4-FFF2-40B4-BE49-F238E27FC236}">
                    <a16:creationId xmlns:a16="http://schemas.microsoft.com/office/drawing/2014/main" id="{429725A9-E3B4-45BD-B329-409F50C789B0}"/>
                  </a:ext>
                </a:extLst>
              </p:cNvPr>
              <p:cNvSpPr/>
              <p:nvPr/>
            </p:nvSpPr>
            <p:spPr>
              <a:xfrm>
                <a:off x="5190439" y="827021"/>
                <a:ext cx="8048209" cy="1614076"/>
              </a:xfrm>
              <a:custGeom>
                <a:avLst/>
                <a:gdLst>
                  <a:gd name="connsiteX0" fmla="*/ 0 w 8048209"/>
                  <a:gd name="connsiteY0" fmla="*/ 269018 h 1614076"/>
                  <a:gd name="connsiteX1" fmla="*/ 269018 w 8048209"/>
                  <a:gd name="connsiteY1" fmla="*/ 0 h 1614076"/>
                  <a:gd name="connsiteX2" fmla="*/ 876659 w 8048209"/>
                  <a:gd name="connsiteY2" fmla="*/ 0 h 1614076"/>
                  <a:gd name="connsiteX3" fmla="*/ 1334097 w 8048209"/>
                  <a:gd name="connsiteY3" fmla="*/ 0 h 1614076"/>
                  <a:gd name="connsiteX4" fmla="*/ 2016840 w 8048209"/>
                  <a:gd name="connsiteY4" fmla="*/ 0 h 1614076"/>
                  <a:gd name="connsiteX5" fmla="*/ 2774685 w 8048209"/>
                  <a:gd name="connsiteY5" fmla="*/ 0 h 1614076"/>
                  <a:gd name="connsiteX6" fmla="*/ 3607631 w 8048209"/>
                  <a:gd name="connsiteY6" fmla="*/ 0 h 1614076"/>
                  <a:gd name="connsiteX7" fmla="*/ 4065069 w 8048209"/>
                  <a:gd name="connsiteY7" fmla="*/ 0 h 1614076"/>
                  <a:gd name="connsiteX8" fmla="*/ 4822914 w 8048209"/>
                  <a:gd name="connsiteY8" fmla="*/ 0 h 1614076"/>
                  <a:gd name="connsiteX9" fmla="*/ 5280352 w 8048209"/>
                  <a:gd name="connsiteY9" fmla="*/ 0 h 1614076"/>
                  <a:gd name="connsiteX10" fmla="*/ 5812891 w 8048209"/>
                  <a:gd name="connsiteY10" fmla="*/ 0 h 1614076"/>
                  <a:gd name="connsiteX11" fmla="*/ 6420532 w 8048209"/>
                  <a:gd name="connsiteY11" fmla="*/ 0 h 1614076"/>
                  <a:gd name="connsiteX12" fmla="*/ 6877970 w 8048209"/>
                  <a:gd name="connsiteY12" fmla="*/ 0 h 1614076"/>
                  <a:gd name="connsiteX13" fmla="*/ 7779191 w 8048209"/>
                  <a:gd name="connsiteY13" fmla="*/ 0 h 1614076"/>
                  <a:gd name="connsiteX14" fmla="*/ 8048209 w 8048209"/>
                  <a:gd name="connsiteY14" fmla="*/ 269018 h 1614076"/>
                  <a:gd name="connsiteX15" fmla="*/ 8048209 w 8048209"/>
                  <a:gd name="connsiteY15" fmla="*/ 774757 h 1614076"/>
                  <a:gd name="connsiteX16" fmla="*/ 8048209 w 8048209"/>
                  <a:gd name="connsiteY16" fmla="*/ 1345058 h 1614076"/>
                  <a:gd name="connsiteX17" fmla="*/ 7779191 w 8048209"/>
                  <a:gd name="connsiteY17" fmla="*/ 1614076 h 1614076"/>
                  <a:gd name="connsiteX18" fmla="*/ 6946245 w 8048209"/>
                  <a:gd name="connsiteY18" fmla="*/ 1614076 h 1614076"/>
                  <a:gd name="connsiteX19" fmla="*/ 6263502 w 8048209"/>
                  <a:gd name="connsiteY19" fmla="*/ 1614076 h 1614076"/>
                  <a:gd name="connsiteX20" fmla="*/ 5730962 w 8048209"/>
                  <a:gd name="connsiteY20" fmla="*/ 1614076 h 1614076"/>
                  <a:gd name="connsiteX21" fmla="*/ 5273524 w 8048209"/>
                  <a:gd name="connsiteY21" fmla="*/ 1614076 h 1614076"/>
                  <a:gd name="connsiteX22" fmla="*/ 4665883 w 8048209"/>
                  <a:gd name="connsiteY22" fmla="*/ 1614076 h 1614076"/>
                  <a:gd name="connsiteX23" fmla="*/ 4208445 w 8048209"/>
                  <a:gd name="connsiteY23" fmla="*/ 1614076 h 1614076"/>
                  <a:gd name="connsiteX24" fmla="*/ 3450600 w 8048209"/>
                  <a:gd name="connsiteY24" fmla="*/ 1614076 h 1614076"/>
                  <a:gd name="connsiteX25" fmla="*/ 2617654 w 8048209"/>
                  <a:gd name="connsiteY25" fmla="*/ 1614076 h 1614076"/>
                  <a:gd name="connsiteX26" fmla="*/ 1859809 w 8048209"/>
                  <a:gd name="connsiteY26" fmla="*/ 1614076 h 1614076"/>
                  <a:gd name="connsiteX27" fmla="*/ 1402371 w 8048209"/>
                  <a:gd name="connsiteY27" fmla="*/ 1614076 h 1614076"/>
                  <a:gd name="connsiteX28" fmla="*/ 944934 w 8048209"/>
                  <a:gd name="connsiteY28" fmla="*/ 1614076 h 1614076"/>
                  <a:gd name="connsiteX29" fmla="*/ 269018 w 8048209"/>
                  <a:gd name="connsiteY29" fmla="*/ 1614076 h 1614076"/>
                  <a:gd name="connsiteX30" fmla="*/ 0 w 8048209"/>
                  <a:gd name="connsiteY30" fmla="*/ 1345058 h 1614076"/>
                  <a:gd name="connsiteX31" fmla="*/ 0 w 8048209"/>
                  <a:gd name="connsiteY31" fmla="*/ 817798 h 1614076"/>
                  <a:gd name="connsiteX32" fmla="*/ 0 w 8048209"/>
                  <a:gd name="connsiteY32" fmla="*/ 269018 h 161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48209" h="1614076" fill="none" extrusionOk="0">
                    <a:moveTo>
                      <a:pt x="0" y="269018"/>
                    </a:moveTo>
                    <a:cubicBezTo>
                      <a:pt x="24741" y="99939"/>
                      <a:pt x="112068" y="-2758"/>
                      <a:pt x="269018" y="0"/>
                    </a:cubicBezTo>
                    <a:cubicBezTo>
                      <a:pt x="530838" y="28481"/>
                      <a:pt x="601731" y="-1557"/>
                      <a:pt x="876659" y="0"/>
                    </a:cubicBezTo>
                    <a:cubicBezTo>
                      <a:pt x="1151587" y="1557"/>
                      <a:pt x="1187452" y="16537"/>
                      <a:pt x="1334097" y="0"/>
                    </a:cubicBezTo>
                    <a:cubicBezTo>
                      <a:pt x="1480742" y="-16537"/>
                      <a:pt x="1707609" y="27793"/>
                      <a:pt x="2016840" y="0"/>
                    </a:cubicBezTo>
                    <a:cubicBezTo>
                      <a:pt x="2326071" y="-27793"/>
                      <a:pt x="2470015" y="-14968"/>
                      <a:pt x="2774685" y="0"/>
                    </a:cubicBezTo>
                    <a:cubicBezTo>
                      <a:pt x="3079355" y="14968"/>
                      <a:pt x="3294469" y="-26859"/>
                      <a:pt x="3607631" y="0"/>
                    </a:cubicBezTo>
                    <a:cubicBezTo>
                      <a:pt x="3920793" y="26859"/>
                      <a:pt x="3842516" y="3554"/>
                      <a:pt x="4065069" y="0"/>
                    </a:cubicBezTo>
                    <a:cubicBezTo>
                      <a:pt x="4287622" y="-3554"/>
                      <a:pt x="4498564" y="32488"/>
                      <a:pt x="4822914" y="0"/>
                    </a:cubicBezTo>
                    <a:cubicBezTo>
                      <a:pt x="5147264" y="-32488"/>
                      <a:pt x="5055622" y="-11888"/>
                      <a:pt x="5280352" y="0"/>
                    </a:cubicBezTo>
                    <a:cubicBezTo>
                      <a:pt x="5505082" y="11888"/>
                      <a:pt x="5697780" y="9632"/>
                      <a:pt x="5812891" y="0"/>
                    </a:cubicBezTo>
                    <a:cubicBezTo>
                      <a:pt x="5928002" y="-9632"/>
                      <a:pt x="6189517" y="4898"/>
                      <a:pt x="6420532" y="0"/>
                    </a:cubicBezTo>
                    <a:cubicBezTo>
                      <a:pt x="6651547" y="-4898"/>
                      <a:pt x="6694060" y="7130"/>
                      <a:pt x="6877970" y="0"/>
                    </a:cubicBezTo>
                    <a:cubicBezTo>
                      <a:pt x="7061880" y="-7130"/>
                      <a:pt x="7569438" y="12802"/>
                      <a:pt x="7779191" y="0"/>
                    </a:cubicBezTo>
                    <a:cubicBezTo>
                      <a:pt x="7899268" y="-370"/>
                      <a:pt x="8041591" y="124145"/>
                      <a:pt x="8048209" y="269018"/>
                    </a:cubicBezTo>
                    <a:cubicBezTo>
                      <a:pt x="8073186" y="377923"/>
                      <a:pt x="8037101" y="620283"/>
                      <a:pt x="8048209" y="774757"/>
                    </a:cubicBezTo>
                    <a:cubicBezTo>
                      <a:pt x="8059317" y="929231"/>
                      <a:pt x="8041712" y="1142160"/>
                      <a:pt x="8048209" y="1345058"/>
                    </a:cubicBezTo>
                    <a:cubicBezTo>
                      <a:pt x="8043919" y="1507478"/>
                      <a:pt x="7925847" y="1644752"/>
                      <a:pt x="7779191" y="1614076"/>
                    </a:cubicBezTo>
                    <a:cubicBezTo>
                      <a:pt x="7583622" y="1578783"/>
                      <a:pt x="7156913" y="1654064"/>
                      <a:pt x="6946245" y="1614076"/>
                    </a:cubicBezTo>
                    <a:cubicBezTo>
                      <a:pt x="6735577" y="1574088"/>
                      <a:pt x="6548382" y="1614881"/>
                      <a:pt x="6263502" y="1614076"/>
                    </a:cubicBezTo>
                    <a:cubicBezTo>
                      <a:pt x="5978622" y="1613271"/>
                      <a:pt x="5972663" y="1635480"/>
                      <a:pt x="5730962" y="1614076"/>
                    </a:cubicBezTo>
                    <a:cubicBezTo>
                      <a:pt x="5489261" y="1592672"/>
                      <a:pt x="5461841" y="1612793"/>
                      <a:pt x="5273524" y="1614076"/>
                    </a:cubicBezTo>
                    <a:cubicBezTo>
                      <a:pt x="5085207" y="1615359"/>
                      <a:pt x="4895370" y="1639917"/>
                      <a:pt x="4665883" y="1614076"/>
                    </a:cubicBezTo>
                    <a:cubicBezTo>
                      <a:pt x="4436396" y="1588235"/>
                      <a:pt x="4302525" y="1592967"/>
                      <a:pt x="4208445" y="1614076"/>
                    </a:cubicBezTo>
                    <a:cubicBezTo>
                      <a:pt x="4114365" y="1635185"/>
                      <a:pt x="3820613" y="1631156"/>
                      <a:pt x="3450600" y="1614076"/>
                    </a:cubicBezTo>
                    <a:cubicBezTo>
                      <a:pt x="3080588" y="1596996"/>
                      <a:pt x="3026043" y="1621878"/>
                      <a:pt x="2617654" y="1614076"/>
                    </a:cubicBezTo>
                    <a:cubicBezTo>
                      <a:pt x="2209265" y="1606274"/>
                      <a:pt x="2096651" y="1586440"/>
                      <a:pt x="1859809" y="1614076"/>
                    </a:cubicBezTo>
                    <a:cubicBezTo>
                      <a:pt x="1622968" y="1641712"/>
                      <a:pt x="1565436" y="1613585"/>
                      <a:pt x="1402371" y="1614076"/>
                    </a:cubicBezTo>
                    <a:cubicBezTo>
                      <a:pt x="1239306" y="1614567"/>
                      <a:pt x="1069065" y="1606952"/>
                      <a:pt x="944934" y="1614076"/>
                    </a:cubicBezTo>
                    <a:cubicBezTo>
                      <a:pt x="820803" y="1621200"/>
                      <a:pt x="462517" y="1603045"/>
                      <a:pt x="269018" y="1614076"/>
                    </a:cubicBezTo>
                    <a:cubicBezTo>
                      <a:pt x="140219" y="1608656"/>
                      <a:pt x="-11143" y="1504990"/>
                      <a:pt x="0" y="1345058"/>
                    </a:cubicBezTo>
                    <a:cubicBezTo>
                      <a:pt x="19122" y="1091316"/>
                      <a:pt x="19729" y="1053760"/>
                      <a:pt x="0" y="817798"/>
                    </a:cubicBezTo>
                    <a:cubicBezTo>
                      <a:pt x="-19729" y="581836"/>
                      <a:pt x="-3864" y="447618"/>
                      <a:pt x="0" y="269018"/>
                    </a:cubicBezTo>
                    <a:close/>
                  </a:path>
                  <a:path w="8048209" h="1614076" stroke="0" extrusionOk="0">
                    <a:moveTo>
                      <a:pt x="0" y="269018"/>
                    </a:moveTo>
                    <a:cubicBezTo>
                      <a:pt x="25641" y="116138"/>
                      <a:pt x="120234" y="8498"/>
                      <a:pt x="269018" y="0"/>
                    </a:cubicBezTo>
                    <a:cubicBezTo>
                      <a:pt x="473063" y="-9494"/>
                      <a:pt x="508326" y="-10576"/>
                      <a:pt x="726456" y="0"/>
                    </a:cubicBezTo>
                    <a:cubicBezTo>
                      <a:pt x="944586" y="10576"/>
                      <a:pt x="1003431" y="20561"/>
                      <a:pt x="1183894" y="0"/>
                    </a:cubicBezTo>
                    <a:cubicBezTo>
                      <a:pt x="1364357" y="-20561"/>
                      <a:pt x="1513060" y="-20855"/>
                      <a:pt x="1791535" y="0"/>
                    </a:cubicBezTo>
                    <a:cubicBezTo>
                      <a:pt x="2070010" y="20855"/>
                      <a:pt x="2308019" y="-39533"/>
                      <a:pt x="2624481" y="0"/>
                    </a:cubicBezTo>
                    <a:cubicBezTo>
                      <a:pt x="2940943" y="39533"/>
                      <a:pt x="2963027" y="-8400"/>
                      <a:pt x="3081919" y="0"/>
                    </a:cubicBezTo>
                    <a:cubicBezTo>
                      <a:pt x="3200811" y="8400"/>
                      <a:pt x="3503380" y="5706"/>
                      <a:pt x="3614459" y="0"/>
                    </a:cubicBezTo>
                    <a:cubicBezTo>
                      <a:pt x="3725538" y="-5706"/>
                      <a:pt x="3902620" y="25576"/>
                      <a:pt x="4146998" y="0"/>
                    </a:cubicBezTo>
                    <a:cubicBezTo>
                      <a:pt x="4391376" y="-25576"/>
                      <a:pt x="4460995" y="-24553"/>
                      <a:pt x="4754640" y="0"/>
                    </a:cubicBezTo>
                    <a:cubicBezTo>
                      <a:pt x="5048285" y="24553"/>
                      <a:pt x="5156683" y="15161"/>
                      <a:pt x="5437383" y="0"/>
                    </a:cubicBezTo>
                    <a:cubicBezTo>
                      <a:pt x="5718083" y="-15161"/>
                      <a:pt x="5714330" y="7436"/>
                      <a:pt x="5894820" y="0"/>
                    </a:cubicBezTo>
                    <a:cubicBezTo>
                      <a:pt x="6075310" y="-7436"/>
                      <a:pt x="6221470" y="735"/>
                      <a:pt x="6427360" y="0"/>
                    </a:cubicBezTo>
                    <a:cubicBezTo>
                      <a:pt x="6633250" y="-735"/>
                      <a:pt x="6867798" y="-17153"/>
                      <a:pt x="7185205" y="0"/>
                    </a:cubicBezTo>
                    <a:cubicBezTo>
                      <a:pt x="7502612" y="17153"/>
                      <a:pt x="7609583" y="-15725"/>
                      <a:pt x="7779191" y="0"/>
                    </a:cubicBezTo>
                    <a:cubicBezTo>
                      <a:pt x="7926494" y="-10735"/>
                      <a:pt x="8044213" y="132597"/>
                      <a:pt x="8048209" y="269018"/>
                    </a:cubicBezTo>
                    <a:cubicBezTo>
                      <a:pt x="8070568" y="452212"/>
                      <a:pt x="8070343" y="583261"/>
                      <a:pt x="8048209" y="807038"/>
                    </a:cubicBezTo>
                    <a:cubicBezTo>
                      <a:pt x="8026075" y="1030815"/>
                      <a:pt x="8038866" y="1124742"/>
                      <a:pt x="8048209" y="1345058"/>
                    </a:cubicBezTo>
                    <a:cubicBezTo>
                      <a:pt x="8084319" y="1489153"/>
                      <a:pt x="7950738" y="1621445"/>
                      <a:pt x="7779191" y="1614076"/>
                    </a:cubicBezTo>
                    <a:cubicBezTo>
                      <a:pt x="7374122" y="1583114"/>
                      <a:pt x="7134556" y="1594354"/>
                      <a:pt x="6946245" y="1614076"/>
                    </a:cubicBezTo>
                    <a:cubicBezTo>
                      <a:pt x="6757934" y="1633798"/>
                      <a:pt x="6348569" y="1585329"/>
                      <a:pt x="6113298" y="1614076"/>
                    </a:cubicBezTo>
                    <a:cubicBezTo>
                      <a:pt x="5878027" y="1642823"/>
                      <a:pt x="5464663" y="1653255"/>
                      <a:pt x="5280352" y="1614076"/>
                    </a:cubicBezTo>
                    <a:cubicBezTo>
                      <a:pt x="5096041" y="1574897"/>
                      <a:pt x="4820452" y="1623368"/>
                      <a:pt x="4597609" y="1614076"/>
                    </a:cubicBezTo>
                    <a:cubicBezTo>
                      <a:pt x="4374766" y="1604784"/>
                      <a:pt x="4220029" y="1585675"/>
                      <a:pt x="3914866" y="1614076"/>
                    </a:cubicBezTo>
                    <a:cubicBezTo>
                      <a:pt x="3609703" y="1642477"/>
                      <a:pt x="3500115" y="1608101"/>
                      <a:pt x="3307224" y="1614076"/>
                    </a:cubicBezTo>
                    <a:cubicBezTo>
                      <a:pt x="3114333" y="1620051"/>
                      <a:pt x="2932415" y="1624191"/>
                      <a:pt x="2774685" y="1614076"/>
                    </a:cubicBezTo>
                    <a:cubicBezTo>
                      <a:pt x="2616955" y="1603961"/>
                      <a:pt x="2360256" y="1608611"/>
                      <a:pt x="2242145" y="1614076"/>
                    </a:cubicBezTo>
                    <a:cubicBezTo>
                      <a:pt x="2124034" y="1619541"/>
                      <a:pt x="1804887" y="1627183"/>
                      <a:pt x="1634504" y="1614076"/>
                    </a:cubicBezTo>
                    <a:cubicBezTo>
                      <a:pt x="1464121" y="1600969"/>
                      <a:pt x="1227511" y="1611995"/>
                      <a:pt x="876659" y="1614076"/>
                    </a:cubicBezTo>
                    <a:cubicBezTo>
                      <a:pt x="525807" y="1616157"/>
                      <a:pt x="531772" y="1590647"/>
                      <a:pt x="269018" y="1614076"/>
                    </a:cubicBezTo>
                    <a:cubicBezTo>
                      <a:pt x="107394" y="1591034"/>
                      <a:pt x="-1449" y="1488641"/>
                      <a:pt x="0" y="1345058"/>
                    </a:cubicBezTo>
                    <a:cubicBezTo>
                      <a:pt x="-6931" y="1147109"/>
                      <a:pt x="-3866" y="996998"/>
                      <a:pt x="0" y="828559"/>
                    </a:cubicBezTo>
                    <a:cubicBezTo>
                      <a:pt x="3866" y="660120"/>
                      <a:pt x="-25848" y="409045"/>
                      <a:pt x="0" y="269018"/>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14" name="Hộp Văn bản 5">
                <a:extLst>
                  <a:ext uri="{FF2B5EF4-FFF2-40B4-BE49-F238E27FC236}">
                    <a16:creationId xmlns:a16="http://schemas.microsoft.com/office/drawing/2014/main" id="{F0FA115E-847F-4B5A-A291-44AD06700BF9}"/>
                  </a:ext>
                </a:extLst>
              </p:cNvPr>
              <p:cNvSpPr txBox="1"/>
              <p:nvPr/>
            </p:nvSpPr>
            <p:spPr>
              <a:xfrm>
                <a:off x="5252889" y="726862"/>
                <a:ext cx="7903825" cy="1736646"/>
              </a:xfrm>
              <a:prstGeom prst="round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Arial"/>
                  </a:rPr>
                  <a:t>Mỗi cách nói sau có gì thú vị?</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Arial"/>
                  </a:rPr>
                  <a:t>a. Những bó cỏ voi đều "chạy" từ trên nương về trên lưng của bố.</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Arial"/>
                  </a:rPr>
                  <a:t>b. Lưng con còn nhỏ lắm. Không đủ sức nuôi hai con bò đâu.</a:t>
                </a:r>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12" name="Hình ảnh 3">
              <a:extLst>
                <a:ext uri="{FF2B5EF4-FFF2-40B4-BE49-F238E27FC236}">
                  <a16:creationId xmlns:a16="http://schemas.microsoft.com/office/drawing/2014/main" id="{DCFB67D5-0727-443D-B35E-81835B7B0785}"/>
                </a:ext>
              </a:extLst>
            </p:cNvPr>
            <p:cNvPicPr>
              <a:picLocks noChangeAspect="1"/>
            </p:cNvPicPr>
            <p:nvPr/>
          </p:nvPicPr>
          <p:blipFill rotWithShape="1">
            <a:blip r:embed="rId4"/>
            <a:srcRect l="50655" t="3903" r="28184" b="63507"/>
            <a:stretch/>
          </p:blipFill>
          <p:spPr>
            <a:xfrm>
              <a:off x="228184" y="2147773"/>
              <a:ext cx="634257" cy="976819"/>
            </a:xfrm>
            <a:prstGeom prst="roundRect">
              <a:avLst/>
            </a:prstGeom>
          </p:spPr>
        </p:pic>
      </p:grpSp>
      <p:grpSp>
        <p:nvGrpSpPr>
          <p:cNvPr id="15" name="Group 14">
            <a:extLst>
              <a:ext uri="{FF2B5EF4-FFF2-40B4-BE49-F238E27FC236}">
                <a16:creationId xmlns:a16="http://schemas.microsoft.com/office/drawing/2014/main" id="{71287C00-D64C-440F-8F26-7F60B284770D}"/>
              </a:ext>
            </a:extLst>
          </p:cNvPr>
          <p:cNvGrpSpPr/>
          <p:nvPr/>
        </p:nvGrpSpPr>
        <p:grpSpPr>
          <a:xfrm>
            <a:off x="420107" y="2052816"/>
            <a:ext cx="8796554" cy="2569409"/>
            <a:chOff x="209836" y="1234282"/>
            <a:chExt cx="8827970" cy="3767856"/>
          </a:xfrm>
        </p:grpSpPr>
        <p:sp>
          <p:nvSpPr>
            <p:cNvPr id="16" name="Rectangle: Rounded Corners 7">
              <a:extLst>
                <a:ext uri="{FF2B5EF4-FFF2-40B4-BE49-F238E27FC236}">
                  <a16:creationId xmlns:a16="http://schemas.microsoft.com/office/drawing/2014/main" id="{4EA67589-E7EA-4399-9F47-FBEFD769A47F}"/>
                </a:ext>
              </a:extLst>
            </p:cNvPr>
            <p:cNvSpPr/>
            <p:nvPr/>
          </p:nvSpPr>
          <p:spPr>
            <a:xfrm>
              <a:off x="209836" y="1234282"/>
              <a:ext cx="8827970" cy="3767856"/>
            </a:xfrm>
            <a:custGeom>
              <a:avLst/>
              <a:gdLst>
                <a:gd name="connsiteX0" fmla="*/ 0 w 8827970"/>
                <a:gd name="connsiteY0" fmla="*/ 375731 h 3767856"/>
                <a:gd name="connsiteX1" fmla="*/ 375731 w 8827970"/>
                <a:gd name="connsiteY1" fmla="*/ 0 h 3767856"/>
                <a:gd name="connsiteX2" fmla="*/ 8452239 w 8827970"/>
                <a:gd name="connsiteY2" fmla="*/ 0 h 3767856"/>
                <a:gd name="connsiteX3" fmla="*/ 8827970 w 8827970"/>
                <a:gd name="connsiteY3" fmla="*/ 375731 h 3767856"/>
                <a:gd name="connsiteX4" fmla="*/ 8827970 w 8827970"/>
                <a:gd name="connsiteY4" fmla="*/ 3392125 h 3767856"/>
                <a:gd name="connsiteX5" fmla="*/ 8452239 w 8827970"/>
                <a:gd name="connsiteY5" fmla="*/ 3767856 h 3767856"/>
                <a:gd name="connsiteX6" fmla="*/ 375731 w 8827970"/>
                <a:gd name="connsiteY6" fmla="*/ 3767856 h 3767856"/>
                <a:gd name="connsiteX7" fmla="*/ 0 w 8827970"/>
                <a:gd name="connsiteY7" fmla="*/ 3392125 h 3767856"/>
                <a:gd name="connsiteX8" fmla="*/ 0 w 8827970"/>
                <a:gd name="connsiteY8" fmla="*/ 375731 h 37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767856" fill="none" extrusionOk="0">
                  <a:moveTo>
                    <a:pt x="0" y="375731"/>
                  </a:moveTo>
                  <a:cubicBezTo>
                    <a:pt x="1131" y="198823"/>
                    <a:pt x="180319" y="20306"/>
                    <a:pt x="375731" y="0"/>
                  </a:cubicBezTo>
                  <a:cubicBezTo>
                    <a:pt x="4177382" y="72427"/>
                    <a:pt x="5878933" y="61419"/>
                    <a:pt x="8452239" y="0"/>
                  </a:cubicBezTo>
                  <a:cubicBezTo>
                    <a:pt x="8658822" y="-6391"/>
                    <a:pt x="8818393" y="165323"/>
                    <a:pt x="8827970" y="375731"/>
                  </a:cubicBezTo>
                  <a:cubicBezTo>
                    <a:pt x="8928846" y="1178070"/>
                    <a:pt x="8720657" y="1984296"/>
                    <a:pt x="8827970" y="3392125"/>
                  </a:cubicBezTo>
                  <a:cubicBezTo>
                    <a:pt x="8829556" y="3591589"/>
                    <a:pt x="8634976" y="3740084"/>
                    <a:pt x="8452239" y="3767856"/>
                  </a:cubicBezTo>
                  <a:cubicBezTo>
                    <a:pt x="7480056" y="3797683"/>
                    <a:pt x="1622371" y="3688550"/>
                    <a:pt x="375731" y="3767856"/>
                  </a:cubicBezTo>
                  <a:cubicBezTo>
                    <a:pt x="200220" y="3764239"/>
                    <a:pt x="-9479" y="3601510"/>
                    <a:pt x="0" y="3392125"/>
                  </a:cubicBezTo>
                  <a:cubicBezTo>
                    <a:pt x="50037" y="2402924"/>
                    <a:pt x="770" y="1221685"/>
                    <a:pt x="0" y="375731"/>
                  </a:cubicBezTo>
                  <a:close/>
                </a:path>
                <a:path w="8827970" h="3767856" stroke="0" extrusionOk="0">
                  <a:moveTo>
                    <a:pt x="0" y="375731"/>
                  </a:moveTo>
                  <a:cubicBezTo>
                    <a:pt x="7888" y="170370"/>
                    <a:pt x="170296" y="4325"/>
                    <a:pt x="375731" y="0"/>
                  </a:cubicBezTo>
                  <a:cubicBezTo>
                    <a:pt x="1378451" y="123000"/>
                    <a:pt x="5134922" y="-96860"/>
                    <a:pt x="8452239" y="0"/>
                  </a:cubicBezTo>
                  <a:cubicBezTo>
                    <a:pt x="8629685" y="-22914"/>
                    <a:pt x="8829478" y="165179"/>
                    <a:pt x="8827970" y="375731"/>
                  </a:cubicBezTo>
                  <a:cubicBezTo>
                    <a:pt x="8831143" y="1030054"/>
                    <a:pt x="8922237" y="2111904"/>
                    <a:pt x="8827970" y="3392125"/>
                  </a:cubicBezTo>
                  <a:cubicBezTo>
                    <a:pt x="8804919" y="3607987"/>
                    <a:pt x="8655505" y="3767161"/>
                    <a:pt x="8452239" y="3767856"/>
                  </a:cubicBezTo>
                  <a:cubicBezTo>
                    <a:pt x="4888460" y="3607149"/>
                    <a:pt x="2940154" y="3807523"/>
                    <a:pt x="375731" y="3767856"/>
                  </a:cubicBezTo>
                  <a:cubicBezTo>
                    <a:pt x="154413" y="3765067"/>
                    <a:pt x="-7518" y="3596230"/>
                    <a:pt x="0" y="3392125"/>
                  </a:cubicBezTo>
                  <a:cubicBezTo>
                    <a:pt x="32216" y="2542766"/>
                    <a:pt x="57206" y="1518507"/>
                    <a:pt x="0" y="375731"/>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sp>
          <p:nvSpPr>
            <p:cNvPr id="17" name="Rectangle: Rounded Corners 7">
              <a:extLst>
                <a:ext uri="{FF2B5EF4-FFF2-40B4-BE49-F238E27FC236}">
                  <a16:creationId xmlns:a16="http://schemas.microsoft.com/office/drawing/2014/main" id="{478EC6D1-8E8B-4FCA-ACC7-AB3DC0D5CCBD}"/>
                </a:ext>
              </a:extLst>
            </p:cNvPr>
            <p:cNvSpPr/>
            <p:nvPr/>
          </p:nvSpPr>
          <p:spPr>
            <a:xfrm>
              <a:off x="395411" y="1372779"/>
              <a:ext cx="8456820" cy="3490861"/>
            </a:xfrm>
            <a:custGeom>
              <a:avLst/>
              <a:gdLst>
                <a:gd name="connsiteX0" fmla="*/ 0 w 8456820"/>
                <a:gd name="connsiteY0" fmla="*/ 348109 h 3490861"/>
                <a:gd name="connsiteX1" fmla="*/ 348109 w 8456820"/>
                <a:gd name="connsiteY1" fmla="*/ 0 h 3490861"/>
                <a:gd name="connsiteX2" fmla="*/ 8108711 w 8456820"/>
                <a:gd name="connsiteY2" fmla="*/ 0 h 3490861"/>
                <a:gd name="connsiteX3" fmla="*/ 8456820 w 8456820"/>
                <a:gd name="connsiteY3" fmla="*/ 348109 h 3490861"/>
                <a:gd name="connsiteX4" fmla="*/ 8456820 w 8456820"/>
                <a:gd name="connsiteY4" fmla="*/ 3142752 h 3490861"/>
                <a:gd name="connsiteX5" fmla="*/ 8108711 w 8456820"/>
                <a:gd name="connsiteY5" fmla="*/ 3490861 h 3490861"/>
                <a:gd name="connsiteX6" fmla="*/ 348109 w 8456820"/>
                <a:gd name="connsiteY6" fmla="*/ 3490861 h 3490861"/>
                <a:gd name="connsiteX7" fmla="*/ 0 w 8456820"/>
                <a:gd name="connsiteY7" fmla="*/ 3142752 h 3490861"/>
                <a:gd name="connsiteX8" fmla="*/ 0 w 8456820"/>
                <a:gd name="connsiteY8" fmla="*/ 348109 h 349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820" h="3490861" fill="none" extrusionOk="0">
                  <a:moveTo>
                    <a:pt x="0" y="348109"/>
                  </a:moveTo>
                  <a:cubicBezTo>
                    <a:pt x="1206" y="188487"/>
                    <a:pt x="158660" y="4709"/>
                    <a:pt x="348109" y="0"/>
                  </a:cubicBezTo>
                  <a:cubicBezTo>
                    <a:pt x="1919830" y="72427"/>
                    <a:pt x="5273374" y="61419"/>
                    <a:pt x="8108711" y="0"/>
                  </a:cubicBezTo>
                  <a:cubicBezTo>
                    <a:pt x="8299609" y="-9342"/>
                    <a:pt x="8434727" y="149171"/>
                    <a:pt x="8456820" y="348109"/>
                  </a:cubicBezTo>
                  <a:cubicBezTo>
                    <a:pt x="8557696" y="726839"/>
                    <a:pt x="8349507" y="2452712"/>
                    <a:pt x="8456820" y="3142752"/>
                  </a:cubicBezTo>
                  <a:cubicBezTo>
                    <a:pt x="8463651" y="3300337"/>
                    <a:pt x="8286723" y="3474895"/>
                    <a:pt x="8108711" y="3490861"/>
                  </a:cubicBezTo>
                  <a:cubicBezTo>
                    <a:pt x="5042295" y="3520688"/>
                    <a:pt x="2855594" y="3411555"/>
                    <a:pt x="348109" y="3490861"/>
                  </a:cubicBezTo>
                  <a:cubicBezTo>
                    <a:pt x="163256" y="3490024"/>
                    <a:pt x="-8058" y="3336600"/>
                    <a:pt x="0" y="3142752"/>
                  </a:cubicBezTo>
                  <a:cubicBezTo>
                    <a:pt x="50037" y="2706936"/>
                    <a:pt x="770" y="1511708"/>
                    <a:pt x="0" y="348109"/>
                  </a:cubicBezTo>
                  <a:close/>
                </a:path>
                <a:path w="8456820" h="3490861" stroke="0" extrusionOk="0">
                  <a:moveTo>
                    <a:pt x="0" y="348109"/>
                  </a:moveTo>
                  <a:cubicBezTo>
                    <a:pt x="27219" y="163273"/>
                    <a:pt x="159538" y="7675"/>
                    <a:pt x="348109" y="0"/>
                  </a:cubicBezTo>
                  <a:cubicBezTo>
                    <a:pt x="2709224" y="123000"/>
                    <a:pt x="4652919" y="-96860"/>
                    <a:pt x="8108711" y="0"/>
                  </a:cubicBezTo>
                  <a:cubicBezTo>
                    <a:pt x="8281711" y="-14675"/>
                    <a:pt x="8458943" y="151575"/>
                    <a:pt x="8456820" y="348109"/>
                  </a:cubicBezTo>
                  <a:cubicBezTo>
                    <a:pt x="8459993" y="1727265"/>
                    <a:pt x="8551087" y="2135652"/>
                    <a:pt x="8456820" y="3142752"/>
                  </a:cubicBezTo>
                  <a:cubicBezTo>
                    <a:pt x="8438584" y="3341614"/>
                    <a:pt x="8264156" y="3484837"/>
                    <a:pt x="8108711" y="3490861"/>
                  </a:cubicBezTo>
                  <a:cubicBezTo>
                    <a:pt x="6331675" y="3330154"/>
                    <a:pt x="3205211" y="3530528"/>
                    <a:pt x="348109" y="3490861"/>
                  </a:cubicBezTo>
                  <a:cubicBezTo>
                    <a:pt x="124605" y="3484550"/>
                    <a:pt x="-11899" y="3329617"/>
                    <a:pt x="0" y="3142752"/>
                  </a:cubicBezTo>
                  <a:cubicBezTo>
                    <a:pt x="32216" y="2298528"/>
                    <a:pt x="57206" y="1732206"/>
                    <a:pt x="0" y="348109"/>
                  </a:cubicBezTo>
                  <a:close/>
                </a:path>
              </a:pathLst>
            </a:custGeom>
            <a:solidFill>
              <a:schemeClr val="accent6">
                <a:lumMod val="20000"/>
                <a:lumOff val="80000"/>
                <a:alpha val="80000"/>
              </a:schemeClr>
            </a:solidFill>
            <a:ln w="38100">
              <a:solidFill>
                <a:schemeClr val="accent1"/>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sp>
          <p:nvSpPr>
            <p:cNvPr id="18" name="Hộp Văn bản 56">
              <a:extLst>
                <a:ext uri="{FF2B5EF4-FFF2-40B4-BE49-F238E27FC236}">
                  <a16:creationId xmlns:a16="http://schemas.microsoft.com/office/drawing/2014/main" id="{CC81703F-926C-4C71-BE85-2183E88E627C}"/>
                </a:ext>
              </a:extLst>
            </p:cNvPr>
            <p:cNvSpPr txBox="1"/>
            <p:nvPr/>
          </p:nvSpPr>
          <p:spPr>
            <a:xfrm>
              <a:off x="564438" y="1750442"/>
              <a:ext cx="8181599" cy="246710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1" u="none" strike="noStrike" kern="0" cap="none" spc="0" normalizeH="0" baseline="0" noProof="0">
                  <a:ln>
                    <a:noFill/>
                  </a:ln>
                  <a:solidFill>
                    <a:srgbClr val="FF0000"/>
                  </a:solidFill>
                  <a:effectLst/>
                  <a:uLnTx/>
                  <a:uFillTx/>
                  <a:latin typeface="Calibri"/>
                  <a:cs typeface="Arial"/>
                  <a:sym typeface="Arial"/>
                </a:rPr>
                <a:t>a</a:t>
              </a:r>
              <a:r>
                <a:rPr kumimoji="0" lang="vi-VN" sz="2800" b="1" i="1" u="none" strike="noStrike" kern="0" cap="none" spc="0" normalizeH="0" baseline="0" noProof="0">
                  <a:ln>
                    <a:noFill/>
                  </a:ln>
                  <a:solidFill>
                    <a:srgbClr val="FF0000"/>
                  </a:solidFill>
                  <a:effectLst/>
                  <a:uLnTx/>
                  <a:uFillTx/>
                  <a:latin typeface="Calibri"/>
                  <a:cs typeface="Arial"/>
                  <a:sym typeface="Arial"/>
                </a:rPr>
                <a:t>. Những bó cỏ voi đều "chạy" từ trên nương về trên lưng của bố</a:t>
              </a:r>
              <a:r>
                <a:rPr kumimoji="0" lang="en-US" sz="2800" b="1" i="1" u="none" strike="noStrike" kern="0" cap="none" spc="0" normalizeH="0" baseline="0" noProof="0">
                  <a:ln>
                    <a:noFill/>
                  </a:ln>
                  <a:solidFill>
                    <a:srgbClr val="FF0000"/>
                  </a:solidFill>
                  <a:effectLst/>
                  <a:uLnTx/>
                  <a:uFillTx/>
                  <a:latin typeface="Calibri"/>
                  <a:cs typeface="Arial"/>
                  <a:sym typeface="Arial"/>
                </a:rPr>
                <a:t>:</a:t>
              </a:r>
              <a:r>
                <a:rPr kumimoji="0" lang="vi-VN" sz="2800" b="1" i="1" u="none" strike="noStrike" kern="0" cap="none" spc="0" normalizeH="0" baseline="0" noProof="0">
                  <a:ln>
                    <a:noFill/>
                  </a:ln>
                  <a:solidFill>
                    <a:srgbClr val="FF0000"/>
                  </a:solidFill>
                  <a:effectLst/>
                  <a:uLnTx/>
                  <a:uFillTx/>
                  <a:latin typeface="Calibri"/>
                  <a:cs typeface="Arial"/>
                  <a:sym typeface="Arial"/>
                </a:rPr>
                <a:t> </a:t>
              </a:r>
              <a:r>
                <a:rPr kumimoji="0" lang="en-US" sz="2800" b="1" i="1" u="none" strike="noStrike" kern="0" cap="none" spc="0" normalizeH="0" baseline="0" noProof="0">
                  <a:ln>
                    <a:noFill/>
                  </a:ln>
                  <a:solidFill>
                    <a:srgbClr val="FF0000"/>
                  </a:solidFill>
                  <a:effectLst/>
                  <a:uLnTx/>
                  <a:uFillTx/>
                  <a:latin typeface="Calibri"/>
                  <a:cs typeface="Arial"/>
                  <a:sym typeface="Arial"/>
                </a:rPr>
                <a:t> </a:t>
              </a:r>
              <a:r>
                <a:rPr lang="en-US" sz="2800">
                  <a:solidFill>
                    <a:prstClr val="black"/>
                  </a:solidFill>
                  <a:latin typeface="Calibri"/>
                </a:rPr>
                <a:t>đem đến cho người đọc cảm giác cỏ như có chân và việc lao động của bố trở nên nhẹ nhàng và vui vẻ hơn   </a:t>
              </a:r>
              <a:endParaRPr kumimoji="0" lang="en-US" sz="2800" b="0" i="1" u="none" strike="noStrike" kern="0" cap="none" spc="0" normalizeH="0" baseline="0" noProof="0" dirty="0">
                <a:ln>
                  <a:noFill/>
                </a:ln>
                <a:solidFill>
                  <a:prstClr val="black"/>
                </a:solidFill>
                <a:effectLst/>
                <a:uLnTx/>
                <a:uFillTx/>
                <a:latin typeface="Calibri"/>
                <a:cs typeface="Arial"/>
                <a:sym typeface="Arial"/>
              </a:endParaRPr>
            </a:p>
          </p:txBody>
        </p:sp>
      </p:grpSp>
    </p:spTree>
    <p:extLst>
      <p:ext uri="{BB962C8B-B14F-4D97-AF65-F5344CB8AC3E}">
        <p14:creationId xmlns:p14="http://schemas.microsoft.com/office/powerpoint/2010/main" val="432297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143500"/>
          </a:xfrm>
          <a:prstGeom prst="rect">
            <a:avLst/>
          </a:prstGeom>
          <a:solidFill>
            <a:srgbClr val="F7E5E8"/>
          </a:solidFill>
        </p:spPr>
        <p:txBody>
          <a:bodyPr wrap="square" rtlCol="0">
            <a:spAutoFit/>
          </a:bodyPr>
          <a:lstStyle/>
          <a:p>
            <a:endParaRPr lang="en-US" dirty="0"/>
          </a:p>
        </p:txBody>
      </p:sp>
      <p:grpSp>
        <p:nvGrpSpPr>
          <p:cNvPr id="10" name="Nhóm 1">
            <a:extLst>
              <a:ext uri="{FF2B5EF4-FFF2-40B4-BE49-F238E27FC236}">
                <a16:creationId xmlns:a16="http://schemas.microsoft.com/office/drawing/2014/main" id="{11C6E3FB-A934-41B6-AE7C-072117E32340}"/>
              </a:ext>
            </a:extLst>
          </p:cNvPr>
          <p:cNvGrpSpPr/>
          <p:nvPr/>
        </p:nvGrpSpPr>
        <p:grpSpPr>
          <a:xfrm>
            <a:off x="148834" y="141362"/>
            <a:ext cx="8703397" cy="1736646"/>
            <a:chOff x="228184" y="1767860"/>
            <a:chExt cx="8703397" cy="1736646"/>
          </a:xfrm>
        </p:grpSpPr>
        <p:grpSp>
          <p:nvGrpSpPr>
            <p:cNvPr id="11" name="Nhóm 2">
              <a:extLst>
                <a:ext uri="{FF2B5EF4-FFF2-40B4-BE49-F238E27FC236}">
                  <a16:creationId xmlns:a16="http://schemas.microsoft.com/office/drawing/2014/main" id="{A4716ECE-686D-4626-8E7D-BC7A03FF2BA1}"/>
                </a:ext>
              </a:extLst>
            </p:cNvPr>
            <p:cNvGrpSpPr/>
            <p:nvPr/>
          </p:nvGrpSpPr>
          <p:grpSpPr>
            <a:xfrm>
              <a:off x="883372" y="1767860"/>
              <a:ext cx="8048209" cy="1736646"/>
              <a:chOff x="5190439" y="726862"/>
              <a:chExt cx="8048209" cy="1736646"/>
            </a:xfrm>
          </p:grpSpPr>
          <p:sp>
            <p:nvSpPr>
              <p:cNvPr id="13" name="Hình chữ nhật: Góc Tròn 4">
                <a:extLst>
                  <a:ext uri="{FF2B5EF4-FFF2-40B4-BE49-F238E27FC236}">
                    <a16:creationId xmlns:a16="http://schemas.microsoft.com/office/drawing/2014/main" id="{429725A9-E3B4-45BD-B329-409F50C789B0}"/>
                  </a:ext>
                </a:extLst>
              </p:cNvPr>
              <p:cNvSpPr/>
              <p:nvPr/>
            </p:nvSpPr>
            <p:spPr>
              <a:xfrm>
                <a:off x="5190439" y="827021"/>
                <a:ext cx="8048209" cy="1614076"/>
              </a:xfrm>
              <a:custGeom>
                <a:avLst/>
                <a:gdLst>
                  <a:gd name="connsiteX0" fmla="*/ 0 w 8048209"/>
                  <a:gd name="connsiteY0" fmla="*/ 269018 h 1614076"/>
                  <a:gd name="connsiteX1" fmla="*/ 269018 w 8048209"/>
                  <a:gd name="connsiteY1" fmla="*/ 0 h 1614076"/>
                  <a:gd name="connsiteX2" fmla="*/ 876659 w 8048209"/>
                  <a:gd name="connsiteY2" fmla="*/ 0 h 1614076"/>
                  <a:gd name="connsiteX3" fmla="*/ 1334097 w 8048209"/>
                  <a:gd name="connsiteY3" fmla="*/ 0 h 1614076"/>
                  <a:gd name="connsiteX4" fmla="*/ 2016840 w 8048209"/>
                  <a:gd name="connsiteY4" fmla="*/ 0 h 1614076"/>
                  <a:gd name="connsiteX5" fmla="*/ 2774685 w 8048209"/>
                  <a:gd name="connsiteY5" fmla="*/ 0 h 1614076"/>
                  <a:gd name="connsiteX6" fmla="*/ 3607631 w 8048209"/>
                  <a:gd name="connsiteY6" fmla="*/ 0 h 1614076"/>
                  <a:gd name="connsiteX7" fmla="*/ 4065069 w 8048209"/>
                  <a:gd name="connsiteY7" fmla="*/ 0 h 1614076"/>
                  <a:gd name="connsiteX8" fmla="*/ 4822914 w 8048209"/>
                  <a:gd name="connsiteY8" fmla="*/ 0 h 1614076"/>
                  <a:gd name="connsiteX9" fmla="*/ 5280352 w 8048209"/>
                  <a:gd name="connsiteY9" fmla="*/ 0 h 1614076"/>
                  <a:gd name="connsiteX10" fmla="*/ 5812891 w 8048209"/>
                  <a:gd name="connsiteY10" fmla="*/ 0 h 1614076"/>
                  <a:gd name="connsiteX11" fmla="*/ 6420532 w 8048209"/>
                  <a:gd name="connsiteY11" fmla="*/ 0 h 1614076"/>
                  <a:gd name="connsiteX12" fmla="*/ 6877970 w 8048209"/>
                  <a:gd name="connsiteY12" fmla="*/ 0 h 1614076"/>
                  <a:gd name="connsiteX13" fmla="*/ 7779191 w 8048209"/>
                  <a:gd name="connsiteY13" fmla="*/ 0 h 1614076"/>
                  <a:gd name="connsiteX14" fmla="*/ 8048209 w 8048209"/>
                  <a:gd name="connsiteY14" fmla="*/ 269018 h 1614076"/>
                  <a:gd name="connsiteX15" fmla="*/ 8048209 w 8048209"/>
                  <a:gd name="connsiteY15" fmla="*/ 774757 h 1614076"/>
                  <a:gd name="connsiteX16" fmla="*/ 8048209 w 8048209"/>
                  <a:gd name="connsiteY16" fmla="*/ 1345058 h 1614076"/>
                  <a:gd name="connsiteX17" fmla="*/ 7779191 w 8048209"/>
                  <a:gd name="connsiteY17" fmla="*/ 1614076 h 1614076"/>
                  <a:gd name="connsiteX18" fmla="*/ 6946245 w 8048209"/>
                  <a:gd name="connsiteY18" fmla="*/ 1614076 h 1614076"/>
                  <a:gd name="connsiteX19" fmla="*/ 6263502 w 8048209"/>
                  <a:gd name="connsiteY19" fmla="*/ 1614076 h 1614076"/>
                  <a:gd name="connsiteX20" fmla="*/ 5730962 w 8048209"/>
                  <a:gd name="connsiteY20" fmla="*/ 1614076 h 1614076"/>
                  <a:gd name="connsiteX21" fmla="*/ 5273524 w 8048209"/>
                  <a:gd name="connsiteY21" fmla="*/ 1614076 h 1614076"/>
                  <a:gd name="connsiteX22" fmla="*/ 4665883 w 8048209"/>
                  <a:gd name="connsiteY22" fmla="*/ 1614076 h 1614076"/>
                  <a:gd name="connsiteX23" fmla="*/ 4208445 w 8048209"/>
                  <a:gd name="connsiteY23" fmla="*/ 1614076 h 1614076"/>
                  <a:gd name="connsiteX24" fmla="*/ 3450600 w 8048209"/>
                  <a:gd name="connsiteY24" fmla="*/ 1614076 h 1614076"/>
                  <a:gd name="connsiteX25" fmla="*/ 2617654 w 8048209"/>
                  <a:gd name="connsiteY25" fmla="*/ 1614076 h 1614076"/>
                  <a:gd name="connsiteX26" fmla="*/ 1859809 w 8048209"/>
                  <a:gd name="connsiteY26" fmla="*/ 1614076 h 1614076"/>
                  <a:gd name="connsiteX27" fmla="*/ 1402371 w 8048209"/>
                  <a:gd name="connsiteY27" fmla="*/ 1614076 h 1614076"/>
                  <a:gd name="connsiteX28" fmla="*/ 944934 w 8048209"/>
                  <a:gd name="connsiteY28" fmla="*/ 1614076 h 1614076"/>
                  <a:gd name="connsiteX29" fmla="*/ 269018 w 8048209"/>
                  <a:gd name="connsiteY29" fmla="*/ 1614076 h 1614076"/>
                  <a:gd name="connsiteX30" fmla="*/ 0 w 8048209"/>
                  <a:gd name="connsiteY30" fmla="*/ 1345058 h 1614076"/>
                  <a:gd name="connsiteX31" fmla="*/ 0 w 8048209"/>
                  <a:gd name="connsiteY31" fmla="*/ 817798 h 1614076"/>
                  <a:gd name="connsiteX32" fmla="*/ 0 w 8048209"/>
                  <a:gd name="connsiteY32" fmla="*/ 269018 h 161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48209" h="1614076" fill="none" extrusionOk="0">
                    <a:moveTo>
                      <a:pt x="0" y="269018"/>
                    </a:moveTo>
                    <a:cubicBezTo>
                      <a:pt x="24741" y="99939"/>
                      <a:pt x="112068" y="-2758"/>
                      <a:pt x="269018" y="0"/>
                    </a:cubicBezTo>
                    <a:cubicBezTo>
                      <a:pt x="530838" y="28481"/>
                      <a:pt x="601731" y="-1557"/>
                      <a:pt x="876659" y="0"/>
                    </a:cubicBezTo>
                    <a:cubicBezTo>
                      <a:pt x="1151587" y="1557"/>
                      <a:pt x="1187452" y="16537"/>
                      <a:pt x="1334097" y="0"/>
                    </a:cubicBezTo>
                    <a:cubicBezTo>
                      <a:pt x="1480742" y="-16537"/>
                      <a:pt x="1707609" y="27793"/>
                      <a:pt x="2016840" y="0"/>
                    </a:cubicBezTo>
                    <a:cubicBezTo>
                      <a:pt x="2326071" y="-27793"/>
                      <a:pt x="2470015" y="-14968"/>
                      <a:pt x="2774685" y="0"/>
                    </a:cubicBezTo>
                    <a:cubicBezTo>
                      <a:pt x="3079355" y="14968"/>
                      <a:pt x="3294469" y="-26859"/>
                      <a:pt x="3607631" y="0"/>
                    </a:cubicBezTo>
                    <a:cubicBezTo>
                      <a:pt x="3920793" y="26859"/>
                      <a:pt x="3842516" y="3554"/>
                      <a:pt x="4065069" y="0"/>
                    </a:cubicBezTo>
                    <a:cubicBezTo>
                      <a:pt x="4287622" y="-3554"/>
                      <a:pt x="4498564" y="32488"/>
                      <a:pt x="4822914" y="0"/>
                    </a:cubicBezTo>
                    <a:cubicBezTo>
                      <a:pt x="5147264" y="-32488"/>
                      <a:pt x="5055622" y="-11888"/>
                      <a:pt x="5280352" y="0"/>
                    </a:cubicBezTo>
                    <a:cubicBezTo>
                      <a:pt x="5505082" y="11888"/>
                      <a:pt x="5697780" y="9632"/>
                      <a:pt x="5812891" y="0"/>
                    </a:cubicBezTo>
                    <a:cubicBezTo>
                      <a:pt x="5928002" y="-9632"/>
                      <a:pt x="6189517" y="4898"/>
                      <a:pt x="6420532" y="0"/>
                    </a:cubicBezTo>
                    <a:cubicBezTo>
                      <a:pt x="6651547" y="-4898"/>
                      <a:pt x="6694060" y="7130"/>
                      <a:pt x="6877970" y="0"/>
                    </a:cubicBezTo>
                    <a:cubicBezTo>
                      <a:pt x="7061880" y="-7130"/>
                      <a:pt x="7569438" y="12802"/>
                      <a:pt x="7779191" y="0"/>
                    </a:cubicBezTo>
                    <a:cubicBezTo>
                      <a:pt x="7899268" y="-370"/>
                      <a:pt x="8041591" y="124145"/>
                      <a:pt x="8048209" y="269018"/>
                    </a:cubicBezTo>
                    <a:cubicBezTo>
                      <a:pt x="8073186" y="377923"/>
                      <a:pt x="8037101" y="620283"/>
                      <a:pt x="8048209" y="774757"/>
                    </a:cubicBezTo>
                    <a:cubicBezTo>
                      <a:pt x="8059317" y="929231"/>
                      <a:pt x="8041712" y="1142160"/>
                      <a:pt x="8048209" y="1345058"/>
                    </a:cubicBezTo>
                    <a:cubicBezTo>
                      <a:pt x="8043919" y="1507478"/>
                      <a:pt x="7925847" y="1644752"/>
                      <a:pt x="7779191" y="1614076"/>
                    </a:cubicBezTo>
                    <a:cubicBezTo>
                      <a:pt x="7583622" y="1578783"/>
                      <a:pt x="7156913" y="1654064"/>
                      <a:pt x="6946245" y="1614076"/>
                    </a:cubicBezTo>
                    <a:cubicBezTo>
                      <a:pt x="6735577" y="1574088"/>
                      <a:pt x="6548382" y="1614881"/>
                      <a:pt x="6263502" y="1614076"/>
                    </a:cubicBezTo>
                    <a:cubicBezTo>
                      <a:pt x="5978622" y="1613271"/>
                      <a:pt x="5972663" y="1635480"/>
                      <a:pt x="5730962" y="1614076"/>
                    </a:cubicBezTo>
                    <a:cubicBezTo>
                      <a:pt x="5489261" y="1592672"/>
                      <a:pt x="5461841" y="1612793"/>
                      <a:pt x="5273524" y="1614076"/>
                    </a:cubicBezTo>
                    <a:cubicBezTo>
                      <a:pt x="5085207" y="1615359"/>
                      <a:pt x="4895370" y="1639917"/>
                      <a:pt x="4665883" y="1614076"/>
                    </a:cubicBezTo>
                    <a:cubicBezTo>
                      <a:pt x="4436396" y="1588235"/>
                      <a:pt x="4302525" y="1592967"/>
                      <a:pt x="4208445" y="1614076"/>
                    </a:cubicBezTo>
                    <a:cubicBezTo>
                      <a:pt x="4114365" y="1635185"/>
                      <a:pt x="3820613" y="1631156"/>
                      <a:pt x="3450600" y="1614076"/>
                    </a:cubicBezTo>
                    <a:cubicBezTo>
                      <a:pt x="3080588" y="1596996"/>
                      <a:pt x="3026043" y="1621878"/>
                      <a:pt x="2617654" y="1614076"/>
                    </a:cubicBezTo>
                    <a:cubicBezTo>
                      <a:pt x="2209265" y="1606274"/>
                      <a:pt x="2096651" y="1586440"/>
                      <a:pt x="1859809" y="1614076"/>
                    </a:cubicBezTo>
                    <a:cubicBezTo>
                      <a:pt x="1622968" y="1641712"/>
                      <a:pt x="1565436" y="1613585"/>
                      <a:pt x="1402371" y="1614076"/>
                    </a:cubicBezTo>
                    <a:cubicBezTo>
                      <a:pt x="1239306" y="1614567"/>
                      <a:pt x="1069065" y="1606952"/>
                      <a:pt x="944934" y="1614076"/>
                    </a:cubicBezTo>
                    <a:cubicBezTo>
                      <a:pt x="820803" y="1621200"/>
                      <a:pt x="462517" y="1603045"/>
                      <a:pt x="269018" y="1614076"/>
                    </a:cubicBezTo>
                    <a:cubicBezTo>
                      <a:pt x="140219" y="1608656"/>
                      <a:pt x="-11143" y="1504990"/>
                      <a:pt x="0" y="1345058"/>
                    </a:cubicBezTo>
                    <a:cubicBezTo>
                      <a:pt x="19122" y="1091316"/>
                      <a:pt x="19729" y="1053760"/>
                      <a:pt x="0" y="817798"/>
                    </a:cubicBezTo>
                    <a:cubicBezTo>
                      <a:pt x="-19729" y="581836"/>
                      <a:pt x="-3864" y="447618"/>
                      <a:pt x="0" y="269018"/>
                    </a:cubicBezTo>
                    <a:close/>
                  </a:path>
                  <a:path w="8048209" h="1614076" stroke="0" extrusionOk="0">
                    <a:moveTo>
                      <a:pt x="0" y="269018"/>
                    </a:moveTo>
                    <a:cubicBezTo>
                      <a:pt x="25641" y="116138"/>
                      <a:pt x="120234" y="8498"/>
                      <a:pt x="269018" y="0"/>
                    </a:cubicBezTo>
                    <a:cubicBezTo>
                      <a:pt x="473063" y="-9494"/>
                      <a:pt x="508326" y="-10576"/>
                      <a:pt x="726456" y="0"/>
                    </a:cubicBezTo>
                    <a:cubicBezTo>
                      <a:pt x="944586" y="10576"/>
                      <a:pt x="1003431" y="20561"/>
                      <a:pt x="1183894" y="0"/>
                    </a:cubicBezTo>
                    <a:cubicBezTo>
                      <a:pt x="1364357" y="-20561"/>
                      <a:pt x="1513060" y="-20855"/>
                      <a:pt x="1791535" y="0"/>
                    </a:cubicBezTo>
                    <a:cubicBezTo>
                      <a:pt x="2070010" y="20855"/>
                      <a:pt x="2308019" y="-39533"/>
                      <a:pt x="2624481" y="0"/>
                    </a:cubicBezTo>
                    <a:cubicBezTo>
                      <a:pt x="2940943" y="39533"/>
                      <a:pt x="2963027" y="-8400"/>
                      <a:pt x="3081919" y="0"/>
                    </a:cubicBezTo>
                    <a:cubicBezTo>
                      <a:pt x="3200811" y="8400"/>
                      <a:pt x="3503380" y="5706"/>
                      <a:pt x="3614459" y="0"/>
                    </a:cubicBezTo>
                    <a:cubicBezTo>
                      <a:pt x="3725538" y="-5706"/>
                      <a:pt x="3902620" y="25576"/>
                      <a:pt x="4146998" y="0"/>
                    </a:cubicBezTo>
                    <a:cubicBezTo>
                      <a:pt x="4391376" y="-25576"/>
                      <a:pt x="4460995" y="-24553"/>
                      <a:pt x="4754640" y="0"/>
                    </a:cubicBezTo>
                    <a:cubicBezTo>
                      <a:pt x="5048285" y="24553"/>
                      <a:pt x="5156683" y="15161"/>
                      <a:pt x="5437383" y="0"/>
                    </a:cubicBezTo>
                    <a:cubicBezTo>
                      <a:pt x="5718083" y="-15161"/>
                      <a:pt x="5714330" y="7436"/>
                      <a:pt x="5894820" y="0"/>
                    </a:cubicBezTo>
                    <a:cubicBezTo>
                      <a:pt x="6075310" y="-7436"/>
                      <a:pt x="6221470" y="735"/>
                      <a:pt x="6427360" y="0"/>
                    </a:cubicBezTo>
                    <a:cubicBezTo>
                      <a:pt x="6633250" y="-735"/>
                      <a:pt x="6867798" y="-17153"/>
                      <a:pt x="7185205" y="0"/>
                    </a:cubicBezTo>
                    <a:cubicBezTo>
                      <a:pt x="7502612" y="17153"/>
                      <a:pt x="7609583" y="-15725"/>
                      <a:pt x="7779191" y="0"/>
                    </a:cubicBezTo>
                    <a:cubicBezTo>
                      <a:pt x="7926494" y="-10735"/>
                      <a:pt x="8044213" y="132597"/>
                      <a:pt x="8048209" y="269018"/>
                    </a:cubicBezTo>
                    <a:cubicBezTo>
                      <a:pt x="8070568" y="452212"/>
                      <a:pt x="8070343" y="583261"/>
                      <a:pt x="8048209" y="807038"/>
                    </a:cubicBezTo>
                    <a:cubicBezTo>
                      <a:pt x="8026075" y="1030815"/>
                      <a:pt x="8038866" y="1124742"/>
                      <a:pt x="8048209" y="1345058"/>
                    </a:cubicBezTo>
                    <a:cubicBezTo>
                      <a:pt x="8084319" y="1489153"/>
                      <a:pt x="7950738" y="1621445"/>
                      <a:pt x="7779191" y="1614076"/>
                    </a:cubicBezTo>
                    <a:cubicBezTo>
                      <a:pt x="7374122" y="1583114"/>
                      <a:pt x="7134556" y="1594354"/>
                      <a:pt x="6946245" y="1614076"/>
                    </a:cubicBezTo>
                    <a:cubicBezTo>
                      <a:pt x="6757934" y="1633798"/>
                      <a:pt x="6348569" y="1585329"/>
                      <a:pt x="6113298" y="1614076"/>
                    </a:cubicBezTo>
                    <a:cubicBezTo>
                      <a:pt x="5878027" y="1642823"/>
                      <a:pt x="5464663" y="1653255"/>
                      <a:pt x="5280352" y="1614076"/>
                    </a:cubicBezTo>
                    <a:cubicBezTo>
                      <a:pt x="5096041" y="1574897"/>
                      <a:pt x="4820452" y="1623368"/>
                      <a:pt x="4597609" y="1614076"/>
                    </a:cubicBezTo>
                    <a:cubicBezTo>
                      <a:pt x="4374766" y="1604784"/>
                      <a:pt x="4220029" y="1585675"/>
                      <a:pt x="3914866" y="1614076"/>
                    </a:cubicBezTo>
                    <a:cubicBezTo>
                      <a:pt x="3609703" y="1642477"/>
                      <a:pt x="3500115" y="1608101"/>
                      <a:pt x="3307224" y="1614076"/>
                    </a:cubicBezTo>
                    <a:cubicBezTo>
                      <a:pt x="3114333" y="1620051"/>
                      <a:pt x="2932415" y="1624191"/>
                      <a:pt x="2774685" y="1614076"/>
                    </a:cubicBezTo>
                    <a:cubicBezTo>
                      <a:pt x="2616955" y="1603961"/>
                      <a:pt x="2360256" y="1608611"/>
                      <a:pt x="2242145" y="1614076"/>
                    </a:cubicBezTo>
                    <a:cubicBezTo>
                      <a:pt x="2124034" y="1619541"/>
                      <a:pt x="1804887" y="1627183"/>
                      <a:pt x="1634504" y="1614076"/>
                    </a:cubicBezTo>
                    <a:cubicBezTo>
                      <a:pt x="1464121" y="1600969"/>
                      <a:pt x="1227511" y="1611995"/>
                      <a:pt x="876659" y="1614076"/>
                    </a:cubicBezTo>
                    <a:cubicBezTo>
                      <a:pt x="525807" y="1616157"/>
                      <a:pt x="531772" y="1590647"/>
                      <a:pt x="269018" y="1614076"/>
                    </a:cubicBezTo>
                    <a:cubicBezTo>
                      <a:pt x="107394" y="1591034"/>
                      <a:pt x="-1449" y="1488641"/>
                      <a:pt x="0" y="1345058"/>
                    </a:cubicBezTo>
                    <a:cubicBezTo>
                      <a:pt x="-6931" y="1147109"/>
                      <a:pt x="-3866" y="996998"/>
                      <a:pt x="0" y="828559"/>
                    </a:cubicBezTo>
                    <a:cubicBezTo>
                      <a:pt x="3866" y="660120"/>
                      <a:pt x="-25848" y="409045"/>
                      <a:pt x="0" y="269018"/>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ộp Văn bản 5">
                <a:extLst>
                  <a:ext uri="{FF2B5EF4-FFF2-40B4-BE49-F238E27FC236}">
                    <a16:creationId xmlns:a16="http://schemas.microsoft.com/office/drawing/2014/main" id="{F0FA115E-847F-4B5A-A291-44AD06700BF9}"/>
                  </a:ext>
                </a:extLst>
              </p:cNvPr>
              <p:cNvSpPr txBox="1"/>
              <p:nvPr/>
            </p:nvSpPr>
            <p:spPr>
              <a:xfrm>
                <a:off x="5252889" y="726862"/>
                <a:ext cx="7903825" cy="1736646"/>
              </a:xfrm>
              <a:prstGeom prst="roundRect">
                <a:avLst/>
              </a:prstGeom>
              <a:noFill/>
            </p:spPr>
            <p:txBody>
              <a:bodyPr wrap="square" rtlCol="0">
                <a:spAutoFit/>
              </a:bodyPr>
              <a:lstStyle/>
              <a:p>
                <a:pPr algn="just"/>
                <a:r>
                  <a:rPr lang="vi-VN" sz="2400">
                    <a:solidFill>
                      <a:schemeClr val="tx1"/>
                    </a:solidFill>
                    <a:latin typeface="Calibri" panose="020F0502020204030204" pitchFamily="34" charset="0"/>
                    <a:cs typeface="Calibri" panose="020F0502020204030204" pitchFamily="34" charset="0"/>
                  </a:rPr>
                  <a:t>Mỗi cách nói sau có gì thú vị?</a:t>
                </a:r>
              </a:p>
              <a:p>
                <a:pPr algn="just"/>
                <a:r>
                  <a:rPr lang="vi-VN" sz="2400">
                    <a:solidFill>
                      <a:schemeClr val="tx1"/>
                    </a:solidFill>
                    <a:latin typeface="Calibri" panose="020F0502020204030204" pitchFamily="34" charset="0"/>
                    <a:cs typeface="Calibri" panose="020F0502020204030204" pitchFamily="34" charset="0"/>
                  </a:rPr>
                  <a:t>a. Những bó cỏ voi đều "chạy" từ trên nương về trên lưng của bố.</a:t>
                </a:r>
              </a:p>
              <a:p>
                <a:pPr algn="just"/>
                <a:r>
                  <a:rPr lang="vi-VN" sz="2400">
                    <a:solidFill>
                      <a:schemeClr val="tx1"/>
                    </a:solidFill>
                    <a:latin typeface="Calibri" panose="020F0502020204030204" pitchFamily="34" charset="0"/>
                    <a:cs typeface="Calibri" panose="020F0502020204030204" pitchFamily="34" charset="0"/>
                  </a:rPr>
                  <a:t>b. Lưng con còn nhỏ lắm. Không đủ sức nuôi hai con bò đâu.</a:t>
                </a:r>
                <a:endParaRPr lang="en-US" sz="2400" dirty="0">
                  <a:solidFill>
                    <a:schemeClr val="tx1"/>
                  </a:solidFill>
                  <a:latin typeface="Calibri" panose="020F0502020204030204" pitchFamily="34" charset="0"/>
                  <a:cs typeface="Calibri" panose="020F0502020204030204" pitchFamily="34" charset="0"/>
                </a:endParaRPr>
              </a:p>
            </p:txBody>
          </p:sp>
        </p:grpSp>
        <p:pic>
          <p:nvPicPr>
            <p:cNvPr id="12" name="Hình ảnh 3">
              <a:extLst>
                <a:ext uri="{FF2B5EF4-FFF2-40B4-BE49-F238E27FC236}">
                  <a16:creationId xmlns:a16="http://schemas.microsoft.com/office/drawing/2014/main" id="{DCFB67D5-0727-443D-B35E-81835B7B0785}"/>
                </a:ext>
              </a:extLst>
            </p:cNvPr>
            <p:cNvPicPr>
              <a:picLocks noChangeAspect="1"/>
            </p:cNvPicPr>
            <p:nvPr/>
          </p:nvPicPr>
          <p:blipFill rotWithShape="1">
            <a:blip r:embed="rId4"/>
            <a:srcRect l="50655" t="3903" r="28184" b="63507"/>
            <a:stretch/>
          </p:blipFill>
          <p:spPr>
            <a:xfrm>
              <a:off x="228184" y="2147773"/>
              <a:ext cx="634257" cy="976819"/>
            </a:xfrm>
            <a:prstGeom prst="roundRect">
              <a:avLst/>
            </a:prstGeom>
          </p:spPr>
        </p:pic>
      </p:grpSp>
      <p:grpSp>
        <p:nvGrpSpPr>
          <p:cNvPr id="15" name="Group 14">
            <a:extLst>
              <a:ext uri="{FF2B5EF4-FFF2-40B4-BE49-F238E27FC236}">
                <a16:creationId xmlns:a16="http://schemas.microsoft.com/office/drawing/2014/main" id="{71287C00-D64C-440F-8F26-7F60B284770D}"/>
              </a:ext>
            </a:extLst>
          </p:cNvPr>
          <p:cNvGrpSpPr/>
          <p:nvPr/>
        </p:nvGrpSpPr>
        <p:grpSpPr>
          <a:xfrm>
            <a:off x="316030" y="1978167"/>
            <a:ext cx="8827970" cy="2773288"/>
            <a:chOff x="209836" y="1234282"/>
            <a:chExt cx="8827970" cy="3767856"/>
          </a:xfrm>
        </p:grpSpPr>
        <p:sp>
          <p:nvSpPr>
            <p:cNvPr id="16" name="Rectangle: Rounded Corners 7">
              <a:extLst>
                <a:ext uri="{FF2B5EF4-FFF2-40B4-BE49-F238E27FC236}">
                  <a16:creationId xmlns:a16="http://schemas.microsoft.com/office/drawing/2014/main" id="{4EA67589-E7EA-4399-9F47-FBEFD769A47F}"/>
                </a:ext>
              </a:extLst>
            </p:cNvPr>
            <p:cNvSpPr/>
            <p:nvPr/>
          </p:nvSpPr>
          <p:spPr>
            <a:xfrm>
              <a:off x="209836" y="1234282"/>
              <a:ext cx="8827970" cy="3767856"/>
            </a:xfrm>
            <a:custGeom>
              <a:avLst/>
              <a:gdLst>
                <a:gd name="connsiteX0" fmla="*/ 0 w 8827970"/>
                <a:gd name="connsiteY0" fmla="*/ 375731 h 3767856"/>
                <a:gd name="connsiteX1" fmla="*/ 375731 w 8827970"/>
                <a:gd name="connsiteY1" fmla="*/ 0 h 3767856"/>
                <a:gd name="connsiteX2" fmla="*/ 8452239 w 8827970"/>
                <a:gd name="connsiteY2" fmla="*/ 0 h 3767856"/>
                <a:gd name="connsiteX3" fmla="*/ 8827970 w 8827970"/>
                <a:gd name="connsiteY3" fmla="*/ 375731 h 3767856"/>
                <a:gd name="connsiteX4" fmla="*/ 8827970 w 8827970"/>
                <a:gd name="connsiteY4" fmla="*/ 3392125 h 3767856"/>
                <a:gd name="connsiteX5" fmla="*/ 8452239 w 8827970"/>
                <a:gd name="connsiteY5" fmla="*/ 3767856 h 3767856"/>
                <a:gd name="connsiteX6" fmla="*/ 375731 w 8827970"/>
                <a:gd name="connsiteY6" fmla="*/ 3767856 h 3767856"/>
                <a:gd name="connsiteX7" fmla="*/ 0 w 8827970"/>
                <a:gd name="connsiteY7" fmla="*/ 3392125 h 3767856"/>
                <a:gd name="connsiteX8" fmla="*/ 0 w 8827970"/>
                <a:gd name="connsiteY8" fmla="*/ 375731 h 37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767856" fill="none" extrusionOk="0">
                  <a:moveTo>
                    <a:pt x="0" y="375731"/>
                  </a:moveTo>
                  <a:cubicBezTo>
                    <a:pt x="1131" y="198823"/>
                    <a:pt x="180319" y="20306"/>
                    <a:pt x="375731" y="0"/>
                  </a:cubicBezTo>
                  <a:cubicBezTo>
                    <a:pt x="4177382" y="72427"/>
                    <a:pt x="5878933" y="61419"/>
                    <a:pt x="8452239" y="0"/>
                  </a:cubicBezTo>
                  <a:cubicBezTo>
                    <a:pt x="8658822" y="-6391"/>
                    <a:pt x="8818393" y="165323"/>
                    <a:pt x="8827970" y="375731"/>
                  </a:cubicBezTo>
                  <a:cubicBezTo>
                    <a:pt x="8928846" y="1178070"/>
                    <a:pt x="8720657" y="1984296"/>
                    <a:pt x="8827970" y="3392125"/>
                  </a:cubicBezTo>
                  <a:cubicBezTo>
                    <a:pt x="8829556" y="3591589"/>
                    <a:pt x="8634976" y="3740084"/>
                    <a:pt x="8452239" y="3767856"/>
                  </a:cubicBezTo>
                  <a:cubicBezTo>
                    <a:pt x="7480056" y="3797683"/>
                    <a:pt x="1622371" y="3688550"/>
                    <a:pt x="375731" y="3767856"/>
                  </a:cubicBezTo>
                  <a:cubicBezTo>
                    <a:pt x="200220" y="3764239"/>
                    <a:pt x="-9479" y="3601510"/>
                    <a:pt x="0" y="3392125"/>
                  </a:cubicBezTo>
                  <a:cubicBezTo>
                    <a:pt x="50037" y="2402924"/>
                    <a:pt x="770" y="1221685"/>
                    <a:pt x="0" y="375731"/>
                  </a:cubicBezTo>
                  <a:close/>
                </a:path>
                <a:path w="8827970" h="3767856" stroke="0" extrusionOk="0">
                  <a:moveTo>
                    <a:pt x="0" y="375731"/>
                  </a:moveTo>
                  <a:cubicBezTo>
                    <a:pt x="7888" y="170370"/>
                    <a:pt x="170296" y="4325"/>
                    <a:pt x="375731" y="0"/>
                  </a:cubicBezTo>
                  <a:cubicBezTo>
                    <a:pt x="1378451" y="123000"/>
                    <a:pt x="5134922" y="-96860"/>
                    <a:pt x="8452239" y="0"/>
                  </a:cubicBezTo>
                  <a:cubicBezTo>
                    <a:pt x="8629685" y="-22914"/>
                    <a:pt x="8829478" y="165179"/>
                    <a:pt x="8827970" y="375731"/>
                  </a:cubicBezTo>
                  <a:cubicBezTo>
                    <a:pt x="8831143" y="1030054"/>
                    <a:pt x="8922237" y="2111904"/>
                    <a:pt x="8827970" y="3392125"/>
                  </a:cubicBezTo>
                  <a:cubicBezTo>
                    <a:pt x="8804919" y="3607987"/>
                    <a:pt x="8655505" y="3767161"/>
                    <a:pt x="8452239" y="3767856"/>
                  </a:cubicBezTo>
                  <a:cubicBezTo>
                    <a:pt x="4888460" y="3607149"/>
                    <a:pt x="2940154" y="3807523"/>
                    <a:pt x="375731" y="3767856"/>
                  </a:cubicBezTo>
                  <a:cubicBezTo>
                    <a:pt x="154413" y="3765067"/>
                    <a:pt x="-7518" y="3596230"/>
                    <a:pt x="0" y="3392125"/>
                  </a:cubicBezTo>
                  <a:cubicBezTo>
                    <a:pt x="32216" y="2542766"/>
                    <a:pt x="57206" y="1518507"/>
                    <a:pt x="0" y="375731"/>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sp>
          <p:nvSpPr>
            <p:cNvPr id="17" name="Rectangle: Rounded Corners 7">
              <a:extLst>
                <a:ext uri="{FF2B5EF4-FFF2-40B4-BE49-F238E27FC236}">
                  <a16:creationId xmlns:a16="http://schemas.microsoft.com/office/drawing/2014/main" id="{478EC6D1-8E8B-4FCA-ACC7-AB3DC0D5CCBD}"/>
                </a:ext>
              </a:extLst>
            </p:cNvPr>
            <p:cNvSpPr/>
            <p:nvPr/>
          </p:nvSpPr>
          <p:spPr>
            <a:xfrm>
              <a:off x="395411" y="1372779"/>
              <a:ext cx="8456820" cy="3490861"/>
            </a:xfrm>
            <a:custGeom>
              <a:avLst/>
              <a:gdLst>
                <a:gd name="connsiteX0" fmla="*/ 0 w 8456820"/>
                <a:gd name="connsiteY0" fmla="*/ 348109 h 3490861"/>
                <a:gd name="connsiteX1" fmla="*/ 348109 w 8456820"/>
                <a:gd name="connsiteY1" fmla="*/ 0 h 3490861"/>
                <a:gd name="connsiteX2" fmla="*/ 8108711 w 8456820"/>
                <a:gd name="connsiteY2" fmla="*/ 0 h 3490861"/>
                <a:gd name="connsiteX3" fmla="*/ 8456820 w 8456820"/>
                <a:gd name="connsiteY3" fmla="*/ 348109 h 3490861"/>
                <a:gd name="connsiteX4" fmla="*/ 8456820 w 8456820"/>
                <a:gd name="connsiteY4" fmla="*/ 3142752 h 3490861"/>
                <a:gd name="connsiteX5" fmla="*/ 8108711 w 8456820"/>
                <a:gd name="connsiteY5" fmla="*/ 3490861 h 3490861"/>
                <a:gd name="connsiteX6" fmla="*/ 348109 w 8456820"/>
                <a:gd name="connsiteY6" fmla="*/ 3490861 h 3490861"/>
                <a:gd name="connsiteX7" fmla="*/ 0 w 8456820"/>
                <a:gd name="connsiteY7" fmla="*/ 3142752 h 3490861"/>
                <a:gd name="connsiteX8" fmla="*/ 0 w 8456820"/>
                <a:gd name="connsiteY8" fmla="*/ 348109 h 349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820" h="3490861" fill="none" extrusionOk="0">
                  <a:moveTo>
                    <a:pt x="0" y="348109"/>
                  </a:moveTo>
                  <a:cubicBezTo>
                    <a:pt x="1206" y="188487"/>
                    <a:pt x="158660" y="4709"/>
                    <a:pt x="348109" y="0"/>
                  </a:cubicBezTo>
                  <a:cubicBezTo>
                    <a:pt x="1919830" y="72427"/>
                    <a:pt x="5273374" y="61419"/>
                    <a:pt x="8108711" y="0"/>
                  </a:cubicBezTo>
                  <a:cubicBezTo>
                    <a:pt x="8299609" y="-9342"/>
                    <a:pt x="8434727" y="149171"/>
                    <a:pt x="8456820" y="348109"/>
                  </a:cubicBezTo>
                  <a:cubicBezTo>
                    <a:pt x="8557696" y="726839"/>
                    <a:pt x="8349507" y="2452712"/>
                    <a:pt x="8456820" y="3142752"/>
                  </a:cubicBezTo>
                  <a:cubicBezTo>
                    <a:pt x="8463651" y="3300337"/>
                    <a:pt x="8286723" y="3474895"/>
                    <a:pt x="8108711" y="3490861"/>
                  </a:cubicBezTo>
                  <a:cubicBezTo>
                    <a:pt x="5042295" y="3520688"/>
                    <a:pt x="2855594" y="3411555"/>
                    <a:pt x="348109" y="3490861"/>
                  </a:cubicBezTo>
                  <a:cubicBezTo>
                    <a:pt x="163256" y="3490024"/>
                    <a:pt x="-8058" y="3336600"/>
                    <a:pt x="0" y="3142752"/>
                  </a:cubicBezTo>
                  <a:cubicBezTo>
                    <a:pt x="50037" y="2706936"/>
                    <a:pt x="770" y="1511708"/>
                    <a:pt x="0" y="348109"/>
                  </a:cubicBezTo>
                  <a:close/>
                </a:path>
                <a:path w="8456820" h="3490861" stroke="0" extrusionOk="0">
                  <a:moveTo>
                    <a:pt x="0" y="348109"/>
                  </a:moveTo>
                  <a:cubicBezTo>
                    <a:pt x="27219" y="163273"/>
                    <a:pt x="159538" y="7675"/>
                    <a:pt x="348109" y="0"/>
                  </a:cubicBezTo>
                  <a:cubicBezTo>
                    <a:pt x="2709224" y="123000"/>
                    <a:pt x="4652919" y="-96860"/>
                    <a:pt x="8108711" y="0"/>
                  </a:cubicBezTo>
                  <a:cubicBezTo>
                    <a:pt x="8281711" y="-14675"/>
                    <a:pt x="8458943" y="151575"/>
                    <a:pt x="8456820" y="348109"/>
                  </a:cubicBezTo>
                  <a:cubicBezTo>
                    <a:pt x="8459993" y="1727265"/>
                    <a:pt x="8551087" y="2135652"/>
                    <a:pt x="8456820" y="3142752"/>
                  </a:cubicBezTo>
                  <a:cubicBezTo>
                    <a:pt x="8438584" y="3341614"/>
                    <a:pt x="8264156" y="3484837"/>
                    <a:pt x="8108711" y="3490861"/>
                  </a:cubicBezTo>
                  <a:cubicBezTo>
                    <a:pt x="6331675" y="3330154"/>
                    <a:pt x="3205211" y="3530528"/>
                    <a:pt x="348109" y="3490861"/>
                  </a:cubicBezTo>
                  <a:cubicBezTo>
                    <a:pt x="124605" y="3484550"/>
                    <a:pt x="-11899" y="3329617"/>
                    <a:pt x="0" y="3142752"/>
                  </a:cubicBezTo>
                  <a:cubicBezTo>
                    <a:pt x="32216" y="2298528"/>
                    <a:pt x="57206" y="1732206"/>
                    <a:pt x="0" y="348109"/>
                  </a:cubicBezTo>
                  <a:close/>
                </a:path>
              </a:pathLst>
            </a:custGeom>
            <a:solidFill>
              <a:schemeClr val="accent6">
                <a:lumMod val="20000"/>
                <a:lumOff val="80000"/>
                <a:alpha val="80000"/>
              </a:schemeClr>
            </a:solidFill>
            <a:ln w="38100">
              <a:solidFill>
                <a:schemeClr val="accent1"/>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sp>
          <p:nvSpPr>
            <p:cNvPr id="18" name="Hộp Văn bản 56">
              <a:extLst>
                <a:ext uri="{FF2B5EF4-FFF2-40B4-BE49-F238E27FC236}">
                  <a16:creationId xmlns:a16="http://schemas.microsoft.com/office/drawing/2014/main" id="{CC81703F-926C-4C71-BE85-2183E88E627C}"/>
                </a:ext>
              </a:extLst>
            </p:cNvPr>
            <p:cNvSpPr txBox="1"/>
            <p:nvPr/>
          </p:nvSpPr>
          <p:spPr>
            <a:xfrm>
              <a:off x="451088" y="1523486"/>
              <a:ext cx="8369727" cy="30525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1" u="none" strike="noStrike" kern="0" cap="none" spc="0" normalizeH="0" baseline="0" noProof="0">
                  <a:ln>
                    <a:noFill/>
                  </a:ln>
                  <a:solidFill>
                    <a:srgbClr val="FF0000"/>
                  </a:solidFill>
                  <a:effectLst/>
                  <a:uLnTx/>
                  <a:uFillTx/>
                  <a:latin typeface="Calibri"/>
                  <a:cs typeface="Arial"/>
                  <a:sym typeface="Arial"/>
                </a:rPr>
                <a:t>b. Lưng con còn nhỏ lắm. Không đủ sức nuôi hai con bò đâu: </a:t>
              </a:r>
              <a:r>
                <a:rPr kumimoji="0" lang="en-US" sz="2800" b="0" i="0" u="none" strike="noStrike" kern="0" cap="none" spc="0" normalizeH="0" baseline="0" noProof="0">
                  <a:ln>
                    <a:noFill/>
                  </a:ln>
                  <a:solidFill>
                    <a:prstClr val="black"/>
                  </a:solidFill>
                  <a:effectLst/>
                  <a:uLnTx/>
                  <a:uFillTx/>
                  <a:latin typeface="Calibri"/>
                  <a:cs typeface="Arial"/>
                  <a:sym typeface="Arial"/>
                </a:rPr>
                <a:t>Khẳng định tình cảm yêu thương của bố dành cho Liêm, với bố, "lưng còn nhỏ" nghĩa là Liêm còn bé bỏng, chưa thể làm việc quá nhiều. Liêm còn nhỏ, lưng Liêm không thể  "cõng" cỏ voi để nuôi hai còn bò như bố</a:t>
              </a:r>
              <a:endParaRPr kumimoji="0" lang="en-US" sz="2800" b="0" i="1" u="none" strike="noStrike" kern="0" cap="none" spc="0" normalizeH="0" baseline="0" noProof="0" dirty="0">
                <a:ln>
                  <a:noFill/>
                </a:ln>
                <a:solidFill>
                  <a:prstClr val="black"/>
                </a:solidFill>
                <a:effectLst/>
                <a:uLnTx/>
                <a:uFillTx/>
                <a:latin typeface="Calibri"/>
                <a:cs typeface="Arial"/>
                <a:sym typeface="Arial"/>
              </a:endParaRPr>
            </a:p>
          </p:txBody>
        </p:sp>
      </p:grpSp>
    </p:spTree>
    <p:extLst>
      <p:ext uri="{BB962C8B-B14F-4D97-AF65-F5344CB8AC3E}">
        <p14:creationId xmlns:p14="http://schemas.microsoft.com/office/powerpoint/2010/main" val="2059108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0" y="0"/>
            <a:ext cx="9144000" cy="5143500"/>
          </a:xfrm>
          <a:prstGeom prst="rect">
            <a:avLst/>
          </a:prstGeom>
          <a:solidFill>
            <a:srgbClr val="F7E5E8"/>
          </a:solidFill>
        </p:spPr>
        <p:txBody>
          <a:bodyPr wrap="square" rtlCol="0">
            <a:spAutoFit/>
          </a:bodyPr>
          <a:lstStyle/>
          <a:p>
            <a:endParaRPr lang="en-US" dirty="0"/>
          </a:p>
        </p:txBody>
      </p:sp>
      <p:grpSp>
        <p:nvGrpSpPr>
          <p:cNvPr id="2" name="Nhóm 1">
            <a:extLst>
              <a:ext uri="{FF2B5EF4-FFF2-40B4-BE49-F238E27FC236}">
                <a16:creationId xmlns:a16="http://schemas.microsoft.com/office/drawing/2014/main" id="{D35C2DB8-F557-95CC-373D-812475213E5C}"/>
              </a:ext>
            </a:extLst>
          </p:cNvPr>
          <p:cNvGrpSpPr/>
          <p:nvPr/>
        </p:nvGrpSpPr>
        <p:grpSpPr>
          <a:xfrm>
            <a:off x="297391" y="250744"/>
            <a:ext cx="7875058" cy="867626"/>
            <a:chOff x="8624" y="3369268"/>
            <a:chExt cx="7875058" cy="867626"/>
          </a:xfrm>
        </p:grpSpPr>
        <p:grpSp>
          <p:nvGrpSpPr>
            <p:cNvPr id="3" name="Nhóm 2">
              <a:extLst>
                <a:ext uri="{FF2B5EF4-FFF2-40B4-BE49-F238E27FC236}">
                  <a16:creationId xmlns:a16="http://schemas.microsoft.com/office/drawing/2014/main" id="{9DDD0598-F5C1-9C5E-F5B5-458C72582079}"/>
                </a:ext>
              </a:extLst>
            </p:cNvPr>
            <p:cNvGrpSpPr/>
            <p:nvPr/>
          </p:nvGrpSpPr>
          <p:grpSpPr>
            <a:xfrm>
              <a:off x="757023" y="3480137"/>
              <a:ext cx="7126659" cy="607535"/>
              <a:chOff x="856074" y="3661610"/>
              <a:chExt cx="7126659" cy="607535"/>
            </a:xfrm>
          </p:grpSpPr>
          <p:sp>
            <p:nvSpPr>
              <p:cNvPr id="5" name="Hình chữ nhật: Góc Tròn 4">
                <a:extLst>
                  <a:ext uri="{FF2B5EF4-FFF2-40B4-BE49-F238E27FC236}">
                    <a16:creationId xmlns:a16="http://schemas.microsoft.com/office/drawing/2014/main" id="{81ED5719-2159-2AD5-667B-CB38F7013DEC}"/>
                  </a:ext>
                </a:extLst>
              </p:cNvPr>
              <p:cNvSpPr/>
              <p:nvPr/>
            </p:nvSpPr>
            <p:spPr>
              <a:xfrm>
                <a:off x="874677" y="3661610"/>
                <a:ext cx="7108056" cy="607535"/>
              </a:xfrm>
              <a:custGeom>
                <a:avLst/>
                <a:gdLst>
                  <a:gd name="connsiteX0" fmla="*/ 0 w 7108056"/>
                  <a:gd name="connsiteY0" fmla="*/ 101258 h 607535"/>
                  <a:gd name="connsiteX1" fmla="*/ 101258 w 7108056"/>
                  <a:gd name="connsiteY1" fmla="*/ 0 h 607535"/>
                  <a:gd name="connsiteX2" fmla="*/ 584646 w 7108056"/>
                  <a:gd name="connsiteY2" fmla="*/ 0 h 607535"/>
                  <a:gd name="connsiteX3" fmla="*/ 1413311 w 7108056"/>
                  <a:gd name="connsiteY3" fmla="*/ 0 h 607535"/>
                  <a:gd name="connsiteX4" fmla="*/ 1965754 w 7108056"/>
                  <a:gd name="connsiteY4" fmla="*/ 0 h 607535"/>
                  <a:gd name="connsiteX5" fmla="*/ 2449142 w 7108056"/>
                  <a:gd name="connsiteY5" fmla="*/ 0 h 607535"/>
                  <a:gd name="connsiteX6" fmla="*/ 3139696 w 7108056"/>
                  <a:gd name="connsiteY6" fmla="*/ 0 h 607535"/>
                  <a:gd name="connsiteX7" fmla="*/ 3692139 w 7108056"/>
                  <a:gd name="connsiteY7" fmla="*/ 0 h 607535"/>
                  <a:gd name="connsiteX8" fmla="*/ 4451748 w 7108056"/>
                  <a:gd name="connsiteY8" fmla="*/ 0 h 607535"/>
                  <a:gd name="connsiteX9" fmla="*/ 4935136 w 7108056"/>
                  <a:gd name="connsiteY9" fmla="*/ 0 h 607535"/>
                  <a:gd name="connsiteX10" fmla="*/ 5625690 w 7108056"/>
                  <a:gd name="connsiteY10" fmla="*/ 0 h 607535"/>
                  <a:gd name="connsiteX11" fmla="*/ 6385299 w 7108056"/>
                  <a:gd name="connsiteY11" fmla="*/ 0 h 607535"/>
                  <a:gd name="connsiteX12" fmla="*/ 7006798 w 7108056"/>
                  <a:gd name="connsiteY12" fmla="*/ 0 h 607535"/>
                  <a:gd name="connsiteX13" fmla="*/ 7108056 w 7108056"/>
                  <a:gd name="connsiteY13" fmla="*/ 101258 h 607535"/>
                  <a:gd name="connsiteX14" fmla="*/ 7108056 w 7108056"/>
                  <a:gd name="connsiteY14" fmla="*/ 506277 h 607535"/>
                  <a:gd name="connsiteX15" fmla="*/ 7006798 w 7108056"/>
                  <a:gd name="connsiteY15" fmla="*/ 607535 h 607535"/>
                  <a:gd name="connsiteX16" fmla="*/ 6247189 w 7108056"/>
                  <a:gd name="connsiteY16" fmla="*/ 607535 h 607535"/>
                  <a:gd name="connsiteX17" fmla="*/ 5625690 w 7108056"/>
                  <a:gd name="connsiteY17" fmla="*/ 607535 h 607535"/>
                  <a:gd name="connsiteX18" fmla="*/ 5073247 w 7108056"/>
                  <a:gd name="connsiteY18" fmla="*/ 607535 h 607535"/>
                  <a:gd name="connsiteX19" fmla="*/ 4382693 w 7108056"/>
                  <a:gd name="connsiteY19" fmla="*/ 607535 h 607535"/>
                  <a:gd name="connsiteX20" fmla="*/ 3761194 w 7108056"/>
                  <a:gd name="connsiteY20" fmla="*/ 607535 h 607535"/>
                  <a:gd name="connsiteX21" fmla="*/ 3070640 w 7108056"/>
                  <a:gd name="connsiteY21" fmla="*/ 607535 h 607535"/>
                  <a:gd name="connsiteX22" fmla="*/ 2241975 w 7108056"/>
                  <a:gd name="connsiteY22" fmla="*/ 607535 h 607535"/>
                  <a:gd name="connsiteX23" fmla="*/ 1482366 w 7108056"/>
                  <a:gd name="connsiteY23" fmla="*/ 607535 h 607535"/>
                  <a:gd name="connsiteX24" fmla="*/ 929923 w 7108056"/>
                  <a:gd name="connsiteY24" fmla="*/ 607535 h 607535"/>
                  <a:gd name="connsiteX25" fmla="*/ 101258 w 7108056"/>
                  <a:gd name="connsiteY25" fmla="*/ 607535 h 607535"/>
                  <a:gd name="connsiteX26" fmla="*/ 0 w 7108056"/>
                  <a:gd name="connsiteY26" fmla="*/ 506277 h 607535"/>
                  <a:gd name="connsiteX27" fmla="*/ 0 w 7108056"/>
                  <a:gd name="connsiteY27" fmla="*/ 101258 h 6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08056" h="607535" fill="none" extrusionOk="0">
                    <a:moveTo>
                      <a:pt x="0" y="101258"/>
                    </a:moveTo>
                    <a:cubicBezTo>
                      <a:pt x="-4795" y="54186"/>
                      <a:pt x="40967" y="-3158"/>
                      <a:pt x="101258" y="0"/>
                    </a:cubicBezTo>
                    <a:cubicBezTo>
                      <a:pt x="297428" y="-14104"/>
                      <a:pt x="350025" y="-21254"/>
                      <a:pt x="584646" y="0"/>
                    </a:cubicBezTo>
                    <a:cubicBezTo>
                      <a:pt x="819267" y="21254"/>
                      <a:pt x="1139452" y="-14329"/>
                      <a:pt x="1413311" y="0"/>
                    </a:cubicBezTo>
                    <a:cubicBezTo>
                      <a:pt x="1687171" y="14329"/>
                      <a:pt x="1818666" y="21952"/>
                      <a:pt x="1965754" y="0"/>
                    </a:cubicBezTo>
                    <a:cubicBezTo>
                      <a:pt x="2112842" y="-21952"/>
                      <a:pt x="2338930" y="-11171"/>
                      <a:pt x="2449142" y="0"/>
                    </a:cubicBezTo>
                    <a:cubicBezTo>
                      <a:pt x="2559354" y="11171"/>
                      <a:pt x="2988873" y="647"/>
                      <a:pt x="3139696" y="0"/>
                    </a:cubicBezTo>
                    <a:cubicBezTo>
                      <a:pt x="3290519" y="-647"/>
                      <a:pt x="3450916" y="-26292"/>
                      <a:pt x="3692139" y="0"/>
                    </a:cubicBezTo>
                    <a:cubicBezTo>
                      <a:pt x="3933362" y="26292"/>
                      <a:pt x="4128703" y="-2030"/>
                      <a:pt x="4451748" y="0"/>
                    </a:cubicBezTo>
                    <a:cubicBezTo>
                      <a:pt x="4774793" y="2030"/>
                      <a:pt x="4760272" y="-16067"/>
                      <a:pt x="4935136" y="0"/>
                    </a:cubicBezTo>
                    <a:cubicBezTo>
                      <a:pt x="5110000" y="16067"/>
                      <a:pt x="5370580" y="-29199"/>
                      <a:pt x="5625690" y="0"/>
                    </a:cubicBezTo>
                    <a:cubicBezTo>
                      <a:pt x="5880800" y="29199"/>
                      <a:pt x="6109008" y="28199"/>
                      <a:pt x="6385299" y="0"/>
                    </a:cubicBezTo>
                    <a:cubicBezTo>
                      <a:pt x="6661590" y="-28199"/>
                      <a:pt x="6880555" y="-24183"/>
                      <a:pt x="7006798" y="0"/>
                    </a:cubicBezTo>
                    <a:cubicBezTo>
                      <a:pt x="7066140" y="-3809"/>
                      <a:pt x="7109330" y="32960"/>
                      <a:pt x="7108056" y="101258"/>
                    </a:cubicBezTo>
                    <a:cubicBezTo>
                      <a:pt x="7116679" y="216800"/>
                      <a:pt x="7119454" y="310018"/>
                      <a:pt x="7108056" y="506277"/>
                    </a:cubicBezTo>
                    <a:cubicBezTo>
                      <a:pt x="7096179" y="567045"/>
                      <a:pt x="7065500" y="616731"/>
                      <a:pt x="7006798" y="607535"/>
                    </a:cubicBezTo>
                    <a:cubicBezTo>
                      <a:pt x="6800983" y="624471"/>
                      <a:pt x="6476846" y="580055"/>
                      <a:pt x="6247189" y="607535"/>
                    </a:cubicBezTo>
                    <a:cubicBezTo>
                      <a:pt x="6017532" y="635015"/>
                      <a:pt x="5767035" y="632642"/>
                      <a:pt x="5625690" y="607535"/>
                    </a:cubicBezTo>
                    <a:cubicBezTo>
                      <a:pt x="5484345" y="582428"/>
                      <a:pt x="5270542" y="622011"/>
                      <a:pt x="5073247" y="607535"/>
                    </a:cubicBezTo>
                    <a:cubicBezTo>
                      <a:pt x="4875952" y="593059"/>
                      <a:pt x="4603974" y="593086"/>
                      <a:pt x="4382693" y="607535"/>
                    </a:cubicBezTo>
                    <a:cubicBezTo>
                      <a:pt x="4161412" y="621984"/>
                      <a:pt x="4049428" y="599906"/>
                      <a:pt x="3761194" y="607535"/>
                    </a:cubicBezTo>
                    <a:cubicBezTo>
                      <a:pt x="3472960" y="615164"/>
                      <a:pt x="3414971" y="575728"/>
                      <a:pt x="3070640" y="607535"/>
                    </a:cubicBezTo>
                    <a:cubicBezTo>
                      <a:pt x="2726309" y="639342"/>
                      <a:pt x="2415799" y="582678"/>
                      <a:pt x="2241975" y="607535"/>
                    </a:cubicBezTo>
                    <a:cubicBezTo>
                      <a:pt x="2068152" y="632392"/>
                      <a:pt x="1755107" y="608509"/>
                      <a:pt x="1482366" y="607535"/>
                    </a:cubicBezTo>
                    <a:cubicBezTo>
                      <a:pt x="1209625" y="606561"/>
                      <a:pt x="1132019" y="626770"/>
                      <a:pt x="929923" y="607535"/>
                    </a:cubicBezTo>
                    <a:cubicBezTo>
                      <a:pt x="727827" y="588300"/>
                      <a:pt x="364236" y="641819"/>
                      <a:pt x="101258" y="607535"/>
                    </a:cubicBezTo>
                    <a:cubicBezTo>
                      <a:pt x="39831" y="606911"/>
                      <a:pt x="-11330" y="569415"/>
                      <a:pt x="0" y="506277"/>
                    </a:cubicBezTo>
                    <a:cubicBezTo>
                      <a:pt x="-13386" y="372432"/>
                      <a:pt x="-13225" y="269606"/>
                      <a:pt x="0" y="101258"/>
                    </a:cubicBezTo>
                    <a:close/>
                  </a:path>
                  <a:path w="7108056" h="607535" stroke="0" extrusionOk="0">
                    <a:moveTo>
                      <a:pt x="0" y="101258"/>
                    </a:moveTo>
                    <a:cubicBezTo>
                      <a:pt x="12211" y="43285"/>
                      <a:pt x="45199" y="5561"/>
                      <a:pt x="101258" y="0"/>
                    </a:cubicBezTo>
                    <a:cubicBezTo>
                      <a:pt x="272682" y="23162"/>
                      <a:pt x="416947" y="6989"/>
                      <a:pt x="584646" y="0"/>
                    </a:cubicBezTo>
                    <a:cubicBezTo>
                      <a:pt x="752345" y="-6989"/>
                      <a:pt x="839226" y="17981"/>
                      <a:pt x="1068034" y="0"/>
                    </a:cubicBezTo>
                    <a:cubicBezTo>
                      <a:pt x="1296842" y="-17981"/>
                      <a:pt x="1434653" y="25468"/>
                      <a:pt x="1689532" y="0"/>
                    </a:cubicBezTo>
                    <a:cubicBezTo>
                      <a:pt x="1944411" y="-25468"/>
                      <a:pt x="2155033" y="30550"/>
                      <a:pt x="2518197" y="0"/>
                    </a:cubicBezTo>
                    <a:cubicBezTo>
                      <a:pt x="2881361" y="-30550"/>
                      <a:pt x="2834228" y="-2498"/>
                      <a:pt x="3001585" y="0"/>
                    </a:cubicBezTo>
                    <a:cubicBezTo>
                      <a:pt x="3168942" y="2498"/>
                      <a:pt x="3315865" y="-2085"/>
                      <a:pt x="3554028" y="0"/>
                    </a:cubicBezTo>
                    <a:cubicBezTo>
                      <a:pt x="3792191" y="2085"/>
                      <a:pt x="3974726" y="-20649"/>
                      <a:pt x="4106471" y="0"/>
                    </a:cubicBezTo>
                    <a:cubicBezTo>
                      <a:pt x="4238216" y="20649"/>
                      <a:pt x="4433015" y="26248"/>
                      <a:pt x="4727970" y="0"/>
                    </a:cubicBezTo>
                    <a:cubicBezTo>
                      <a:pt x="5022925" y="-26248"/>
                      <a:pt x="5232899" y="739"/>
                      <a:pt x="5418524" y="0"/>
                    </a:cubicBezTo>
                    <a:cubicBezTo>
                      <a:pt x="5604149" y="-739"/>
                      <a:pt x="5721993" y="14665"/>
                      <a:pt x="5901912" y="0"/>
                    </a:cubicBezTo>
                    <a:cubicBezTo>
                      <a:pt x="6081831" y="-14665"/>
                      <a:pt x="6539776" y="-51434"/>
                      <a:pt x="7006798" y="0"/>
                    </a:cubicBezTo>
                    <a:cubicBezTo>
                      <a:pt x="7069301" y="832"/>
                      <a:pt x="7106701" y="51893"/>
                      <a:pt x="7108056" y="101258"/>
                    </a:cubicBezTo>
                    <a:cubicBezTo>
                      <a:pt x="7112180" y="303437"/>
                      <a:pt x="7094489" y="363866"/>
                      <a:pt x="7108056" y="506277"/>
                    </a:cubicBezTo>
                    <a:cubicBezTo>
                      <a:pt x="7108851" y="560087"/>
                      <a:pt x="7057519" y="602812"/>
                      <a:pt x="7006798" y="607535"/>
                    </a:cubicBezTo>
                    <a:cubicBezTo>
                      <a:pt x="6683737" y="645125"/>
                      <a:pt x="6405855" y="595151"/>
                      <a:pt x="6247189" y="607535"/>
                    </a:cubicBezTo>
                    <a:cubicBezTo>
                      <a:pt x="6088523" y="619919"/>
                      <a:pt x="5931229" y="623474"/>
                      <a:pt x="5625690" y="607535"/>
                    </a:cubicBezTo>
                    <a:cubicBezTo>
                      <a:pt x="5320151" y="591596"/>
                      <a:pt x="5033139" y="609205"/>
                      <a:pt x="4866081" y="607535"/>
                    </a:cubicBezTo>
                    <a:cubicBezTo>
                      <a:pt x="4699023" y="605865"/>
                      <a:pt x="4422435" y="573970"/>
                      <a:pt x="4106471" y="607535"/>
                    </a:cubicBezTo>
                    <a:cubicBezTo>
                      <a:pt x="3790507" y="641101"/>
                      <a:pt x="3522494" y="624187"/>
                      <a:pt x="3277806" y="607535"/>
                    </a:cubicBezTo>
                    <a:cubicBezTo>
                      <a:pt x="3033119" y="590883"/>
                      <a:pt x="2684803" y="641649"/>
                      <a:pt x="2449142" y="607535"/>
                    </a:cubicBezTo>
                    <a:cubicBezTo>
                      <a:pt x="2213481" y="573421"/>
                      <a:pt x="1939313" y="616512"/>
                      <a:pt x="1758588" y="607535"/>
                    </a:cubicBezTo>
                    <a:cubicBezTo>
                      <a:pt x="1577863" y="598558"/>
                      <a:pt x="1281721" y="590244"/>
                      <a:pt x="1068034" y="607535"/>
                    </a:cubicBezTo>
                    <a:cubicBezTo>
                      <a:pt x="854347" y="624826"/>
                      <a:pt x="481224" y="654276"/>
                      <a:pt x="101258" y="607535"/>
                    </a:cubicBezTo>
                    <a:cubicBezTo>
                      <a:pt x="42691" y="602173"/>
                      <a:pt x="5469" y="565349"/>
                      <a:pt x="0" y="506277"/>
                    </a:cubicBezTo>
                    <a:cubicBezTo>
                      <a:pt x="-8752" y="392114"/>
                      <a:pt x="15258" y="287004"/>
                      <a:pt x="0" y="101258"/>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ộp Văn bản 5">
                <a:extLst>
                  <a:ext uri="{FF2B5EF4-FFF2-40B4-BE49-F238E27FC236}">
                    <a16:creationId xmlns:a16="http://schemas.microsoft.com/office/drawing/2014/main" id="{4F668C79-3FE5-B361-3568-29DD0B6B3D5C}"/>
                  </a:ext>
                </a:extLst>
              </p:cNvPr>
              <p:cNvSpPr txBox="1"/>
              <p:nvPr/>
            </p:nvSpPr>
            <p:spPr>
              <a:xfrm>
                <a:off x="856074" y="3712964"/>
                <a:ext cx="7126659" cy="523220"/>
              </a:xfrm>
              <a:prstGeom prst="rect">
                <a:avLst/>
              </a:prstGeom>
              <a:noFill/>
            </p:spPr>
            <p:txBody>
              <a:bodyPr wrap="square" rtlCol="0">
                <a:spAutoFit/>
              </a:bodyPr>
              <a:lstStyle/>
              <a:p>
                <a:pPr algn="ctr"/>
                <a:r>
                  <a:rPr lang="vi-VN" sz="2800">
                    <a:solidFill>
                      <a:schemeClr val="tx1"/>
                    </a:solidFill>
                    <a:latin typeface="Calibri" panose="020F0502020204030204" pitchFamily="34" charset="0"/>
                    <a:cs typeface="Calibri" panose="020F0502020204030204" pitchFamily="34" charset="0"/>
                  </a:rPr>
                  <a:t>Cách tả mặt trời và nắng đoạn cuối có gì hay?</a:t>
                </a:r>
                <a:endParaRPr lang="en-US" sz="2800" dirty="0">
                  <a:solidFill>
                    <a:schemeClr val="tx1"/>
                  </a:solidFill>
                  <a:latin typeface="Calibri" panose="020F0502020204030204" pitchFamily="34" charset="0"/>
                  <a:cs typeface="Calibri" panose="020F0502020204030204" pitchFamily="34" charset="0"/>
                </a:endParaRPr>
              </a:p>
            </p:txBody>
          </p:sp>
        </p:grpSp>
        <p:pic>
          <p:nvPicPr>
            <p:cNvPr id="4" name="Hình ảnh 3">
              <a:extLst>
                <a:ext uri="{FF2B5EF4-FFF2-40B4-BE49-F238E27FC236}">
                  <a16:creationId xmlns:a16="http://schemas.microsoft.com/office/drawing/2014/main" id="{FAEDA0A6-9A33-F398-F111-336D3170CB72}"/>
                </a:ext>
              </a:extLst>
            </p:cNvPr>
            <p:cNvPicPr>
              <a:picLocks noChangeAspect="1"/>
            </p:cNvPicPr>
            <p:nvPr/>
          </p:nvPicPr>
          <p:blipFill rotWithShape="1">
            <a:blip r:embed="rId4"/>
            <a:srcRect l="8956" t="37666" r="68907" b="36153"/>
            <a:stretch/>
          </p:blipFill>
          <p:spPr>
            <a:xfrm>
              <a:off x="8624" y="3369268"/>
              <a:ext cx="733592" cy="867626"/>
            </a:xfrm>
            <a:prstGeom prst="rect">
              <a:avLst/>
            </a:prstGeom>
          </p:spPr>
        </p:pic>
      </p:grpSp>
      <p:grpSp>
        <p:nvGrpSpPr>
          <p:cNvPr id="11" name="Group 10">
            <a:extLst>
              <a:ext uri="{FF2B5EF4-FFF2-40B4-BE49-F238E27FC236}">
                <a16:creationId xmlns:a16="http://schemas.microsoft.com/office/drawing/2014/main" id="{BCBC39AC-FFFA-465B-9262-C922C9C50595}"/>
              </a:ext>
            </a:extLst>
          </p:cNvPr>
          <p:cNvGrpSpPr/>
          <p:nvPr/>
        </p:nvGrpSpPr>
        <p:grpSpPr>
          <a:xfrm>
            <a:off x="316030" y="1807107"/>
            <a:ext cx="8827970" cy="2773288"/>
            <a:chOff x="209836" y="1234282"/>
            <a:chExt cx="8827970" cy="3767856"/>
          </a:xfrm>
        </p:grpSpPr>
        <p:sp>
          <p:nvSpPr>
            <p:cNvPr id="12" name="Rectangle: Rounded Corners 7">
              <a:extLst>
                <a:ext uri="{FF2B5EF4-FFF2-40B4-BE49-F238E27FC236}">
                  <a16:creationId xmlns:a16="http://schemas.microsoft.com/office/drawing/2014/main" id="{4C699522-D38D-42DB-BBD1-8E207E2D46CE}"/>
                </a:ext>
              </a:extLst>
            </p:cNvPr>
            <p:cNvSpPr/>
            <p:nvPr/>
          </p:nvSpPr>
          <p:spPr>
            <a:xfrm>
              <a:off x="209836" y="1234282"/>
              <a:ext cx="8827970" cy="3767856"/>
            </a:xfrm>
            <a:custGeom>
              <a:avLst/>
              <a:gdLst>
                <a:gd name="connsiteX0" fmla="*/ 0 w 8827970"/>
                <a:gd name="connsiteY0" fmla="*/ 375731 h 3767856"/>
                <a:gd name="connsiteX1" fmla="*/ 375731 w 8827970"/>
                <a:gd name="connsiteY1" fmla="*/ 0 h 3767856"/>
                <a:gd name="connsiteX2" fmla="*/ 8452239 w 8827970"/>
                <a:gd name="connsiteY2" fmla="*/ 0 h 3767856"/>
                <a:gd name="connsiteX3" fmla="*/ 8827970 w 8827970"/>
                <a:gd name="connsiteY3" fmla="*/ 375731 h 3767856"/>
                <a:gd name="connsiteX4" fmla="*/ 8827970 w 8827970"/>
                <a:gd name="connsiteY4" fmla="*/ 3392125 h 3767856"/>
                <a:gd name="connsiteX5" fmla="*/ 8452239 w 8827970"/>
                <a:gd name="connsiteY5" fmla="*/ 3767856 h 3767856"/>
                <a:gd name="connsiteX6" fmla="*/ 375731 w 8827970"/>
                <a:gd name="connsiteY6" fmla="*/ 3767856 h 3767856"/>
                <a:gd name="connsiteX7" fmla="*/ 0 w 8827970"/>
                <a:gd name="connsiteY7" fmla="*/ 3392125 h 3767856"/>
                <a:gd name="connsiteX8" fmla="*/ 0 w 8827970"/>
                <a:gd name="connsiteY8" fmla="*/ 375731 h 37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767856" fill="none" extrusionOk="0">
                  <a:moveTo>
                    <a:pt x="0" y="375731"/>
                  </a:moveTo>
                  <a:cubicBezTo>
                    <a:pt x="1131" y="198823"/>
                    <a:pt x="180319" y="20306"/>
                    <a:pt x="375731" y="0"/>
                  </a:cubicBezTo>
                  <a:cubicBezTo>
                    <a:pt x="4177382" y="72427"/>
                    <a:pt x="5878933" y="61419"/>
                    <a:pt x="8452239" y="0"/>
                  </a:cubicBezTo>
                  <a:cubicBezTo>
                    <a:pt x="8658822" y="-6391"/>
                    <a:pt x="8818393" y="165323"/>
                    <a:pt x="8827970" y="375731"/>
                  </a:cubicBezTo>
                  <a:cubicBezTo>
                    <a:pt x="8928846" y="1178070"/>
                    <a:pt x="8720657" y="1984296"/>
                    <a:pt x="8827970" y="3392125"/>
                  </a:cubicBezTo>
                  <a:cubicBezTo>
                    <a:pt x="8829556" y="3591589"/>
                    <a:pt x="8634976" y="3740084"/>
                    <a:pt x="8452239" y="3767856"/>
                  </a:cubicBezTo>
                  <a:cubicBezTo>
                    <a:pt x="7480056" y="3797683"/>
                    <a:pt x="1622371" y="3688550"/>
                    <a:pt x="375731" y="3767856"/>
                  </a:cubicBezTo>
                  <a:cubicBezTo>
                    <a:pt x="200220" y="3764239"/>
                    <a:pt x="-9479" y="3601510"/>
                    <a:pt x="0" y="3392125"/>
                  </a:cubicBezTo>
                  <a:cubicBezTo>
                    <a:pt x="50037" y="2402924"/>
                    <a:pt x="770" y="1221685"/>
                    <a:pt x="0" y="375731"/>
                  </a:cubicBezTo>
                  <a:close/>
                </a:path>
                <a:path w="8827970" h="3767856" stroke="0" extrusionOk="0">
                  <a:moveTo>
                    <a:pt x="0" y="375731"/>
                  </a:moveTo>
                  <a:cubicBezTo>
                    <a:pt x="7888" y="170370"/>
                    <a:pt x="170296" y="4325"/>
                    <a:pt x="375731" y="0"/>
                  </a:cubicBezTo>
                  <a:cubicBezTo>
                    <a:pt x="1378451" y="123000"/>
                    <a:pt x="5134922" y="-96860"/>
                    <a:pt x="8452239" y="0"/>
                  </a:cubicBezTo>
                  <a:cubicBezTo>
                    <a:pt x="8629685" y="-22914"/>
                    <a:pt x="8829478" y="165179"/>
                    <a:pt x="8827970" y="375731"/>
                  </a:cubicBezTo>
                  <a:cubicBezTo>
                    <a:pt x="8831143" y="1030054"/>
                    <a:pt x="8922237" y="2111904"/>
                    <a:pt x="8827970" y="3392125"/>
                  </a:cubicBezTo>
                  <a:cubicBezTo>
                    <a:pt x="8804919" y="3607987"/>
                    <a:pt x="8655505" y="3767161"/>
                    <a:pt x="8452239" y="3767856"/>
                  </a:cubicBezTo>
                  <a:cubicBezTo>
                    <a:pt x="4888460" y="3607149"/>
                    <a:pt x="2940154" y="3807523"/>
                    <a:pt x="375731" y="3767856"/>
                  </a:cubicBezTo>
                  <a:cubicBezTo>
                    <a:pt x="154413" y="3765067"/>
                    <a:pt x="-7518" y="3596230"/>
                    <a:pt x="0" y="3392125"/>
                  </a:cubicBezTo>
                  <a:cubicBezTo>
                    <a:pt x="32216" y="2542766"/>
                    <a:pt x="57206" y="1518507"/>
                    <a:pt x="0" y="375731"/>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sp>
          <p:nvSpPr>
            <p:cNvPr id="14" name="Rectangle: Rounded Corners 7">
              <a:extLst>
                <a:ext uri="{FF2B5EF4-FFF2-40B4-BE49-F238E27FC236}">
                  <a16:creationId xmlns:a16="http://schemas.microsoft.com/office/drawing/2014/main" id="{729CD310-0219-4912-B5D8-F2E1F884A34E}"/>
                </a:ext>
              </a:extLst>
            </p:cNvPr>
            <p:cNvSpPr/>
            <p:nvPr/>
          </p:nvSpPr>
          <p:spPr>
            <a:xfrm>
              <a:off x="395411" y="1372779"/>
              <a:ext cx="8456820" cy="3490861"/>
            </a:xfrm>
            <a:custGeom>
              <a:avLst/>
              <a:gdLst>
                <a:gd name="connsiteX0" fmla="*/ 0 w 8456820"/>
                <a:gd name="connsiteY0" fmla="*/ 348109 h 3490861"/>
                <a:gd name="connsiteX1" fmla="*/ 348109 w 8456820"/>
                <a:gd name="connsiteY1" fmla="*/ 0 h 3490861"/>
                <a:gd name="connsiteX2" fmla="*/ 8108711 w 8456820"/>
                <a:gd name="connsiteY2" fmla="*/ 0 h 3490861"/>
                <a:gd name="connsiteX3" fmla="*/ 8456820 w 8456820"/>
                <a:gd name="connsiteY3" fmla="*/ 348109 h 3490861"/>
                <a:gd name="connsiteX4" fmla="*/ 8456820 w 8456820"/>
                <a:gd name="connsiteY4" fmla="*/ 3142752 h 3490861"/>
                <a:gd name="connsiteX5" fmla="*/ 8108711 w 8456820"/>
                <a:gd name="connsiteY5" fmla="*/ 3490861 h 3490861"/>
                <a:gd name="connsiteX6" fmla="*/ 348109 w 8456820"/>
                <a:gd name="connsiteY6" fmla="*/ 3490861 h 3490861"/>
                <a:gd name="connsiteX7" fmla="*/ 0 w 8456820"/>
                <a:gd name="connsiteY7" fmla="*/ 3142752 h 3490861"/>
                <a:gd name="connsiteX8" fmla="*/ 0 w 8456820"/>
                <a:gd name="connsiteY8" fmla="*/ 348109 h 349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820" h="3490861" fill="none" extrusionOk="0">
                  <a:moveTo>
                    <a:pt x="0" y="348109"/>
                  </a:moveTo>
                  <a:cubicBezTo>
                    <a:pt x="1206" y="188487"/>
                    <a:pt x="158660" y="4709"/>
                    <a:pt x="348109" y="0"/>
                  </a:cubicBezTo>
                  <a:cubicBezTo>
                    <a:pt x="1919830" y="72427"/>
                    <a:pt x="5273374" y="61419"/>
                    <a:pt x="8108711" y="0"/>
                  </a:cubicBezTo>
                  <a:cubicBezTo>
                    <a:pt x="8299609" y="-9342"/>
                    <a:pt x="8434727" y="149171"/>
                    <a:pt x="8456820" y="348109"/>
                  </a:cubicBezTo>
                  <a:cubicBezTo>
                    <a:pt x="8557696" y="726839"/>
                    <a:pt x="8349507" y="2452712"/>
                    <a:pt x="8456820" y="3142752"/>
                  </a:cubicBezTo>
                  <a:cubicBezTo>
                    <a:pt x="8463651" y="3300337"/>
                    <a:pt x="8286723" y="3474895"/>
                    <a:pt x="8108711" y="3490861"/>
                  </a:cubicBezTo>
                  <a:cubicBezTo>
                    <a:pt x="5042295" y="3520688"/>
                    <a:pt x="2855594" y="3411555"/>
                    <a:pt x="348109" y="3490861"/>
                  </a:cubicBezTo>
                  <a:cubicBezTo>
                    <a:pt x="163256" y="3490024"/>
                    <a:pt x="-8058" y="3336600"/>
                    <a:pt x="0" y="3142752"/>
                  </a:cubicBezTo>
                  <a:cubicBezTo>
                    <a:pt x="50037" y="2706936"/>
                    <a:pt x="770" y="1511708"/>
                    <a:pt x="0" y="348109"/>
                  </a:cubicBezTo>
                  <a:close/>
                </a:path>
                <a:path w="8456820" h="3490861" stroke="0" extrusionOk="0">
                  <a:moveTo>
                    <a:pt x="0" y="348109"/>
                  </a:moveTo>
                  <a:cubicBezTo>
                    <a:pt x="27219" y="163273"/>
                    <a:pt x="159538" y="7675"/>
                    <a:pt x="348109" y="0"/>
                  </a:cubicBezTo>
                  <a:cubicBezTo>
                    <a:pt x="2709224" y="123000"/>
                    <a:pt x="4652919" y="-96860"/>
                    <a:pt x="8108711" y="0"/>
                  </a:cubicBezTo>
                  <a:cubicBezTo>
                    <a:pt x="8281711" y="-14675"/>
                    <a:pt x="8458943" y="151575"/>
                    <a:pt x="8456820" y="348109"/>
                  </a:cubicBezTo>
                  <a:cubicBezTo>
                    <a:pt x="8459993" y="1727265"/>
                    <a:pt x="8551087" y="2135652"/>
                    <a:pt x="8456820" y="3142752"/>
                  </a:cubicBezTo>
                  <a:cubicBezTo>
                    <a:pt x="8438584" y="3341614"/>
                    <a:pt x="8264156" y="3484837"/>
                    <a:pt x="8108711" y="3490861"/>
                  </a:cubicBezTo>
                  <a:cubicBezTo>
                    <a:pt x="6331675" y="3330154"/>
                    <a:pt x="3205211" y="3530528"/>
                    <a:pt x="348109" y="3490861"/>
                  </a:cubicBezTo>
                  <a:cubicBezTo>
                    <a:pt x="124605" y="3484550"/>
                    <a:pt x="-11899" y="3329617"/>
                    <a:pt x="0" y="3142752"/>
                  </a:cubicBezTo>
                  <a:cubicBezTo>
                    <a:pt x="32216" y="2298528"/>
                    <a:pt x="57206" y="1732206"/>
                    <a:pt x="0" y="348109"/>
                  </a:cubicBezTo>
                  <a:close/>
                </a:path>
              </a:pathLst>
            </a:custGeom>
            <a:solidFill>
              <a:schemeClr val="accent6">
                <a:lumMod val="20000"/>
                <a:lumOff val="80000"/>
                <a:alpha val="80000"/>
              </a:schemeClr>
            </a:solidFill>
            <a:ln w="38100">
              <a:solidFill>
                <a:schemeClr val="accent1"/>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sp>
          <p:nvSpPr>
            <p:cNvPr id="15" name="Hộp Văn bản 56">
              <a:extLst>
                <a:ext uri="{FF2B5EF4-FFF2-40B4-BE49-F238E27FC236}">
                  <a16:creationId xmlns:a16="http://schemas.microsoft.com/office/drawing/2014/main" id="{58B0579F-4F2C-4BDC-B998-3148B2B07EFF}"/>
                </a:ext>
              </a:extLst>
            </p:cNvPr>
            <p:cNvSpPr txBox="1"/>
            <p:nvPr/>
          </p:nvSpPr>
          <p:spPr>
            <a:xfrm>
              <a:off x="533021" y="1591951"/>
              <a:ext cx="8181599" cy="30525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u="none" strike="noStrike" kern="0" cap="none" spc="0" normalizeH="0" baseline="0" noProof="0">
                  <a:ln>
                    <a:noFill/>
                  </a:ln>
                  <a:solidFill>
                    <a:srgbClr val="FF0000"/>
                  </a:solidFill>
                  <a:effectLst/>
                  <a:uLnTx/>
                  <a:uFillTx/>
                  <a:latin typeface="Calibri"/>
                  <a:cs typeface="Arial"/>
                  <a:sym typeface="Arial"/>
                </a:rPr>
                <a:t>Cách tả mặt trời và nắng </a:t>
              </a:r>
              <a:r>
                <a:rPr kumimoji="0" lang="en-US" sz="2800" u="none" strike="noStrike" kern="0" cap="none" spc="0" normalizeH="0" baseline="0" noProof="0">
                  <a:ln>
                    <a:noFill/>
                  </a:ln>
                  <a:solidFill>
                    <a:srgbClr val="FF0000"/>
                  </a:solidFill>
                  <a:effectLst/>
                  <a:uLnTx/>
                  <a:uFillTx/>
                  <a:latin typeface="Calibri"/>
                  <a:cs typeface="Arial"/>
                  <a:sym typeface="Arial"/>
                </a:rPr>
                <a:t>bằng từ "đi" </a:t>
              </a:r>
              <a:r>
                <a:rPr kumimoji="0" lang="vi-VN" sz="2800" u="none" strike="noStrike" kern="0" cap="none" spc="0" normalizeH="0" baseline="0" noProof="0">
                  <a:ln>
                    <a:noFill/>
                  </a:ln>
                  <a:solidFill>
                    <a:srgbClr val="FF0000"/>
                  </a:solidFill>
                  <a:effectLst/>
                  <a:uLnTx/>
                  <a:uFillTx/>
                  <a:latin typeface="Calibri"/>
                  <a:cs typeface="Arial"/>
                  <a:sym typeface="Arial"/>
                </a:rPr>
                <a:t>: </a:t>
              </a:r>
              <a:r>
                <a:rPr kumimoji="0" lang="en-US" sz="2800" u="none" strike="noStrike" kern="0" cap="none" spc="0" normalizeH="0" baseline="0" noProof="0">
                  <a:ln>
                    <a:noFill/>
                  </a:ln>
                  <a:solidFill>
                    <a:sysClr val="windowText" lastClr="000000"/>
                  </a:solidFill>
                  <a:effectLst/>
                  <a:uLnTx/>
                  <a:uFillTx/>
                  <a:latin typeface="Calibri"/>
                  <a:cs typeface="Arial"/>
                  <a:sym typeface="Arial"/>
                </a:rPr>
                <a:t>tạo cảm giác mặt trời như là một người bạn đang đi cùng Liêm, cũng chăm chỉ và cần cù lao động. Nắng vàng soi bóng Liêm tròn ủm, bóng tròn ấy lại như một người bạn của mặt trời. Tất cả tạo nên sự gần gũi thân thiết vui tươi</a:t>
              </a:r>
              <a:endParaRPr kumimoji="0" lang="en-US" sz="2800" b="0" i="1" u="none" strike="noStrike" kern="0" cap="none" spc="0" normalizeH="0" baseline="0" noProof="0" dirty="0">
                <a:ln>
                  <a:noFill/>
                </a:ln>
                <a:solidFill>
                  <a:sysClr val="windowText" lastClr="000000"/>
                </a:solidFill>
                <a:effectLst/>
                <a:uLnTx/>
                <a:uFillTx/>
                <a:latin typeface="Calibri"/>
                <a:cs typeface="Arial"/>
                <a:sym typeface="Arial"/>
              </a:endParaRPr>
            </a:p>
          </p:txBody>
        </p:sp>
      </p:grpSp>
    </p:spTree>
    <p:extLst>
      <p:ext uri="{BB962C8B-B14F-4D97-AF65-F5344CB8AC3E}">
        <p14:creationId xmlns:p14="http://schemas.microsoft.com/office/powerpoint/2010/main" val="2068157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97B7EE5A-53B8-30E6-B302-4C5E4E693954}"/>
              </a:ext>
            </a:extLst>
          </p:cNvPr>
          <p:cNvGrpSpPr/>
          <p:nvPr/>
        </p:nvGrpSpPr>
        <p:grpSpPr>
          <a:xfrm>
            <a:off x="2593562" y="1161001"/>
            <a:ext cx="4162838" cy="2528698"/>
            <a:chOff x="2644362" y="1008601"/>
            <a:chExt cx="4162838" cy="2528698"/>
          </a:xfrm>
        </p:grpSpPr>
        <p:sp>
          <p:nvSpPr>
            <p:cNvPr id="2" name="TextBox 9">
              <a:extLst>
                <a:ext uri="{FF2B5EF4-FFF2-40B4-BE49-F238E27FC236}">
                  <a16:creationId xmlns:a16="http://schemas.microsoft.com/office/drawing/2014/main" id="{5364CAC3-A9ED-0E0D-F84B-11DF5D0B15CC}"/>
                </a:ext>
              </a:extLst>
            </p:cNvPr>
            <p:cNvSpPr txBox="1"/>
            <p:nvPr/>
          </p:nvSpPr>
          <p:spPr>
            <a:xfrm>
              <a:off x="3063462" y="1008601"/>
              <a:ext cx="3324638" cy="137229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2060"/>
                    </a:solidFill>
                    <a:prstDash val="solid"/>
                  </a:ln>
                  <a:solidFill>
                    <a:srgbClr val="92D050"/>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sym typeface="Arial"/>
                </a:rPr>
                <a:t>K</a:t>
              </a:r>
              <a:r>
                <a:rPr kumimoji="0" lang="en-US" sz="72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sym typeface="Arial"/>
                </a:rPr>
                <a:t>H</a:t>
              </a:r>
              <a:r>
                <a:rPr kumimoji="0" lang="en-US" sz="7200" b="1" i="0" u="none" strike="noStrike" kern="0" cap="none" spc="0" normalizeH="0" baseline="0" noProof="0" dirty="0">
                  <a:ln w="28575">
                    <a:solidFill>
                      <a:srgbClr val="002060"/>
                    </a:solidFill>
                    <a:prstDash val="solid"/>
                  </a:ln>
                  <a:solidFill>
                    <a:srgbClr val="4472C4">
                      <a:lumMod val="60000"/>
                      <a:lumOff val="40000"/>
                    </a:srgbClr>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sym typeface="Arial"/>
                </a:rPr>
                <a:t>Ở</a:t>
              </a:r>
              <a:r>
                <a:rPr kumimoji="0" lang="en-US" sz="72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sym typeface="Arial"/>
                </a:rPr>
                <a:t>I</a:t>
              </a:r>
              <a:endParaRPr kumimoji="0" lang="en-US" sz="7200" b="1" i="0" u="none" strike="noStrike" kern="0" cap="none" spc="0" normalizeH="0" baseline="0" noProof="0" dirty="0">
                <a:ln w="28575">
                  <a:solidFill>
                    <a:srgbClr val="002060"/>
                  </a:solidFill>
                  <a:prstDash val="solid"/>
                </a:ln>
                <a:solidFill>
                  <a:srgbClr val="FF5050"/>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sym typeface="Arial"/>
              </a:endParaRPr>
            </a:p>
          </p:txBody>
        </p:sp>
        <p:sp>
          <p:nvSpPr>
            <p:cNvPr id="3" name="TextBox 9">
              <a:extLst>
                <a:ext uri="{FF2B5EF4-FFF2-40B4-BE49-F238E27FC236}">
                  <a16:creationId xmlns:a16="http://schemas.microsoft.com/office/drawing/2014/main" id="{2E070476-92BB-5898-06D6-2253D05E7960}"/>
                </a:ext>
              </a:extLst>
            </p:cNvPr>
            <p:cNvSpPr txBox="1"/>
            <p:nvPr/>
          </p:nvSpPr>
          <p:spPr>
            <a:xfrm>
              <a:off x="2644362" y="2165000"/>
              <a:ext cx="4162838" cy="137229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2060"/>
                    </a:solidFill>
                    <a:prstDash val="solid"/>
                  </a:ln>
                  <a:solidFill>
                    <a:srgbClr val="FFE5A4"/>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sym typeface="Arial"/>
                </a:rPr>
                <a:t>Đ</a:t>
              </a:r>
              <a:r>
                <a:rPr kumimoji="0" lang="en-US" sz="7200" b="1" i="0" u="none" strike="noStrike" kern="0" cap="none" spc="0" normalizeH="0" baseline="0" noProof="0" dirty="0">
                  <a:ln w="28575">
                    <a:solidFill>
                      <a:srgbClr val="002060"/>
                    </a:solidFill>
                    <a:prstDash val="solid"/>
                  </a:ln>
                  <a:solidFill>
                    <a:srgbClr val="FFFF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sym typeface="Arial"/>
                </a:rPr>
                <a:t>Ộ</a:t>
              </a:r>
              <a:r>
                <a:rPr kumimoji="0" lang="en-US" sz="7200" b="1" i="0" u="none" strike="noStrike" kern="0" cap="none" spc="0" normalizeH="0" baseline="0" noProof="0" dirty="0">
                  <a:ln w="28575">
                    <a:solidFill>
                      <a:srgbClr val="002060"/>
                    </a:solidFill>
                    <a:prstDash val="solid"/>
                  </a:ln>
                  <a:solidFill>
                    <a:srgbClr val="FF5050"/>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sym typeface="Arial"/>
                </a:rPr>
                <a:t>N</a:t>
              </a:r>
              <a:r>
                <a:rPr kumimoji="0" lang="en-US" sz="72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sym typeface="Arial"/>
                </a:rPr>
                <a:t>G</a:t>
              </a:r>
              <a:endParaRPr kumimoji="0" lang="en-US" sz="7200" b="1" i="0" u="none" strike="noStrike" kern="0" cap="none" spc="0" normalizeH="0" baseline="0" noProof="0" dirty="0">
                <a:ln w="28575">
                  <a:solidFill>
                    <a:srgbClr val="002060"/>
                  </a:solidFill>
                  <a:prstDash val="solid"/>
                </a:ln>
                <a:solidFill>
                  <a:srgbClr val="FF5050"/>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sym typeface="Arial"/>
              </a:endParaRPr>
            </a:p>
          </p:txBody>
        </p:sp>
      </p:grpSp>
    </p:spTree>
    <p:extLst>
      <p:ext uri="{BB962C8B-B14F-4D97-AF65-F5344CB8AC3E}">
        <p14:creationId xmlns:p14="http://schemas.microsoft.com/office/powerpoint/2010/main" val="172697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143500"/>
          </a:xfrm>
          <a:prstGeom prst="rect">
            <a:avLst/>
          </a:prstGeom>
          <a:solidFill>
            <a:srgbClr val="F7E5E8"/>
          </a:solidFill>
        </p:spPr>
        <p:txBody>
          <a:bodyPr wrap="square" rtlCol="0">
            <a:spAutoFit/>
          </a:bodyPr>
          <a:lstStyle/>
          <a:p>
            <a:endParaRPr lang="en-US" dirty="0"/>
          </a:p>
        </p:txBody>
      </p:sp>
      <p:grpSp>
        <p:nvGrpSpPr>
          <p:cNvPr id="7" name="Nhóm 6">
            <a:extLst>
              <a:ext uri="{FF2B5EF4-FFF2-40B4-BE49-F238E27FC236}">
                <a16:creationId xmlns:a16="http://schemas.microsoft.com/office/drawing/2014/main" id="{86AF26F4-7F01-1896-1791-A5835940AABF}"/>
              </a:ext>
            </a:extLst>
          </p:cNvPr>
          <p:cNvGrpSpPr/>
          <p:nvPr/>
        </p:nvGrpSpPr>
        <p:grpSpPr>
          <a:xfrm>
            <a:off x="86492" y="147021"/>
            <a:ext cx="8878963" cy="1170481"/>
            <a:chOff x="32218" y="4156380"/>
            <a:chExt cx="8878963" cy="1170481"/>
          </a:xfrm>
        </p:grpSpPr>
        <p:sp>
          <p:nvSpPr>
            <p:cNvPr id="8" name="Hình chữ nhật: Góc Tròn 7">
              <a:extLst>
                <a:ext uri="{FF2B5EF4-FFF2-40B4-BE49-F238E27FC236}">
                  <a16:creationId xmlns:a16="http://schemas.microsoft.com/office/drawing/2014/main" id="{D0E0EB28-038F-960D-E0DE-07E4801B53B2}"/>
                </a:ext>
              </a:extLst>
            </p:cNvPr>
            <p:cNvSpPr/>
            <p:nvPr/>
          </p:nvSpPr>
          <p:spPr>
            <a:xfrm>
              <a:off x="827240" y="4156380"/>
              <a:ext cx="8083941" cy="1170481"/>
            </a:xfrm>
            <a:custGeom>
              <a:avLst/>
              <a:gdLst>
                <a:gd name="connsiteX0" fmla="*/ 0 w 8083941"/>
                <a:gd name="connsiteY0" fmla="*/ 195084 h 1170481"/>
                <a:gd name="connsiteX1" fmla="*/ 195084 w 8083941"/>
                <a:gd name="connsiteY1" fmla="*/ 0 h 1170481"/>
                <a:gd name="connsiteX2" fmla="*/ 817580 w 8083941"/>
                <a:gd name="connsiteY2" fmla="*/ 0 h 1170481"/>
                <a:gd name="connsiteX3" fmla="*/ 1286201 w 8083941"/>
                <a:gd name="connsiteY3" fmla="*/ 0 h 1170481"/>
                <a:gd name="connsiteX4" fmla="*/ 1985635 w 8083941"/>
                <a:gd name="connsiteY4" fmla="*/ 0 h 1170481"/>
                <a:gd name="connsiteX5" fmla="*/ 2762006 w 8083941"/>
                <a:gd name="connsiteY5" fmla="*/ 0 h 1170481"/>
                <a:gd name="connsiteX6" fmla="*/ 3615316 w 8083941"/>
                <a:gd name="connsiteY6" fmla="*/ 0 h 1170481"/>
                <a:gd name="connsiteX7" fmla="*/ 4083937 w 8083941"/>
                <a:gd name="connsiteY7" fmla="*/ 0 h 1170481"/>
                <a:gd name="connsiteX8" fmla="*/ 4860308 w 8083941"/>
                <a:gd name="connsiteY8" fmla="*/ 0 h 1170481"/>
                <a:gd name="connsiteX9" fmla="*/ 5328929 w 8083941"/>
                <a:gd name="connsiteY9" fmla="*/ 0 h 1170481"/>
                <a:gd name="connsiteX10" fmla="*/ 5874487 w 8083941"/>
                <a:gd name="connsiteY10" fmla="*/ 0 h 1170481"/>
                <a:gd name="connsiteX11" fmla="*/ 6496984 w 8083941"/>
                <a:gd name="connsiteY11" fmla="*/ 0 h 1170481"/>
                <a:gd name="connsiteX12" fmla="*/ 6965604 w 8083941"/>
                <a:gd name="connsiteY12" fmla="*/ 0 h 1170481"/>
                <a:gd name="connsiteX13" fmla="*/ 7888857 w 8083941"/>
                <a:gd name="connsiteY13" fmla="*/ 0 h 1170481"/>
                <a:gd name="connsiteX14" fmla="*/ 8083941 w 8083941"/>
                <a:gd name="connsiteY14" fmla="*/ 195084 h 1170481"/>
                <a:gd name="connsiteX15" fmla="*/ 8083941 w 8083941"/>
                <a:gd name="connsiteY15" fmla="*/ 561831 h 1170481"/>
                <a:gd name="connsiteX16" fmla="*/ 8083941 w 8083941"/>
                <a:gd name="connsiteY16" fmla="*/ 975397 h 1170481"/>
                <a:gd name="connsiteX17" fmla="*/ 7888857 w 8083941"/>
                <a:gd name="connsiteY17" fmla="*/ 1170481 h 1170481"/>
                <a:gd name="connsiteX18" fmla="*/ 7035548 w 8083941"/>
                <a:gd name="connsiteY18" fmla="*/ 1170481 h 1170481"/>
                <a:gd name="connsiteX19" fmla="*/ 6336114 w 8083941"/>
                <a:gd name="connsiteY19" fmla="*/ 1170481 h 1170481"/>
                <a:gd name="connsiteX20" fmla="*/ 5790555 w 8083941"/>
                <a:gd name="connsiteY20" fmla="*/ 1170481 h 1170481"/>
                <a:gd name="connsiteX21" fmla="*/ 5321935 w 8083941"/>
                <a:gd name="connsiteY21" fmla="*/ 1170481 h 1170481"/>
                <a:gd name="connsiteX22" fmla="*/ 4699438 w 8083941"/>
                <a:gd name="connsiteY22" fmla="*/ 1170481 h 1170481"/>
                <a:gd name="connsiteX23" fmla="*/ 4230818 w 8083941"/>
                <a:gd name="connsiteY23" fmla="*/ 1170481 h 1170481"/>
                <a:gd name="connsiteX24" fmla="*/ 3454446 w 8083941"/>
                <a:gd name="connsiteY24" fmla="*/ 1170481 h 1170481"/>
                <a:gd name="connsiteX25" fmla="*/ 2601137 w 8083941"/>
                <a:gd name="connsiteY25" fmla="*/ 1170481 h 1170481"/>
                <a:gd name="connsiteX26" fmla="*/ 1824765 w 8083941"/>
                <a:gd name="connsiteY26" fmla="*/ 1170481 h 1170481"/>
                <a:gd name="connsiteX27" fmla="*/ 1356144 w 8083941"/>
                <a:gd name="connsiteY27" fmla="*/ 1170481 h 1170481"/>
                <a:gd name="connsiteX28" fmla="*/ 887524 w 8083941"/>
                <a:gd name="connsiteY28" fmla="*/ 1170481 h 1170481"/>
                <a:gd name="connsiteX29" fmla="*/ 195084 w 8083941"/>
                <a:gd name="connsiteY29" fmla="*/ 1170481 h 1170481"/>
                <a:gd name="connsiteX30" fmla="*/ 0 w 8083941"/>
                <a:gd name="connsiteY30" fmla="*/ 975397 h 1170481"/>
                <a:gd name="connsiteX31" fmla="*/ 0 w 8083941"/>
                <a:gd name="connsiteY31" fmla="*/ 593044 h 1170481"/>
                <a:gd name="connsiteX32" fmla="*/ 0 w 8083941"/>
                <a:gd name="connsiteY32" fmla="*/ 195084 h 11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83941" h="1170481" fill="none" extrusionOk="0">
                  <a:moveTo>
                    <a:pt x="0" y="195084"/>
                  </a:moveTo>
                  <a:cubicBezTo>
                    <a:pt x="2437" y="85322"/>
                    <a:pt x="77325" y="-3299"/>
                    <a:pt x="195084" y="0"/>
                  </a:cubicBezTo>
                  <a:cubicBezTo>
                    <a:pt x="402941" y="-21162"/>
                    <a:pt x="527475" y="-7301"/>
                    <a:pt x="817580" y="0"/>
                  </a:cubicBezTo>
                  <a:cubicBezTo>
                    <a:pt x="1107685" y="7301"/>
                    <a:pt x="1159638" y="-20064"/>
                    <a:pt x="1286201" y="0"/>
                  </a:cubicBezTo>
                  <a:cubicBezTo>
                    <a:pt x="1412764" y="20064"/>
                    <a:pt x="1660063" y="-5616"/>
                    <a:pt x="1985635" y="0"/>
                  </a:cubicBezTo>
                  <a:cubicBezTo>
                    <a:pt x="2311207" y="5616"/>
                    <a:pt x="2541375" y="27960"/>
                    <a:pt x="2762006" y="0"/>
                  </a:cubicBezTo>
                  <a:cubicBezTo>
                    <a:pt x="2982637" y="-27960"/>
                    <a:pt x="3211776" y="39943"/>
                    <a:pt x="3615316" y="0"/>
                  </a:cubicBezTo>
                  <a:cubicBezTo>
                    <a:pt x="4018856" y="-39943"/>
                    <a:pt x="3946588" y="9287"/>
                    <a:pt x="4083937" y="0"/>
                  </a:cubicBezTo>
                  <a:cubicBezTo>
                    <a:pt x="4221286" y="-9287"/>
                    <a:pt x="4690740" y="-24138"/>
                    <a:pt x="4860308" y="0"/>
                  </a:cubicBezTo>
                  <a:cubicBezTo>
                    <a:pt x="5029876" y="24138"/>
                    <a:pt x="5104959" y="22922"/>
                    <a:pt x="5328929" y="0"/>
                  </a:cubicBezTo>
                  <a:cubicBezTo>
                    <a:pt x="5552899" y="-22922"/>
                    <a:pt x="5694392" y="-20422"/>
                    <a:pt x="5874487" y="0"/>
                  </a:cubicBezTo>
                  <a:cubicBezTo>
                    <a:pt x="6054582" y="20422"/>
                    <a:pt x="6342468" y="14782"/>
                    <a:pt x="6496984" y="0"/>
                  </a:cubicBezTo>
                  <a:cubicBezTo>
                    <a:pt x="6651500" y="-14782"/>
                    <a:pt x="6770877" y="-11185"/>
                    <a:pt x="6965604" y="0"/>
                  </a:cubicBezTo>
                  <a:cubicBezTo>
                    <a:pt x="7160331" y="11185"/>
                    <a:pt x="7677124" y="-44441"/>
                    <a:pt x="7888857" y="0"/>
                  </a:cubicBezTo>
                  <a:cubicBezTo>
                    <a:pt x="7970518" y="-338"/>
                    <a:pt x="8081027" y="88972"/>
                    <a:pt x="8083941" y="195084"/>
                  </a:cubicBezTo>
                  <a:cubicBezTo>
                    <a:pt x="8084716" y="364618"/>
                    <a:pt x="8090037" y="464508"/>
                    <a:pt x="8083941" y="561831"/>
                  </a:cubicBezTo>
                  <a:cubicBezTo>
                    <a:pt x="8077845" y="659154"/>
                    <a:pt x="8101377" y="848253"/>
                    <a:pt x="8083941" y="975397"/>
                  </a:cubicBezTo>
                  <a:cubicBezTo>
                    <a:pt x="8081772" y="1090137"/>
                    <a:pt x="7995067" y="1194979"/>
                    <a:pt x="7888857" y="1170481"/>
                  </a:cubicBezTo>
                  <a:cubicBezTo>
                    <a:pt x="7463847" y="1175513"/>
                    <a:pt x="7262314" y="1199545"/>
                    <a:pt x="7035548" y="1170481"/>
                  </a:cubicBezTo>
                  <a:cubicBezTo>
                    <a:pt x="6808782" y="1141417"/>
                    <a:pt x="6608846" y="1140660"/>
                    <a:pt x="6336114" y="1170481"/>
                  </a:cubicBezTo>
                  <a:cubicBezTo>
                    <a:pt x="6063382" y="1200302"/>
                    <a:pt x="5909557" y="1157501"/>
                    <a:pt x="5790555" y="1170481"/>
                  </a:cubicBezTo>
                  <a:cubicBezTo>
                    <a:pt x="5671553" y="1183461"/>
                    <a:pt x="5543972" y="1174038"/>
                    <a:pt x="5321935" y="1170481"/>
                  </a:cubicBezTo>
                  <a:cubicBezTo>
                    <a:pt x="5099898" y="1166924"/>
                    <a:pt x="4943355" y="1150678"/>
                    <a:pt x="4699438" y="1170481"/>
                  </a:cubicBezTo>
                  <a:cubicBezTo>
                    <a:pt x="4455521" y="1190284"/>
                    <a:pt x="4395042" y="1168737"/>
                    <a:pt x="4230818" y="1170481"/>
                  </a:cubicBezTo>
                  <a:cubicBezTo>
                    <a:pt x="4066594" y="1172225"/>
                    <a:pt x="3789111" y="1147577"/>
                    <a:pt x="3454446" y="1170481"/>
                  </a:cubicBezTo>
                  <a:cubicBezTo>
                    <a:pt x="3119781" y="1193385"/>
                    <a:pt x="2848596" y="1128430"/>
                    <a:pt x="2601137" y="1170481"/>
                  </a:cubicBezTo>
                  <a:cubicBezTo>
                    <a:pt x="2353678" y="1212532"/>
                    <a:pt x="2144551" y="1188008"/>
                    <a:pt x="1824765" y="1170481"/>
                  </a:cubicBezTo>
                  <a:cubicBezTo>
                    <a:pt x="1504979" y="1152954"/>
                    <a:pt x="1559367" y="1186303"/>
                    <a:pt x="1356144" y="1170481"/>
                  </a:cubicBezTo>
                  <a:cubicBezTo>
                    <a:pt x="1152921" y="1154659"/>
                    <a:pt x="988845" y="1190996"/>
                    <a:pt x="887524" y="1170481"/>
                  </a:cubicBezTo>
                  <a:cubicBezTo>
                    <a:pt x="786203" y="1149966"/>
                    <a:pt x="423535" y="1145804"/>
                    <a:pt x="195084" y="1170481"/>
                  </a:cubicBezTo>
                  <a:cubicBezTo>
                    <a:pt x="107108" y="1165064"/>
                    <a:pt x="-14157" y="1097569"/>
                    <a:pt x="0" y="975397"/>
                  </a:cubicBezTo>
                  <a:cubicBezTo>
                    <a:pt x="16053" y="857171"/>
                    <a:pt x="-14919" y="747088"/>
                    <a:pt x="0" y="593044"/>
                  </a:cubicBezTo>
                  <a:cubicBezTo>
                    <a:pt x="14919" y="439000"/>
                    <a:pt x="2051" y="347777"/>
                    <a:pt x="0" y="195084"/>
                  </a:cubicBezTo>
                  <a:close/>
                </a:path>
                <a:path w="8083941" h="1170481" stroke="0" extrusionOk="0">
                  <a:moveTo>
                    <a:pt x="0" y="195084"/>
                  </a:moveTo>
                  <a:cubicBezTo>
                    <a:pt x="10337" y="85606"/>
                    <a:pt x="87207" y="5493"/>
                    <a:pt x="195084" y="0"/>
                  </a:cubicBezTo>
                  <a:cubicBezTo>
                    <a:pt x="397801" y="-23037"/>
                    <a:pt x="554476" y="-6065"/>
                    <a:pt x="663705" y="0"/>
                  </a:cubicBezTo>
                  <a:cubicBezTo>
                    <a:pt x="772934" y="6065"/>
                    <a:pt x="1035117" y="-7748"/>
                    <a:pt x="1132325" y="0"/>
                  </a:cubicBezTo>
                  <a:cubicBezTo>
                    <a:pt x="1229533" y="7748"/>
                    <a:pt x="1519516" y="-7160"/>
                    <a:pt x="1754822" y="0"/>
                  </a:cubicBezTo>
                  <a:cubicBezTo>
                    <a:pt x="1990128" y="7160"/>
                    <a:pt x="2194852" y="-11537"/>
                    <a:pt x="2608131" y="0"/>
                  </a:cubicBezTo>
                  <a:cubicBezTo>
                    <a:pt x="3021410" y="11537"/>
                    <a:pt x="2969618" y="13148"/>
                    <a:pt x="3076752" y="0"/>
                  </a:cubicBezTo>
                  <a:cubicBezTo>
                    <a:pt x="3183886" y="-13148"/>
                    <a:pt x="3372375" y="-17741"/>
                    <a:pt x="3622310" y="0"/>
                  </a:cubicBezTo>
                  <a:cubicBezTo>
                    <a:pt x="3872245" y="17741"/>
                    <a:pt x="4057980" y="-13362"/>
                    <a:pt x="4167869" y="0"/>
                  </a:cubicBezTo>
                  <a:cubicBezTo>
                    <a:pt x="4277758" y="13362"/>
                    <a:pt x="4556655" y="13120"/>
                    <a:pt x="4790365" y="0"/>
                  </a:cubicBezTo>
                  <a:cubicBezTo>
                    <a:pt x="5024075" y="-13120"/>
                    <a:pt x="5185093" y="-9094"/>
                    <a:pt x="5489799" y="0"/>
                  </a:cubicBezTo>
                  <a:cubicBezTo>
                    <a:pt x="5794505" y="9094"/>
                    <a:pt x="5749789" y="21940"/>
                    <a:pt x="5958419" y="0"/>
                  </a:cubicBezTo>
                  <a:cubicBezTo>
                    <a:pt x="6167049" y="-21940"/>
                    <a:pt x="6385609" y="13682"/>
                    <a:pt x="6503978" y="0"/>
                  </a:cubicBezTo>
                  <a:cubicBezTo>
                    <a:pt x="6622347" y="-13682"/>
                    <a:pt x="6910431" y="-38620"/>
                    <a:pt x="7280349" y="0"/>
                  </a:cubicBezTo>
                  <a:cubicBezTo>
                    <a:pt x="7650267" y="38620"/>
                    <a:pt x="7759587" y="19673"/>
                    <a:pt x="7888857" y="0"/>
                  </a:cubicBezTo>
                  <a:cubicBezTo>
                    <a:pt x="7994886" y="-14459"/>
                    <a:pt x="8078684" y="103329"/>
                    <a:pt x="8083941" y="195084"/>
                  </a:cubicBezTo>
                  <a:cubicBezTo>
                    <a:pt x="8064914" y="282047"/>
                    <a:pt x="8068529" y="442471"/>
                    <a:pt x="8083941" y="585241"/>
                  </a:cubicBezTo>
                  <a:cubicBezTo>
                    <a:pt x="8099353" y="728011"/>
                    <a:pt x="8066107" y="832631"/>
                    <a:pt x="8083941" y="975397"/>
                  </a:cubicBezTo>
                  <a:cubicBezTo>
                    <a:pt x="8096204" y="1081618"/>
                    <a:pt x="8001243" y="1171971"/>
                    <a:pt x="7888857" y="1170481"/>
                  </a:cubicBezTo>
                  <a:cubicBezTo>
                    <a:pt x="7540814" y="1176188"/>
                    <a:pt x="7324831" y="1179766"/>
                    <a:pt x="7035548" y="1170481"/>
                  </a:cubicBezTo>
                  <a:cubicBezTo>
                    <a:pt x="6746265" y="1161196"/>
                    <a:pt x="6367862" y="1198369"/>
                    <a:pt x="6182238" y="1170481"/>
                  </a:cubicBezTo>
                  <a:cubicBezTo>
                    <a:pt x="5996614" y="1142594"/>
                    <a:pt x="5594145" y="1143352"/>
                    <a:pt x="5328929" y="1170481"/>
                  </a:cubicBezTo>
                  <a:cubicBezTo>
                    <a:pt x="5063713" y="1197610"/>
                    <a:pt x="4933482" y="1154979"/>
                    <a:pt x="4629495" y="1170481"/>
                  </a:cubicBezTo>
                  <a:cubicBezTo>
                    <a:pt x="4325508" y="1185983"/>
                    <a:pt x="4143497" y="1154665"/>
                    <a:pt x="3930061" y="1170481"/>
                  </a:cubicBezTo>
                  <a:cubicBezTo>
                    <a:pt x="3716625" y="1186297"/>
                    <a:pt x="3472959" y="1165838"/>
                    <a:pt x="3307565" y="1170481"/>
                  </a:cubicBezTo>
                  <a:cubicBezTo>
                    <a:pt x="3142171" y="1175124"/>
                    <a:pt x="2887679" y="1191163"/>
                    <a:pt x="2762006" y="1170481"/>
                  </a:cubicBezTo>
                  <a:cubicBezTo>
                    <a:pt x="2636333" y="1149799"/>
                    <a:pt x="2377461" y="1193973"/>
                    <a:pt x="2216448" y="1170481"/>
                  </a:cubicBezTo>
                  <a:cubicBezTo>
                    <a:pt x="2055435" y="1146989"/>
                    <a:pt x="1749049" y="1188668"/>
                    <a:pt x="1593952" y="1170481"/>
                  </a:cubicBezTo>
                  <a:cubicBezTo>
                    <a:pt x="1438855" y="1152294"/>
                    <a:pt x="1096831" y="1160475"/>
                    <a:pt x="817580" y="1170481"/>
                  </a:cubicBezTo>
                  <a:cubicBezTo>
                    <a:pt x="538329" y="1180487"/>
                    <a:pt x="407705" y="1168868"/>
                    <a:pt x="195084" y="1170481"/>
                  </a:cubicBezTo>
                  <a:cubicBezTo>
                    <a:pt x="85576" y="1167362"/>
                    <a:pt x="-6953" y="1059190"/>
                    <a:pt x="0" y="975397"/>
                  </a:cubicBezTo>
                  <a:cubicBezTo>
                    <a:pt x="3243" y="899871"/>
                    <a:pt x="5205" y="774805"/>
                    <a:pt x="0" y="600847"/>
                  </a:cubicBezTo>
                  <a:cubicBezTo>
                    <a:pt x="-5205" y="426889"/>
                    <a:pt x="-17161" y="390801"/>
                    <a:pt x="0" y="195084"/>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ộp Văn bản 10">
              <a:extLst>
                <a:ext uri="{FF2B5EF4-FFF2-40B4-BE49-F238E27FC236}">
                  <a16:creationId xmlns:a16="http://schemas.microsoft.com/office/drawing/2014/main" id="{BC175EF7-264A-3A7A-CDE6-9E0BEBA8C069}"/>
                </a:ext>
              </a:extLst>
            </p:cNvPr>
            <p:cNvSpPr txBox="1"/>
            <p:nvPr/>
          </p:nvSpPr>
          <p:spPr>
            <a:xfrm>
              <a:off x="1043100" y="4264566"/>
              <a:ext cx="7652220" cy="954107"/>
            </a:xfrm>
            <a:prstGeom prst="rect">
              <a:avLst/>
            </a:prstGeom>
            <a:noFill/>
          </p:spPr>
          <p:txBody>
            <a:bodyPr wrap="square" rtlCol="0">
              <a:spAutoFit/>
            </a:bodyPr>
            <a:lstStyle/>
            <a:p>
              <a:pPr algn="ctr"/>
              <a:r>
                <a:rPr lang="vi-VN" sz="2800">
                  <a:solidFill>
                    <a:schemeClr val="tx1"/>
                  </a:solidFill>
                  <a:latin typeface="Calibri" panose="020F0502020204030204" pitchFamily="34" charset="0"/>
                  <a:cs typeface="Calibri" panose="020F0502020204030204" pitchFamily="34" charset="0"/>
                </a:rPr>
                <a:t>Bài đọc giúp em biết thêm điều gì về cuộc sống của các bạn nhỏ ở vùng cao?</a:t>
              </a:r>
              <a:endParaRPr lang="en-US" sz="2800" dirty="0">
                <a:solidFill>
                  <a:schemeClr val="tx1"/>
                </a:solidFill>
                <a:latin typeface="Calibri" panose="020F0502020204030204" pitchFamily="34" charset="0"/>
                <a:cs typeface="Calibri" panose="020F0502020204030204" pitchFamily="34" charset="0"/>
              </a:endParaRPr>
            </a:p>
          </p:txBody>
        </p:sp>
        <p:pic>
          <p:nvPicPr>
            <p:cNvPr id="12" name="Hình ảnh 11">
              <a:extLst>
                <a:ext uri="{FF2B5EF4-FFF2-40B4-BE49-F238E27FC236}">
                  <a16:creationId xmlns:a16="http://schemas.microsoft.com/office/drawing/2014/main" id="{CDEB4630-3203-F2BD-E06F-1A5752377E4C}"/>
                </a:ext>
              </a:extLst>
            </p:cNvPr>
            <p:cNvPicPr>
              <a:picLocks noChangeAspect="1"/>
            </p:cNvPicPr>
            <p:nvPr/>
          </p:nvPicPr>
          <p:blipFill rotWithShape="1">
            <a:blip r:embed="rId4"/>
            <a:srcRect l="30952" t="35570" r="49999" b="37592"/>
            <a:stretch/>
          </p:blipFill>
          <p:spPr>
            <a:xfrm>
              <a:off x="32218" y="4219247"/>
              <a:ext cx="641795" cy="904223"/>
            </a:xfrm>
            <a:prstGeom prst="rect">
              <a:avLst/>
            </a:prstGeom>
          </p:spPr>
        </p:pic>
      </p:grpSp>
      <p:grpSp>
        <p:nvGrpSpPr>
          <p:cNvPr id="14" name="Group 13">
            <a:extLst>
              <a:ext uri="{FF2B5EF4-FFF2-40B4-BE49-F238E27FC236}">
                <a16:creationId xmlns:a16="http://schemas.microsoft.com/office/drawing/2014/main" id="{B9C9B897-29FF-43CC-98D3-844A9EF94D09}"/>
              </a:ext>
            </a:extLst>
          </p:cNvPr>
          <p:cNvGrpSpPr/>
          <p:nvPr/>
        </p:nvGrpSpPr>
        <p:grpSpPr>
          <a:xfrm>
            <a:off x="316030" y="1807106"/>
            <a:ext cx="8827970" cy="3177885"/>
            <a:chOff x="209836" y="1234282"/>
            <a:chExt cx="8827970" cy="3767856"/>
          </a:xfrm>
        </p:grpSpPr>
        <p:sp>
          <p:nvSpPr>
            <p:cNvPr id="15" name="Rectangle: Rounded Corners 7">
              <a:extLst>
                <a:ext uri="{FF2B5EF4-FFF2-40B4-BE49-F238E27FC236}">
                  <a16:creationId xmlns:a16="http://schemas.microsoft.com/office/drawing/2014/main" id="{0180E9D3-5D99-46AD-9092-289EB5FAE952}"/>
                </a:ext>
              </a:extLst>
            </p:cNvPr>
            <p:cNvSpPr/>
            <p:nvPr/>
          </p:nvSpPr>
          <p:spPr>
            <a:xfrm>
              <a:off x="209836" y="1234282"/>
              <a:ext cx="8827970" cy="3767856"/>
            </a:xfrm>
            <a:custGeom>
              <a:avLst/>
              <a:gdLst>
                <a:gd name="connsiteX0" fmla="*/ 0 w 8827970"/>
                <a:gd name="connsiteY0" fmla="*/ 375731 h 3767856"/>
                <a:gd name="connsiteX1" fmla="*/ 375731 w 8827970"/>
                <a:gd name="connsiteY1" fmla="*/ 0 h 3767856"/>
                <a:gd name="connsiteX2" fmla="*/ 8452239 w 8827970"/>
                <a:gd name="connsiteY2" fmla="*/ 0 h 3767856"/>
                <a:gd name="connsiteX3" fmla="*/ 8827970 w 8827970"/>
                <a:gd name="connsiteY3" fmla="*/ 375731 h 3767856"/>
                <a:gd name="connsiteX4" fmla="*/ 8827970 w 8827970"/>
                <a:gd name="connsiteY4" fmla="*/ 3392125 h 3767856"/>
                <a:gd name="connsiteX5" fmla="*/ 8452239 w 8827970"/>
                <a:gd name="connsiteY5" fmla="*/ 3767856 h 3767856"/>
                <a:gd name="connsiteX6" fmla="*/ 375731 w 8827970"/>
                <a:gd name="connsiteY6" fmla="*/ 3767856 h 3767856"/>
                <a:gd name="connsiteX7" fmla="*/ 0 w 8827970"/>
                <a:gd name="connsiteY7" fmla="*/ 3392125 h 3767856"/>
                <a:gd name="connsiteX8" fmla="*/ 0 w 8827970"/>
                <a:gd name="connsiteY8" fmla="*/ 375731 h 37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767856" fill="none" extrusionOk="0">
                  <a:moveTo>
                    <a:pt x="0" y="375731"/>
                  </a:moveTo>
                  <a:cubicBezTo>
                    <a:pt x="1131" y="198823"/>
                    <a:pt x="180319" y="20306"/>
                    <a:pt x="375731" y="0"/>
                  </a:cubicBezTo>
                  <a:cubicBezTo>
                    <a:pt x="4177382" y="72427"/>
                    <a:pt x="5878933" y="61419"/>
                    <a:pt x="8452239" y="0"/>
                  </a:cubicBezTo>
                  <a:cubicBezTo>
                    <a:pt x="8658822" y="-6391"/>
                    <a:pt x="8818393" y="165323"/>
                    <a:pt x="8827970" y="375731"/>
                  </a:cubicBezTo>
                  <a:cubicBezTo>
                    <a:pt x="8928846" y="1178070"/>
                    <a:pt x="8720657" y="1984296"/>
                    <a:pt x="8827970" y="3392125"/>
                  </a:cubicBezTo>
                  <a:cubicBezTo>
                    <a:pt x="8829556" y="3591589"/>
                    <a:pt x="8634976" y="3740084"/>
                    <a:pt x="8452239" y="3767856"/>
                  </a:cubicBezTo>
                  <a:cubicBezTo>
                    <a:pt x="7480056" y="3797683"/>
                    <a:pt x="1622371" y="3688550"/>
                    <a:pt x="375731" y="3767856"/>
                  </a:cubicBezTo>
                  <a:cubicBezTo>
                    <a:pt x="200220" y="3764239"/>
                    <a:pt x="-9479" y="3601510"/>
                    <a:pt x="0" y="3392125"/>
                  </a:cubicBezTo>
                  <a:cubicBezTo>
                    <a:pt x="50037" y="2402924"/>
                    <a:pt x="770" y="1221685"/>
                    <a:pt x="0" y="375731"/>
                  </a:cubicBezTo>
                  <a:close/>
                </a:path>
                <a:path w="8827970" h="3767856" stroke="0" extrusionOk="0">
                  <a:moveTo>
                    <a:pt x="0" y="375731"/>
                  </a:moveTo>
                  <a:cubicBezTo>
                    <a:pt x="7888" y="170370"/>
                    <a:pt x="170296" y="4325"/>
                    <a:pt x="375731" y="0"/>
                  </a:cubicBezTo>
                  <a:cubicBezTo>
                    <a:pt x="1378451" y="123000"/>
                    <a:pt x="5134922" y="-96860"/>
                    <a:pt x="8452239" y="0"/>
                  </a:cubicBezTo>
                  <a:cubicBezTo>
                    <a:pt x="8629685" y="-22914"/>
                    <a:pt x="8829478" y="165179"/>
                    <a:pt x="8827970" y="375731"/>
                  </a:cubicBezTo>
                  <a:cubicBezTo>
                    <a:pt x="8831143" y="1030054"/>
                    <a:pt x="8922237" y="2111904"/>
                    <a:pt x="8827970" y="3392125"/>
                  </a:cubicBezTo>
                  <a:cubicBezTo>
                    <a:pt x="8804919" y="3607987"/>
                    <a:pt x="8655505" y="3767161"/>
                    <a:pt x="8452239" y="3767856"/>
                  </a:cubicBezTo>
                  <a:cubicBezTo>
                    <a:pt x="4888460" y="3607149"/>
                    <a:pt x="2940154" y="3807523"/>
                    <a:pt x="375731" y="3767856"/>
                  </a:cubicBezTo>
                  <a:cubicBezTo>
                    <a:pt x="154413" y="3765067"/>
                    <a:pt x="-7518" y="3596230"/>
                    <a:pt x="0" y="3392125"/>
                  </a:cubicBezTo>
                  <a:cubicBezTo>
                    <a:pt x="32216" y="2542766"/>
                    <a:pt x="57206" y="1518507"/>
                    <a:pt x="0" y="375731"/>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sp>
          <p:nvSpPr>
            <p:cNvPr id="16" name="Rectangle: Rounded Corners 7">
              <a:extLst>
                <a:ext uri="{FF2B5EF4-FFF2-40B4-BE49-F238E27FC236}">
                  <a16:creationId xmlns:a16="http://schemas.microsoft.com/office/drawing/2014/main" id="{82DE4BF0-A2C9-460D-B696-627368AD88BE}"/>
                </a:ext>
              </a:extLst>
            </p:cNvPr>
            <p:cNvSpPr/>
            <p:nvPr/>
          </p:nvSpPr>
          <p:spPr>
            <a:xfrm>
              <a:off x="395411" y="1372779"/>
              <a:ext cx="8456820" cy="3490861"/>
            </a:xfrm>
            <a:custGeom>
              <a:avLst/>
              <a:gdLst>
                <a:gd name="connsiteX0" fmla="*/ 0 w 8456820"/>
                <a:gd name="connsiteY0" fmla="*/ 348109 h 3490861"/>
                <a:gd name="connsiteX1" fmla="*/ 348109 w 8456820"/>
                <a:gd name="connsiteY1" fmla="*/ 0 h 3490861"/>
                <a:gd name="connsiteX2" fmla="*/ 8108711 w 8456820"/>
                <a:gd name="connsiteY2" fmla="*/ 0 h 3490861"/>
                <a:gd name="connsiteX3" fmla="*/ 8456820 w 8456820"/>
                <a:gd name="connsiteY3" fmla="*/ 348109 h 3490861"/>
                <a:gd name="connsiteX4" fmla="*/ 8456820 w 8456820"/>
                <a:gd name="connsiteY4" fmla="*/ 3142752 h 3490861"/>
                <a:gd name="connsiteX5" fmla="*/ 8108711 w 8456820"/>
                <a:gd name="connsiteY5" fmla="*/ 3490861 h 3490861"/>
                <a:gd name="connsiteX6" fmla="*/ 348109 w 8456820"/>
                <a:gd name="connsiteY6" fmla="*/ 3490861 h 3490861"/>
                <a:gd name="connsiteX7" fmla="*/ 0 w 8456820"/>
                <a:gd name="connsiteY7" fmla="*/ 3142752 h 3490861"/>
                <a:gd name="connsiteX8" fmla="*/ 0 w 8456820"/>
                <a:gd name="connsiteY8" fmla="*/ 348109 h 349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820" h="3490861" fill="none" extrusionOk="0">
                  <a:moveTo>
                    <a:pt x="0" y="348109"/>
                  </a:moveTo>
                  <a:cubicBezTo>
                    <a:pt x="1206" y="188487"/>
                    <a:pt x="158660" y="4709"/>
                    <a:pt x="348109" y="0"/>
                  </a:cubicBezTo>
                  <a:cubicBezTo>
                    <a:pt x="1919830" y="72427"/>
                    <a:pt x="5273374" y="61419"/>
                    <a:pt x="8108711" y="0"/>
                  </a:cubicBezTo>
                  <a:cubicBezTo>
                    <a:pt x="8299609" y="-9342"/>
                    <a:pt x="8434727" y="149171"/>
                    <a:pt x="8456820" y="348109"/>
                  </a:cubicBezTo>
                  <a:cubicBezTo>
                    <a:pt x="8557696" y="726839"/>
                    <a:pt x="8349507" y="2452712"/>
                    <a:pt x="8456820" y="3142752"/>
                  </a:cubicBezTo>
                  <a:cubicBezTo>
                    <a:pt x="8463651" y="3300337"/>
                    <a:pt x="8286723" y="3474895"/>
                    <a:pt x="8108711" y="3490861"/>
                  </a:cubicBezTo>
                  <a:cubicBezTo>
                    <a:pt x="5042295" y="3520688"/>
                    <a:pt x="2855594" y="3411555"/>
                    <a:pt x="348109" y="3490861"/>
                  </a:cubicBezTo>
                  <a:cubicBezTo>
                    <a:pt x="163256" y="3490024"/>
                    <a:pt x="-8058" y="3336600"/>
                    <a:pt x="0" y="3142752"/>
                  </a:cubicBezTo>
                  <a:cubicBezTo>
                    <a:pt x="50037" y="2706936"/>
                    <a:pt x="770" y="1511708"/>
                    <a:pt x="0" y="348109"/>
                  </a:cubicBezTo>
                  <a:close/>
                </a:path>
                <a:path w="8456820" h="3490861" stroke="0" extrusionOk="0">
                  <a:moveTo>
                    <a:pt x="0" y="348109"/>
                  </a:moveTo>
                  <a:cubicBezTo>
                    <a:pt x="27219" y="163273"/>
                    <a:pt x="159538" y="7675"/>
                    <a:pt x="348109" y="0"/>
                  </a:cubicBezTo>
                  <a:cubicBezTo>
                    <a:pt x="2709224" y="123000"/>
                    <a:pt x="4652919" y="-96860"/>
                    <a:pt x="8108711" y="0"/>
                  </a:cubicBezTo>
                  <a:cubicBezTo>
                    <a:pt x="8281711" y="-14675"/>
                    <a:pt x="8458943" y="151575"/>
                    <a:pt x="8456820" y="348109"/>
                  </a:cubicBezTo>
                  <a:cubicBezTo>
                    <a:pt x="8459993" y="1727265"/>
                    <a:pt x="8551087" y="2135652"/>
                    <a:pt x="8456820" y="3142752"/>
                  </a:cubicBezTo>
                  <a:cubicBezTo>
                    <a:pt x="8438584" y="3341614"/>
                    <a:pt x="8264156" y="3484837"/>
                    <a:pt x="8108711" y="3490861"/>
                  </a:cubicBezTo>
                  <a:cubicBezTo>
                    <a:pt x="6331675" y="3330154"/>
                    <a:pt x="3205211" y="3530528"/>
                    <a:pt x="348109" y="3490861"/>
                  </a:cubicBezTo>
                  <a:cubicBezTo>
                    <a:pt x="124605" y="3484550"/>
                    <a:pt x="-11899" y="3329617"/>
                    <a:pt x="0" y="3142752"/>
                  </a:cubicBezTo>
                  <a:cubicBezTo>
                    <a:pt x="32216" y="2298528"/>
                    <a:pt x="57206" y="1732206"/>
                    <a:pt x="0" y="348109"/>
                  </a:cubicBezTo>
                  <a:close/>
                </a:path>
              </a:pathLst>
            </a:custGeom>
            <a:solidFill>
              <a:schemeClr val="accent6">
                <a:lumMod val="20000"/>
                <a:lumOff val="80000"/>
                <a:alpha val="80000"/>
              </a:schemeClr>
            </a:solidFill>
            <a:ln w="38100">
              <a:solidFill>
                <a:schemeClr val="accent1"/>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sp>
          <p:nvSpPr>
            <p:cNvPr id="17" name="Hộp Văn bản 56">
              <a:extLst>
                <a:ext uri="{FF2B5EF4-FFF2-40B4-BE49-F238E27FC236}">
                  <a16:creationId xmlns:a16="http://schemas.microsoft.com/office/drawing/2014/main" id="{C0FA55DC-3DCC-43E9-AF49-391E519251D5}"/>
                </a:ext>
              </a:extLst>
            </p:cNvPr>
            <p:cNvSpPr txBox="1"/>
            <p:nvPr/>
          </p:nvSpPr>
          <p:spPr>
            <a:xfrm>
              <a:off x="533021" y="1552146"/>
              <a:ext cx="8181599" cy="31747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u="none" strike="noStrike" kern="0" cap="none" spc="0" normalizeH="0" baseline="0" noProof="0" dirty="0">
                  <a:ln>
                    <a:noFill/>
                  </a:ln>
                  <a:solidFill>
                    <a:srgbClr val="C00000"/>
                  </a:solidFill>
                  <a:effectLst/>
                  <a:uLnTx/>
                  <a:uFillTx/>
                  <a:latin typeface="Calibri"/>
                  <a:cs typeface="Arial"/>
                  <a:sym typeface="Arial"/>
                </a:rPr>
                <a:t>	</a:t>
              </a:r>
              <a:r>
                <a:rPr kumimoji="0" lang="vi-VN" sz="2800" u="none" strike="noStrike" kern="0" cap="none" spc="0" normalizeH="0" baseline="0" noProof="0" dirty="0">
                  <a:ln>
                    <a:noFill/>
                  </a:ln>
                  <a:solidFill>
                    <a:srgbClr val="C00000"/>
                  </a:solidFill>
                  <a:effectLst/>
                  <a:uLnTx/>
                  <a:uFillTx/>
                  <a:latin typeface="Calibri"/>
                  <a:cs typeface="Arial"/>
                  <a:sym typeface="Arial"/>
                </a:rPr>
                <a:t>Bài đọc đã giúp em biết thêm nhiều điều đáng để học tập về cuộc sống của các bạn nhỏ vùng cao: các bạn nhỏ vùng cao phải sông trong điều kiện thiếu thốn về cơ sở vật chất, </a:t>
              </a:r>
              <a:r>
                <a:rPr lang="en-US" sz="2800" dirty="0">
                  <a:solidFill>
                    <a:srgbClr val="C00000"/>
                  </a:solidFill>
                  <a:latin typeface="Calibri"/>
                </a:rPr>
                <a:t>ngoài việc học ra các bạn </a:t>
              </a:r>
              <a:r>
                <a:rPr kumimoji="0" lang="vi-VN" sz="2800" u="none" strike="noStrike" kern="0" cap="none" spc="0" normalizeH="0" baseline="0" noProof="0" dirty="0">
                  <a:ln>
                    <a:noFill/>
                  </a:ln>
                  <a:solidFill>
                    <a:srgbClr val="C00000"/>
                  </a:solidFill>
                  <a:effectLst/>
                  <a:uLnTx/>
                  <a:uFillTx/>
                  <a:latin typeface="Calibri"/>
                  <a:cs typeface="Arial"/>
                  <a:sym typeface="Arial"/>
                </a:rPr>
                <a:t>phải làm những công việc phụ giúp gia </a:t>
              </a:r>
              <a:r>
                <a:rPr kumimoji="0" lang="vi-VN" sz="2800" u="none" strike="noStrike" kern="0" cap="none" spc="0" normalizeH="0" baseline="0" noProof="0" dirty="0" smtClean="0">
                  <a:ln>
                    <a:noFill/>
                  </a:ln>
                  <a:solidFill>
                    <a:srgbClr val="C00000"/>
                  </a:solidFill>
                  <a:effectLst/>
                  <a:uLnTx/>
                  <a:uFillTx/>
                  <a:latin typeface="Calibri"/>
                  <a:cs typeface="Arial"/>
                  <a:sym typeface="Arial"/>
                </a:rPr>
                <a:t>đình</a:t>
              </a:r>
              <a:r>
                <a:rPr kumimoji="0" lang="en-US" sz="2800" u="none" strike="noStrike" kern="0" cap="none" spc="0" normalizeH="0" baseline="0" noProof="0" dirty="0" smtClean="0">
                  <a:ln>
                    <a:noFill/>
                  </a:ln>
                  <a:solidFill>
                    <a:srgbClr val="C00000"/>
                  </a:solidFill>
                  <a:effectLst/>
                  <a:uLnTx/>
                  <a:uFillTx/>
                  <a:latin typeface="Calibri"/>
                  <a:cs typeface="Arial"/>
                  <a:sym typeface="Arial"/>
                </a:rPr>
                <a:t> chủ </a:t>
              </a:r>
              <a:r>
                <a:rPr kumimoji="0" lang="en-US" sz="2800" u="none" strike="noStrike" kern="0" cap="none" spc="0" normalizeH="0" baseline="0" noProof="0" dirty="0">
                  <a:ln>
                    <a:noFill/>
                  </a:ln>
                  <a:solidFill>
                    <a:srgbClr val="C00000"/>
                  </a:solidFill>
                  <a:effectLst/>
                  <a:uLnTx/>
                  <a:uFillTx/>
                  <a:latin typeface="Calibri"/>
                  <a:cs typeface="Arial"/>
                  <a:sym typeface="Arial"/>
                </a:rPr>
                <a:t>yếu là nông nghiệp như : chăn bò, cắt cỏ, làm nương....</a:t>
              </a:r>
              <a:endParaRPr kumimoji="0" lang="en-US" sz="2800" b="0" i="1" u="none" strike="noStrike" kern="0" cap="none" spc="0" normalizeH="0" baseline="0" noProof="0" dirty="0">
                <a:ln>
                  <a:noFill/>
                </a:ln>
                <a:solidFill>
                  <a:srgbClr val="C00000"/>
                </a:solidFill>
                <a:effectLst/>
                <a:uLnTx/>
                <a:uFillTx/>
                <a:latin typeface="Calibri"/>
                <a:cs typeface="Arial"/>
                <a:sym typeface="Arial"/>
              </a:endParaRPr>
            </a:p>
          </p:txBody>
        </p:sp>
      </p:grpSp>
    </p:spTree>
    <p:extLst>
      <p:ext uri="{BB962C8B-B14F-4D97-AF65-F5344CB8AC3E}">
        <p14:creationId xmlns:p14="http://schemas.microsoft.com/office/powerpoint/2010/main" val="947183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9144000" cy="5143500"/>
          </a:xfrm>
          <a:prstGeom prst="rect">
            <a:avLst/>
          </a:prstGeom>
          <a:solidFill>
            <a:srgbClr val="F7E5E8"/>
          </a:solidFill>
        </p:spPr>
        <p:txBody>
          <a:bodyPr wrap="square" rtlCol="0">
            <a:spAutoFit/>
          </a:bodyPr>
          <a:lstStyle/>
          <a:p>
            <a:endParaRPr lang="en-US" dirty="0"/>
          </a:p>
        </p:txBody>
      </p:sp>
      <p:grpSp>
        <p:nvGrpSpPr>
          <p:cNvPr id="12" name="Nhóm 11">
            <a:extLst>
              <a:ext uri="{FF2B5EF4-FFF2-40B4-BE49-F238E27FC236}">
                <a16:creationId xmlns:a16="http://schemas.microsoft.com/office/drawing/2014/main" id="{F645BEBE-AF08-8A54-A1CE-A1D1A413B296}"/>
              </a:ext>
            </a:extLst>
          </p:cNvPr>
          <p:cNvGrpSpPr/>
          <p:nvPr/>
        </p:nvGrpSpPr>
        <p:grpSpPr>
          <a:xfrm>
            <a:off x="656143" y="486974"/>
            <a:ext cx="7831592" cy="1108710"/>
            <a:chOff x="1531447" y="1096590"/>
            <a:chExt cx="7452726" cy="1108710"/>
          </a:xfrm>
        </p:grpSpPr>
        <p:pic>
          <p:nvPicPr>
            <p:cNvPr id="13" name="Hình ảnh 12" descr="Ảnh có chứa đồ họa véc-tơ&#10;&#10;Mô tả được tạo tự động">
              <a:extLst>
                <a:ext uri="{FF2B5EF4-FFF2-40B4-BE49-F238E27FC236}">
                  <a16:creationId xmlns:a16="http://schemas.microsoft.com/office/drawing/2014/main" id="{A342EB8D-98F4-A4B6-71AF-3FF1408A3854}"/>
                </a:ext>
              </a:extLst>
            </p:cNvPr>
            <p:cNvPicPr>
              <a:picLocks noChangeAspect="1"/>
            </p:cNvPicPr>
            <p:nvPr/>
          </p:nvPicPr>
          <p:blipFill rotWithShape="1">
            <a:blip r:embed="rId3"/>
            <a:srcRect l="11892" t="54446" r="70500" b="3428"/>
            <a:stretch/>
          </p:blipFill>
          <p:spPr>
            <a:xfrm>
              <a:off x="1531447" y="1096590"/>
              <a:ext cx="823856" cy="1108710"/>
            </a:xfrm>
            <a:prstGeom prst="rect">
              <a:avLst/>
            </a:prstGeom>
          </p:spPr>
        </p:pic>
        <p:sp>
          <p:nvSpPr>
            <p:cNvPr id="14" name="Hộp Văn bản 13">
              <a:extLst>
                <a:ext uri="{FF2B5EF4-FFF2-40B4-BE49-F238E27FC236}">
                  <a16:creationId xmlns:a16="http://schemas.microsoft.com/office/drawing/2014/main" id="{9E9EBCDB-985D-1EDA-5E7A-E1D95D3E538E}"/>
                </a:ext>
              </a:extLst>
            </p:cNvPr>
            <p:cNvSpPr txBox="1"/>
            <p:nvPr/>
          </p:nvSpPr>
          <p:spPr>
            <a:xfrm>
              <a:off x="2355302" y="1096590"/>
              <a:ext cx="6628871"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uLnTx/>
                  <a:uFillTx/>
                  <a:latin typeface="Calibri"/>
                  <a:cs typeface="Arial"/>
                  <a:sym typeface="Arial"/>
                </a:rPr>
                <a:t>Bài đọc có nội dung gì?</a:t>
              </a:r>
            </a:p>
          </p:txBody>
        </p:sp>
      </p:grpSp>
      <p:sp>
        <p:nvSpPr>
          <p:cNvPr id="20" name="Hộp Văn bản 19">
            <a:extLst>
              <a:ext uri="{FF2B5EF4-FFF2-40B4-BE49-F238E27FC236}">
                <a16:creationId xmlns:a16="http://schemas.microsoft.com/office/drawing/2014/main" id="{5BE40224-C044-8E17-A703-14DE76DD821E}"/>
              </a:ext>
            </a:extLst>
          </p:cNvPr>
          <p:cNvSpPr txBox="1"/>
          <p:nvPr/>
        </p:nvSpPr>
        <p:spPr>
          <a:xfrm>
            <a:off x="244928" y="2002954"/>
            <a:ext cx="8654143"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FF0000"/>
                </a:solidFill>
                <a:effectLst/>
                <a:uLnTx/>
                <a:uFillTx/>
                <a:latin typeface="Calibri"/>
                <a:cs typeface="Arial"/>
                <a:sym typeface="Arial"/>
              </a:rPr>
              <a:t>Liêm đã biết lên nương chặt cỏ cho bò khi bố mẹ đi vắng, chị bận ôn thi.</a:t>
            </a:r>
          </a:p>
        </p:txBody>
      </p:sp>
    </p:spTree>
    <p:extLst>
      <p:ext uri="{BB962C8B-B14F-4D97-AF65-F5344CB8AC3E}">
        <p14:creationId xmlns:p14="http://schemas.microsoft.com/office/powerpoint/2010/main" val="1933035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9144000" cy="5143500"/>
          </a:xfrm>
          <a:prstGeom prst="rect">
            <a:avLst/>
          </a:prstGeom>
          <a:solidFill>
            <a:srgbClr val="F7E5E8"/>
          </a:solidFill>
        </p:spPr>
        <p:txBody>
          <a:bodyPr wrap="square" rtlCol="0">
            <a:spAutoFit/>
          </a:bodyPr>
          <a:lstStyle/>
          <a:p>
            <a:endParaRPr lang="en-US" dirty="0"/>
          </a:p>
        </p:txBody>
      </p:sp>
      <p:grpSp>
        <p:nvGrpSpPr>
          <p:cNvPr id="12" name="Nhóm 11">
            <a:extLst>
              <a:ext uri="{FF2B5EF4-FFF2-40B4-BE49-F238E27FC236}">
                <a16:creationId xmlns:a16="http://schemas.microsoft.com/office/drawing/2014/main" id="{F645BEBE-AF08-8A54-A1CE-A1D1A413B296}"/>
              </a:ext>
            </a:extLst>
          </p:cNvPr>
          <p:cNvGrpSpPr/>
          <p:nvPr/>
        </p:nvGrpSpPr>
        <p:grpSpPr>
          <a:xfrm>
            <a:off x="623684" y="355882"/>
            <a:ext cx="7864050" cy="1108710"/>
            <a:chOff x="1500559" y="965498"/>
            <a:chExt cx="7483614" cy="1108710"/>
          </a:xfrm>
        </p:grpSpPr>
        <p:pic>
          <p:nvPicPr>
            <p:cNvPr id="13" name="Hình ảnh 12" descr="Ảnh có chứa đồ họa véc-tơ&#10;&#10;Mô tả được tạo tự động">
              <a:extLst>
                <a:ext uri="{FF2B5EF4-FFF2-40B4-BE49-F238E27FC236}">
                  <a16:creationId xmlns:a16="http://schemas.microsoft.com/office/drawing/2014/main" id="{A342EB8D-98F4-A4B6-71AF-3FF1408A3854}"/>
                </a:ext>
              </a:extLst>
            </p:cNvPr>
            <p:cNvPicPr>
              <a:picLocks noChangeAspect="1"/>
            </p:cNvPicPr>
            <p:nvPr/>
          </p:nvPicPr>
          <p:blipFill rotWithShape="1">
            <a:blip r:embed="rId3"/>
            <a:srcRect l="11892" t="54446" r="70500" b="3428"/>
            <a:stretch/>
          </p:blipFill>
          <p:spPr>
            <a:xfrm>
              <a:off x="1500559" y="965498"/>
              <a:ext cx="823856" cy="1108710"/>
            </a:xfrm>
            <a:prstGeom prst="rect">
              <a:avLst/>
            </a:prstGeom>
          </p:spPr>
        </p:pic>
        <p:sp>
          <p:nvSpPr>
            <p:cNvPr id="14" name="Hộp Văn bản 13">
              <a:extLst>
                <a:ext uri="{FF2B5EF4-FFF2-40B4-BE49-F238E27FC236}">
                  <a16:creationId xmlns:a16="http://schemas.microsoft.com/office/drawing/2014/main" id="{9E9EBCDB-985D-1EDA-5E7A-E1D95D3E538E}"/>
                </a:ext>
              </a:extLst>
            </p:cNvPr>
            <p:cNvSpPr txBox="1"/>
            <p:nvPr/>
          </p:nvSpPr>
          <p:spPr>
            <a:xfrm>
              <a:off x="2355302" y="1096590"/>
              <a:ext cx="6628871"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uLnTx/>
                  <a:uFillTx/>
                  <a:latin typeface="Calibri"/>
                  <a:cs typeface="Arial"/>
                  <a:sym typeface="Arial"/>
                </a:rPr>
                <a:t>Ý nghĩa của bài đọc?</a:t>
              </a:r>
            </a:p>
          </p:txBody>
        </p:sp>
      </p:grpSp>
      <p:sp>
        <p:nvSpPr>
          <p:cNvPr id="20" name="Hộp Văn bản 19">
            <a:extLst>
              <a:ext uri="{FF2B5EF4-FFF2-40B4-BE49-F238E27FC236}">
                <a16:creationId xmlns:a16="http://schemas.microsoft.com/office/drawing/2014/main" id="{5BE40224-C044-8E17-A703-14DE76DD821E}"/>
              </a:ext>
            </a:extLst>
          </p:cNvPr>
          <p:cNvSpPr txBox="1"/>
          <p:nvPr/>
        </p:nvSpPr>
        <p:spPr>
          <a:xfrm>
            <a:off x="171450" y="1611213"/>
            <a:ext cx="8850085"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FF0000"/>
                </a:solidFill>
                <a:effectLst/>
                <a:uLnTx/>
                <a:uFillTx/>
                <a:latin typeface="Calibri"/>
                <a:cs typeface="Arial"/>
                <a:sym typeface="Arial"/>
              </a:rPr>
              <a:t>Liêm là một thiếu niên tự giác, biết tham gia làm việc nhà vừa sức. Em chính là một bông hoa của núi rừng.</a:t>
            </a:r>
          </a:p>
        </p:txBody>
      </p:sp>
    </p:spTree>
    <p:extLst>
      <p:ext uri="{BB962C8B-B14F-4D97-AF65-F5344CB8AC3E}">
        <p14:creationId xmlns:p14="http://schemas.microsoft.com/office/powerpoint/2010/main" val="1388168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143500"/>
          </a:xfrm>
          <a:prstGeom prst="rect">
            <a:avLst/>
          </a:prstGeom>
          <a:solidFill>
            <a:srgbClr val="F7E5E8"/>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607645E3-2486-02B5-02C8-AD56DF0416D2}"/>
              </a:ext>
            </a:extLst>
          </p:cNvPr>
          <p:cNvSpPr txBox="1"/>
          <p:nvPr/>
        </p:nvSpPr>
        <p:spPr>
          <a:xfrm>
            <a:off x="-149467" y="1643084"/>
            <a:ext cx="8985730" cy="769441"/>
          </a:xfrm>
          <a:prstGeom prst="rect">
            <a:avLst/>
          </a:prstGeom>
          <a:noFill/>
        </p:spPr>
        <p:txBody>
          <a:bodyPr wrap="square" rtlCol="0">
            <a:spAutoFit/>
          </a:bodyPr>
          <a:lstStyle/>
          <a:p>
            <a:pPr algn="ctr"/>
            <a:r>
              <a:rPr lang="vi-V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LUYỆN </a:t>
            </a:r>
            <a:r>
              <a:rPr lang="vi-VN"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ĐỌC</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LẠI</a:t>
            </a:r>
            <a:endPar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057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9144000" cy="5143500"/>
          </a:xfrm>
          <a:prstGeom prst="rect">
            <a:avLst/>
          </a:prstGeom>
          <a:solidFill>
            <a:srgbClr val="F7E5E8"/>
          </a:solidFill>
        </p:spPr>
        <p:txBody>
          <a:bodyPr wrap="square" rtlCol="0">
            <a:spAutoFit/>
          </a:bodyPr>
          <a:lstStyle/>
          <a:p>
            <a:endParaRPr lang="en-US" dirty="0"/>
          </a:p>
        </p:txBody>
      </p:sp>
      <p:sp>
        <p:nvSpPr>
          <p:cNvPr id="6" name="TextBox 255">
            <a:extLst>
              <a:ext uri="{FF2B5EF4-FFF2-40B4-BE49-F238E27FC236}">
                <a16:creationId xmlns:a16="http://schemas.microsoft.com/office/drawing/2014/main" id="{97337251-0497-8772-81AA-3A1D4D61923A}"/>
              </a:ext>
            </a:extLst>
          </p:cNvPr>
          <p:cNvSpPr txBox="1"/>
          <p:nvPr/>
        </p:nvSpPr>
        <p:spPr>
          <a:xfrm rot="21618">
            <a:off x="1089749" y="195207"/>
            <a:ext cx="7437323" cy="769441"/>
          </a:xfrm>
          <a:prstGeom prst="rect">
            <a:avLst/>
          </a:prstGeom>
          <a:noFill/>
        </p:spPr>
        <p:txBody>
          <a:bodyPr wrap="square" rtlCol="0">
            <a:spAutoFit/>
          </a:bodyPr>
          <a:lstStyle/>
          <a:p>
            <a:pPr algn="ctr"/>
            <a:r>
              <a:rPr lang="vi-VN" sz="4400" dirty="0">
                <a:solidFill>
                  <a:srgbClr val="FFC000"/>
                </a:solidFill>
                <a:latin typeface="+mj-lt"/>
              </a:rPr>
              <a:t>Cùng tìm hiểu</a:t>
            </a:r>
            <a:endParaRPr lang="en-US" sz="4400" dirty="0">
              <a:solidFill>
                <a:srgbClr val="FFC000"/>
              </a:solidFill>
              <a:latin typeface="+mj-lt"/>
            </a:endParaRPr>
          </a:p>
        </p:txBody>
      </p:sp>
      <p:sp>
        <p:nvSpPr>
          <p:cNvPr id="2" name="Rectangle: Rounded Corners 7">
            <a:extLst>
              <a:ext uri="{FF2B5EF4-FFF2-40B4-BE49-F238E27FC236}">
                <a16:creationId xmlns:a16="http://schemas.microsoft.com/office/drawing/2014/main" id="{F264E08E-02E8-B0DF-5796-7A2F274E72DF}"/>
              </a:ext>
            </a:extLst>
          </p:cNvPr>
          <p:cNvSpPr/>
          <p:nvPr/>
        </p:nvSpPr>
        <p:spPr>
          <a:xfrm>
            <a:off x="966217" y="1159747"/>
            <a:ext cx="7427809" cy="3268805"/>
          </a:xfrm>
          <a:custGeom>
            <a:avLst/>
            <a:gdLst>
              <a:gd name="connsiteX0" fmla="*/ 0 w 7427809"/>
              <a:gd name="connsiteY0" fmla="*/ 325965 h 3268805"/>
              <a:gd name="connsiteX1" fmla="*/ 325965 w 7427809"/>
              <a:gd name="connsiteY1" fmla="*/ 0 h 3268805"/>
              <a:gd name="connsiteX2" fmla="*/ 7101844 w 7427809"/>
              <a:gd name="connsiteY2" fmla="*/ 0 h 3268805"/>
              <a:gd name="connsiteX3" fmla="*/ 7427809 w 7427809"/>
              <a:gd name="connsiteY3" fmla="*/ 325965 h 3268805"/>
              <a:gd name="connsiteX4" fmla="*/ 7427809 w 7427809"/>
              <a:gd name="connsiteY4" fmla="*/ 2942840 h 3268805"/>
              <a:gd name="connsiteX5" fmla="*/ 7101844 w 7427809"/>
              <a:gd name="connsiteY5" fmla="*/ 3268805 h 3268805"/>
              <a:gd name="connsiteX6" fmla="*/ 325965 w 7427809"/>
              <a:gd name="connsiteY6" fmla="*/ 3268805 h 3268805"/>
              <a:gd name="connsiteX7" fmla="*/ 0 w 7427809"/>
              <a:gd name="connsiteY7" fmla="*/ 2942840 h 3268805"/>
              <a:gd name="connsiteX8" fmla="*/ 0 w 7427809"/>
              <a:gd name="connsiteY8" fmla="*/ 325965 h 326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7809" h="3268805" fill="none" extrusionOk="0">
                <a:moveTo>
                  <a:pt x="0" y="325965"/>
                </a:moveTo>
                <a:cubicBezTo>
                  <a:pt x="1121" y="176286"/>
                  <a:pt x="163277" y="29096"/>
                  <a:pt x="325965" y="0"/>
                </a:cubicBezTo>
                <a:cubicBezTo>
                  <a:pt x="1161093" y="72427"/>
                  <a:pt x="4288489" y="61419"/>
                  <a:pt x="7101844" y="0"/>
                </a:cubicBezTo>
                <a:cubicBezTo>
                  <a:pt x="7277698" y="-28711"/>
                  <a:pt x="7397118" y="136657"/>
                  <a:pt x="7427809" y="325965"/>
                </a:cubicBezTo>
                <a:cubicBezTo>
                  <a:pt x="7528685" y="1211890"/>
                  <a:pt x="7320496" y="2244854"/>
                  <a:pt x="7427809" y="2942840"/>
                </a:cubicBezTo>
                <a:cubicBezTo>
                  <a:pt x="7431431" y="3104481"/>
                  <a:pt x="7266255" y="3251301"/>
                  <a:pt x="7101844" y="3268805"/>
                </a:cubicBezTo>
                <a:cubicBezTo>
                  <a:pt x="4709556" y="3298632"/>
                  <a:pt x="1694756" y="3189499"/>
                  <a:pt x="325965" y="3268805"/>
                </a:cubicBezTo>
                <a:cubicBezTo>
                  <a:pt x="161041" y="3267098"/>
                  <a:pt x="-22775" y="3127369"/>
                  <a:pt x="0" y="2942840"/>
                </a:cubicBezTo>
                <a:cubicBezTo>
                  <a:pt x="50037" y="1918512"/>
                  <a:pt x="770" y="1175454"/>
                  <a:pt x="0" y="325965"/>
                </a:cubicBezTo>
                <a:close/>
              </a:path>
              <a:path w="7427809" h="3268805" stroke="0" extrusionOk="0">
                <a:moveTo>
                  <a:pt x="0" y="325965"/>
                </a:moveTo>
                <a:cubicBezTo>
                  <a:pt x="19784" y="151333"/>
                  <a:pt x="159861" y="29004"/>
                  <a:pt x="325965" y="0"/>
                </a:cubicBezTo>
                <a:cubicBezTo>
                  <a:pt x="1500684" y="123000"/>
                  <a:pt x="5288803" y="-96860"/>
                  <a:pt x="7101844" y="0"/>
                </a:cubicBezTo>
                <a:cubicBezTo>
                  <a:pt x="7253447" y="-21662"/>
                  <a:pt x="7437636" y="126129"/>
                  <a:pt x="7427809" y="325965"/>
                </a:cubicBezTo>
                <a:cubicBezTo>
                  <a:pt x="7430982" y="1542848"/>
                  <a:pt x="7522076" y="2220544"/>
                  <a:pt x="7427809" y="2942840"/>
                </a:cubicBezTo>
                <a:cubicBezTo>
                  <a:pt x="7423171" y="3124545"/>
                  <a:pt x="7266488" y="3266288"/>
                  <a:pt x="7101844" y="3268805"/>
                </a:cubicBezTo>
                <a:cubicBezTo>
                  <a:pt x="5406027" y="3108098"/>
                  <a:pt x="2156201" y="3308472"/>
                  <a:pt x="325965" y="3268805"/>
                </a:cubicBezTo>
                <a:cubicBezTo>
                  <a:pt x="135397" y="3266676"/>
                  <a:pt x="-6193" y="3120060"/>
                  <a:pt x="0" y="2942840"/>
                </a:cubicBezTo>
                <a:cubicBezTo>
                  <a:pt x="32216" y="2341251"/>
                  <a:pt x="57206" y="1599628"/>
                  <a:pt x="0" y="325965"/>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grpSp>
        <p:nvGrpSpPr>
          <p:cNvPr id="19" name="Nhóm 18">
            <a:extLst>
              <a:ext uri="{FF2B5EF4-FFF2-40B4-BE49-F238E27FC236}">
                <a16:creationId xmlns:a16="http://schemas.microsoft.com/office/drawing/2014/main" id="{BF2D8F2A-2C42-1F52-A1D5-0DA99E00D3E7}"/>
              </a:ext>
            </a:extLst>
          </p:cNvPr>
          <p:cNvGrpSpPr/>
          <p:nvPr/>
        </p:nvGrpSpPr>
        <p:grpSpPr>
          <a:xfrm>
            <a:off x="1123720" y="1495584"/>
            <a:ext cx="7298941" cy="1389393"/>
            <a:chOff x="1476260" y="1373232"/>
            <a:chExt cx="6945843" cy="1389393"/>
          </a:xfrm>
        </p:grpSpPr>
        <p:pic>
          <p:nvPicPr>
            <p:cNvPr id="12" name="Hình ảnh 11" descr="Ảnh có chứa đồ họa véc-tơ&#10;&#10;Mô tả được tạo tự động">
              <a:extLst>
                <a:ext uri="{FF2B5EF4-FFF2-40B4-BE49-F238E27FC236}">
                  <a16:creationId xmlns:a16="http://schemas.microsoft.com/office/drawing/2014/main" id="{44CF2473-B561-37B5-FFB8-A132948862BB}"/>
                </a:ext>
              </a:extLst>
            </p:cNvPr>
            <p:cNvPicPr>
              <a:picLocks noChangeAspect="1"/>
            </p:cNvPicPr>
            <p:nvPr/>
          </p:nvPicPr>
          <p:blipFill rotWithShape="1">
            <a:blip r:embed="rId3"/>
            <a:srcRect l="11892" t="54446" r="70500" b="3428"/>
            <a:stretch/>
          </p:blipFill>
          <p:spPr>
            <a:xfrm>
              <a:off x="1476260" y="1373232"/>
              <a:ext cx="823856" cy="1108710"/>
            </a:xfrm>
            <a:prstGeom prst="rect">
              <a:avLst/>
            </a:prstGeom>
          </p:spPr>
        </p:pic>
        <p:sp>
          <p:nvSpPr>
            <p:cNvPr id="18" name="Hộp Văn bản 17">
              <a:extLst>
                <a:ext uri="{FF2B5EF4-FFF2-40B4-BE49-F238E27FC236}">
                  <a16:creationId xmlns:a16="http://schemas.microsoft.com/office/drawing/2014/main" id="{E9D1A757-DF21-D2BF-8551-7F5DB0B630A3}"/>
                </a:ext>
              </a:extLst>
            </p:cNvPr>
            <p:cNvSpPr txBox="1"/>
            <p:nvPr/>
          </p:nvSpPr>
          <p:spPr>
            <a:xfrm>
              <a:off x="2327366" y="1562296"/>
              <a:ext cx="6094737" cy="1200329"/>
            </a:xfrm>
            <a:prstGeom prst="rect">
              <a:avLst/>
            </a:prstGeom>
            <a:noFill/>
          </p:spPr>
          <p:txBody>
            <a:bodyPr wrap="square" rtlCol="0">
              <a:spAutoFit/>
            </a:bodyPr>
            <a:lstStyle/>
            <a:p>
              <a:pPr algn="just"/>
              <a:r>
                <a:rPr lang="vi-VN" sz="3600" b="1" dirty="0">
                  <a:solidFill>
                    <a:srgbClr val="00B0F0"/>
                  </a:solidFill>
                  <a:latin typeface="+mn-lt"/>
                </a:rPr>
                <a:t>Đọc bài với giọng như thế nào?</a:t>
              </a:r>
              <a:endParaRPr lang="en-US" sz="3600" b="1" dirty="0">
                <a:solidFill>
                  <a:srgbClr val="00B0F0"/>
                </a:solidFill>
                <a:latin typeface="+mn-lt"/>
              </a:endParaRPr>
            </a:p>
          </p:txBody>
        </p:sp>
      </p:grpSp>
      <p:grpSp>
        <p:nvGrpSpPr>
          <p:cNvPr id="20" name="Nhóm 19">
            <a:extLst>
              <a:ext uri="{FF2B5EF4-FFF2-40B4-BE49-F238E27FC236}">
                <a16:creationId xmlns:a16="http://schemas.microsoft.com/office/drawing/2014/main" id="{022FC4F2-68B9-4B14-DFE6-5E4A43C36C1F}"/>
              </a:ext>
            </a:extLst>
          </p:cNvPr>
          <p:cNvGrpSpPr/>
          <p:nvPr/>
        </p:nvGrpSpPr>
        <p:grpSpPr>
          <a:xfrm>
            <a:off x="1143706" y="2865510"/>
            <a:ext cx="7072829" cy="1299975"/>
            <a:chOff x="1476260" y="1373232"/>
            <a:chExt cx="7072829" cy="1299975"/>
          </a:xfrm>
        </p:grpSpPr>
        <p:pic>
          <p:nvPicPr>
            <p:cNvPr id="21" name="Hình ảnh 20" descr="Ảnh có chứa đồ họa véc-tơ&#10;&#10;Mô tả được tạo tự động">
              <a:extLst>
                <a:ext uri="{FF2B5EF4-FFF2-40B4-BE49-F238E27FC236}">
                  <a16:creationId xmlns:a16="http://schemas.microsoft.com/office/drawing/2014/main" id="{3A78EF8E-51D0-9D48-55EA-19F98BF3DCC8}"/>
                </a:ext>
              </a:extLst>
            </p:cNvPr>
            <p:cNvPicPr>
              <a:picLocks noChangeAspect="1"/>
            </p:cNvPicPr>
            <p:nvPr/>
          </p:nvPicPr>
          <p:blipFill rotWithShape="1">
            <a:blip r:embed="rId3"/>
            <a:srcRect l="11892" t="54446" r="70500" b="3428"/>
            <a:stretch/>
          </p:blipFill>
          <p:spPr>
            <a:xfrm>
              <a:off x="1476260" y="1373232"/>
              <a:ext cx="823856" cy="1108710"/>
            </a:xfrm>
            <a:prstGeom prst="rect">
              <a:avLst/>
            </a:prstGeom>
          </p:spPr>
        </p:pic>
        <p:sp>
          <p:nvSpPr>
            <p:cNvPr id="22" name="Hộp Văn bản 21">
              <a:extLst>
                <a:ext uri="{FF2B5EF4-FFF2-40B4-BE49-F238E27FC236}">
                  <a16:creationId xmlns:a16="http://schemas.microsoft.com/office/drawing/2014/main" id="{495044F0-0876-F988-7D06-C120C01D7F38}"/>
                </a:ext>
              </a:extLst>
            </p:cNvPr>
            <p:cNvSpPr txBox="1"/>
            <p:nvPr/>
          </p:nvSpPr>
          <p:spPr>
            <a:xfrm>
              <a:off x="2300116" y="1472878"/>
              <a:ext cx="6248973" cy="1200329"/>
            </a:xfrm>
            <a:prstGeom prst="rect">
              <a:avLst/>
            </a:prstGeom>
            <a:noFill/>
          </p:spPr>
          <p:txBody>
            <a:bodyPr wrap="square" rtlCol="0">
              <a:spAutoFit/>
            </a:bodyPr>
            <a:lstStyle/>
            <a:p>
              <a:pPr algn="just"/>
              <a:r>
                <a:rPr lang="vi-VN" sz="3600" b="1" dirty="0">
                  <a:solidFill>
                    <a:srgbClr val="00B0F0"/>
                  </a:solidFill>
                  <a:latin typeface="+mn-lt"/>
                </a:rPr>
                <a:t>Khi đọc cần nhấn giọng ở các </a:t>
              </a:r>
            </a:p>
            <a:p>
              <a:pPr algn="just"/>
              <a:r>
                <a:rPr lang="vi-VN" sz="3600" b="1" dirty="0">
                  <a:solidFill>
                    <a:srgbClr val="00B0F0"/>
                  </a:solidFill>
                  <a:latin typeface="+mn-lt"/>
                </a:rPr>
                <a:t>từ ngữ nào?</a:t>
              </a:r>
              <a:endParaRPr lang="en-US" sz="3600" b="1" dirty="0">
                <a:solidFill>
                  <a:srgbClr val="00B0F0"/>
                </a:solidFill>
                <a:latin typeface="+mn-lt"/>
              </a:endParaRPr>
            </a:p>
          </p:txBody>
        </p:sp>
      </p:grpSp>
    </p:spTree>
    <p:extLst>
      <p:ext uri="{BB962C8B-B14F-4D97-AF65-F5344CB8AC3E}">
        <p14:creationId xmlns:p14="http://schemas.microsoft.com/office/powerpoint/2010/main" val="8227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255">
            <a:extLst>
              <a:ext uri="{FF2B5EF4-FFF2-40B4-BE49-F238E27FC236}">
                <a16:creationId xmlns:a16="http://schemas.microsoft.com/office/drawing/2014/main" id="{97337251-0497-8772-81AA-3A1D4D61923A}"/>
              </a:ext>
            </a:extLst>
          </p:cNvPr>
          <p:cNvSpPr txBox="1"/>
          <p:nvPr/>
        </p:nvSpPr>
        <p:spPr>
          <a:xfrm rot="21618">
            <a:off x="1089749" y="195207"/>
            <a:ext cx="7437323" cy="769441"/>
          </a:xfrm>
          <a:prstGeom prst="rect">
            <a:avLst/>
          </a:prstGeom>
          <a:noFill/>
        </p:spPr>
        <p:txBody>
          <a:bodyPr wrap="square" rtlCol="0">
            <a:spAutoFit/>
          </a:bodyPr>
          <a:lstStyle/>
          <a:p>
            <a:pPr algn="ctr"/>
            <a:r>
              <a:rPr lang="vi-VN" sz="4400" dirty="0">
                <a:solidFill>
                  <a:srgbClr val="FFC000"/>
                </a:solidFill>
                <a:latin typeface="+mj-lt"/>
              </a:rPr>
              <a:t>Phân biệt giọng đọc</a:t>
            </a:r>
            <a:endParaRPr lang="en-US" sz="4400" dirty="0">
              <a:solidFill>
                <a:srgbClr val="FFC000"/>
              </a:solidFill>
              <a:latin typeface="+mj-lt"/>
            </a:endParaRPr>
          </a:p>
        </p:txBody>
      </p:sp>
      <p:sp>
        <p:nvSpPr>
          <p:cNvPr id="2" name="Rectangle: Rounded Corners 7">
            <a:extLst>
              <a:ext uri="{FF2B5EF4-FFF2-40B4-BE49-F238E27FC236}">
                <a16:creationId xmlns:a16="http://schemas.microsoft.com/office/drawing/2014/main" id="{F264E08E-02E8-B0DF-5796-7A2F274E72DF}"/>
              </a:ext>
            </a:extLst>
          </p:cNvPr>
          <p:cNvSpPr/>
          <p:nvPr/>
        </p:nvSpPr>
        <p:spPr>
          <a:xfrm>
            <a:off x="671576" y="1179670"/>
            <a:ext cx="7857842" cy="3268805"/>
          </a:xfrm>
          <a:custGeom>
            <a:avLst/>
            <a:gdLst>
              <a:gd name="connsiteX0" fmla="*/ 0 w 7857842"/>
              <a:gd name="connsiteY0" fmla="*/ 325965 h 3268805"/>
              <a:gd name="connsiteX1" fmla="*/ 325965 w 7857842"/>
              <a:gd name="connsiteY1" fmla="*/ 0 h 3268805"/>
              <a:gd name="connsiteX2" fmla="*/ 7531877 w 7857842"/>
              <a:gd name="connsiteY2" fmla="*/ 0 h 3268805"/>
              <a:gd name="connsiteX3" fmla="*/ 7857842 w 7857842"/>
              <a:gd name="connsiteY3" fmla="*/ 325965 h 3268805"/>
              <a:gd name="connsiteX4" fmla="*/ 7857842 w 7857842"/>
              <a:gd name="connsiteY4" fmla="*/ 2942840 h 3268805"/>
              <a:gd name="connsiteX5" fmla="*/ 7531877 w 7857842"/>
              <a:gd name="connsiteY5" fmla="*/ 3268805 h 3268805"/>
              <a:gd name="connsiteX6" fmla="*/ 325965 w 7857842"/>
              <a:gd name="connsiteY6" fmla="*/ 3268805 h 3268805"/>
              <a:gd name="connsiteX7" fmla="*/ 0 w 7857842"/>
              <a:gd name="connsiteY7" fmla="*/ 2942840 h 3268805"/>
              <a:gd name="connsiteX8" fmla="*/ 0 w 7857842"/>
              <a:gd name="connsiteY8" fmla="*/ 325965 h 326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7842" h="3268805" fill="none" extrusionOk="0">
                <a:moveTo>
                  <a:pt x="0" y="325965"/>
                </a:moveTo>
                <a:cubicBezTo>
                  <a:pt x="1121" y="176286"/>
                  <a:pt x="163277" y="29096"/>
                  <a:pt x="325965" y="0"/>
                </a:cubicBezTo>
                <a:cubicBezTo>
                  <a:pt x="3193695" y="72427"/>
                  <a:pt x="5274626" y="61419"/>
                  <a:pt x="7531877" y="0"/>
                </a:cubicBezTo>
                <a:cubicBezTo>
                  <a:pt x="7707731" y="-28711"/>
                  <a:pt x="7827151" y="136657"/>
                  <a:pt x="7857842" y="325965"/>
                </a:cubicBezTo>
                <a:cubicBezTo>
                  <a:pt x="7958718" y="1211890"/>
                  <a:pt x="7750529" y="2244854"/>
                  <a:pt x="7857842" y="2942840"/>
                </a:cubicBezTo>
                <a:cubicBezTo>
                  <a:pt x="7861464" y="3104481"/>
                  <a:pt x="7696288" y="3251301"/>
                  <a:pt x="7531877" y="3268805"/>
                </a:cubicBezTo>
                <a:cubicBezTo>
                  <a:pt x="5214303" y="3298632"/>
                  <a:pt x="3179267" y="3189499"/>
                  <a:pt x="325965" y="3268805"/>
                </a:cubicBezTo>
                <a:cubicBezTo>
                  <a:pt x="161041" y="3267098"/>
                  <a:pt x="-22775" y="3127369"/>
                  <a:pt x="0" y="2942840"/>
                </a:cubicBezTo>
                <a:cubicBezTo>
                  <a:pt x="50037" y="1918512"/>
                  <a:pt x="770" y="1175454"/>
                  <a:pt x="0" y="325965"/>
                </a:cubicBezTo>
                <a:close/>
              </a:path>
              <a:path w="7857842" h="3268805" stroke="0" extrusionOk="0">
                <a:moveTo>
                  <a:pt x="0" y="325965"/>
                </a:moveTo>
                <a:cubicBezTo>
                  <a:pt x="19784" y="151333"/>
                  <a:pt x="159861" y="29004"/>
                  <a:pt x="325965" y="0"/>
                </a:cubicBezTo>
                <a:cubicBezTo>
                  <a:pt x="2189882" y="123000"/>
                  <a:pt x="5632675" y="-96860"/>
                  <a:pt x="7531877" y="0"/>
                </a:cubicBezTo>
                <a:cubicBezTo>
                  <a:pt x="7683480" y="-21662"/>
                  <a:pt x="7867669" y="126129"/>
                  <a:pt x="7857842" y="325965"/>
                </a:cubicBezTo>
                <a:cubicBezTo>
                  <a:pt x="7861015" y="1542848"/>
                  <a:pt x="7952109" y="2220544"/>
                  <a:pt x="7857842" y="2942840"/>
                </a:cubicBezTo>
                <a:cubicBezTo>
                  <a:pt x="7853204" y="3124545"/>
                  <a:pt x="7696521" y="3266288"/>
                  <a:pt x="7531877" y="3268805"/>
                </a:cubicBezTo>
                <a:cubicBezTo>
                  <a:pt x="5063794" y="3108098"/>
                  <a:pt x="3789181" y="3308472"/>
                  <a:pt x="325965" y="3268805"/>
                </a:cubicBezTo>
                <a:cubicBezTo>
                  <a:pt x="135397" y="3266676"/>
                  <a:pt x="-6193" y="3120060"/>
                  <a:pt x="0" y="2942840"/>
                </a:cubicBezTo>
                <a:cubicBezTo>
                  <a:pt x="32216" y="2341251"/>
                  <a:pt x="57206" y="1599628"/>
                  <a:pt x="0" y="325965"/>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grpSp>
        <p:nvGrpSpPr>
          <p:cNvPr id="25" name="Nhóm 24">
            <a:extLst>
              <a:ext uri="{FF2B5EF4-FFF2-40B4-BE49-F238E27FC236}">
                <a16:creationId xmlns:a16="http://schemas.microsoft.com/office/drawing/2014/main" id="{9D801DC8-2890-C9F2-A0D1-1C44D93960D9}"/>
              </a:ext>
            </a:extLst>
          </p:cNvPr>
          <p:cNvGrpSpPr/>
          <p:nvPr/>
        </p:nvGrpSpPr>
        <p:grpSpPr>
          <a:xfrm>
            <a:off x="947729" y="1414283"/>
            <a:ext cx="7083577" cy="1384995"/>
            <a:chOff x="1166889" y="1431590"/>
            <a:chExt cx="7083577" cy="1384995"/>
          </a:xfrm>
        </p:grpSpPr>
        <p:sp>
          <p:nvSpPr>
            <p:cNvPr id="18" name="Hộp Văn bản 17">
              <a:extLst>
                <a:ext uri="{FF2B5EF4-FFF2-40B4-BE49-F238E27FC236}">
                  <a16:creationId xmlns:a16="http://schemas.microsoft.com/office/drawing/2014/main" id="{E9D1A757-DF21-D2BF-8551-7F5DB0B630A3}"/>
                </a:ext>
              </a:extLst>
            </p:cNvPr>
            <p:cNvSpPr txBox="1"/>
            <p:nvPr/>
          </p:nvSpPr>
          <p:spPr>
            <a:xfrm>
              <a:off x="2714094" y="1431590"/>
              <a:ext cx="5536372" cy="1384995"/>
            </a:xfrm>
            <a:prstGeom prst="rect">
              <a:avLst/>
            </a:prstGeom>
            <a:noFill/>
          </p:spPr>
          <p:txBody>
            <a:bodyPr wrap="square" rtlCol="0">
              <a:spAutoFit/>
            </a:bodyPr>
            <a:lstStyle/>
            <a:p>
              <a:pPr algn="just"/>
              <a:r>
                <a:rPr lang="vi-VN" sz="2800">
                  <a:solidFill>
                    <a:schemeClr val="tx1"/>
                  </a:solidFill>
                  <a:latin typeface="+mn-lt"/>
                </a:rPr>
                <a:t>* </a:t>
              </a:r>
              <a:r>
                <a:rPr lang="en-US" sz="2800">
                  <a:solidFill>
                    <a:schemeClr val="tx1"/>
                  </a:solidFill>
                  <a:latin typeface="+mn-lt"/>
                </a:rPr>
                <a:t> </a:t>
              </a:r>
              <a:r>
                <a:rPr lang="vi-VN" sz="2800">
                  <a:solidFill>
                    <a:schemeClr val="tx1"/>
                  </a:solidFill>
                  <a:latin typeface="+mn-lt"/>
                </a:rPr>
                <a:t>Giọng kể thong thả, vui tươi, </a:t>
              </a:r>
            </a:p>
            <a:p>
              <a:pPr algn="just"/>
              <a:r>
                <a:rPr lang="vi-VN" sz="2800">
                  <a:solidFill>
                    <a:schemeClr val="tx1"/>
                  </a:solidFill>
                  <a:latin typeface="+mn-lt"/>
                </a:rPr>
                <a:t>*</a:t>
              </a:r>
              <a:r>
                <a:rPr lang="en-US" sz="2800">
                  <a:solidFill>
                    <a:schemeClr val="tx1"/>
                  </a:solidFill>
                  <a:latin typeface="+mn-lt"/>
                </a:rPr>
                <a:t> </a:t>
              </a:r>
              <a:r>
                <a:rPr lang="vi-VN" sz="2800">
                  <a:solidFill>
                    <a:schemeClr val="tx1"/>
                  </a:solidFill>
                  <a:latin typeface="+mn-lt"/>
                </a:rPr>
                <a:t>Giọng bố trầm ấm, giọng Liêm mạnh dạn, dứt khoát.</a:t>
              </a:r>
              <a:endParaRPr lang="vi-VN" sz="2800" dirty="0">
                <a:solidFill>
                  <a:schemeClr val="tx1"/>
                </a:solidFill>
                <a:latin typeface="+mn-lt"/>
              </a:endParaRPr>
            </a:p>
          </p:txBody>
        </p:sp>
        <p:pic>
          <p:nvPicPr>
            <p:cNvPr id="24" name="Hình ảnh 23">
              <a:extLst>
                <a:ext uri="{FF2B5EF4-FFF2-40B4-BE49-F238E27FC236}">
                  <a16:creationId xmlns:a16="http://schemas.microsoft.com/office/drawing/2014/main" id="{1E2E34DA-B1BA-F4EB-9BD6-EAEDB528BFF3}"/>
                </a:ext>
              </a:extLst>
            </p:cNvPr>
            <p:cNvPicPr>
              <a:picLocks noChangeAspect="1"/>
            </p:cNvPicPr>
            <p:nvPr/>
          </p:nvPicPr>
          <p:blipFill>
            <a:blip r:embed="rId3"/>
            <a:stretch>
              <a:fillRect/>
            </a:stretch>
          </p:blipFill>
          <p:spPr>
            <a:xfrm>
              <a:off x="1166889" y="1603469"/>
              <a:ext cx="1339130" cy="1148744"/>
            </a:xfrm>
            <a:prstGeom prst="roundRect">
              <a:avLst>
                <a:gd name="adj" fmla="val 8594"/>
              </a:avLst>
            </a:prstGeom>
            <a:solidFill>
              <a:srgbClr val="FFFFFF">
                <a:shade val="85000"/>
              </a:srgbClr>
            </a:solidFill>
            <a:ln>
              <a:solidFill>
                <a:srgbClr val="00B050"/>
              </a:solidFill>
            </a:ln>
            <a:effectLst>
              <a:reflection blurRad="12700" stA="38000" endPos="28000" dist="5000" dir="5400000" sy="-100000" algn="bl" rotWithShape="0"/>
            </a:effectLst>
          </p:spPr>
        </p:pic>
      </p:grpSp>
      <p:grpSp>
        <p:nvGrpSpPr>
          <p:cNvPr id="32" name="Nhóm 31">
            <a:extLst>
              <a:ext uri="{FF2B5EF4-FFF2-40B4-BE49-F238E27FC236}">
                <a16:creationId xmlns:a16="http://schemas.microsoft.com/office/drawing/2014/main" id="{4780DEE2-2678-96C4-E366-7CFE0438F99F}"/>
              </a:ext>
            </a:extLst>
          </p:cNvPr>
          <p:cNvGrpSpPr/>
          <p:nvPr/>
        </p:nvGrpSpPr>
        <p:grpSpPr>
          <a:xfrm>
            <a:off x="947729" y="2858841"/>
            <a:ext cx="7381699" cy="1384995"/>
            <a:chOff x="947729" y="2858841"/>
            <a:chExt cx="7381699" cy="1384995"/>
          </a:xfrm>
        </p:grpSpPr>
        <p:sp>
          <p:nvSpPr>
            <p:cNvPr id="22" name="Hộp Văn bản 21">
              <a:extLst>
                <a:ext uri="{FF2B5EF4-FFF2-40B4-BE49-F238E27FC236}">
                  <a16:creationId xmlns:a16="http://schemas.microsoft.com/office/drawing/2014/main" id="{495044F0-0876-F988-7D06-C120C01D7F38}"/>
                </a:ext>
              </a:extLst>
            </p:cNvPr>
            <p:cNvSpPr txBox="1"/>
            <p:nvPr/>
          </p:nvSpPr>
          <p:spPr>
            <a:xfrm>
              <a:off x="2414165" y="2858841"/>
              <a:ext cx="5915263" cy="1384995"/>
            </a:xfrm>
            <a:prstGeom prst="rect">
              <a:avLst/>
            </a:prstGeom>
            <a:noFill/>
          </p:spPr>
          <p:txBody>
            <a:bodyPr wrap="square" rtlCol="0">
              <a:spAutoFit/>
            </a:bodyPr>
            <a:lstStyle/>
            <a:p>
              <a:pPr algn="just"/>
              <a:r>
                <a:rPr lang="en-US" sz="2800">
                  <a:solidFill>
                    <a:schemeClr val="tx1"/>
                  </a:solidFill>
                  <a:latin typeface="+mn-lt"/>
                </a:rPr>
                <a:t>* N</a:t>
              </a:r>
              <a:r>
                <a:rPr lang="vi-VN" sz="2800">
                  <a:solidFill>
                    <a:schemeClr val="tx1"/>
                  </a:solidFill>
                  <a:latin typeface="+mn-lt"/>
                </a:rPr>
                <a:t>hấn giọng ở các từ ngữ tả cảnh đẹp thiên nhiên, suy nghĩ, việc làm của nhân vật.</a:t>
              </a:r>
              <a:endParaRPr lang="en-US" sz="2800" dirty="0">
                <a:solidFill>
                  <a:schemeClr val="tx1"/>
                </a:solidFill>
                <a:latin typeface="+mn-lt"/>
              </a:endParaRPr>
            </a:p>
          </p:txBody>
        </p:sp>
        <p:grpSp>
          <p:nvGrpSpPr>
            <p:cNvPr id="29" name="Nhóm 28">
              <a:extLst>
                <a:ext uri="{FF2B5EF4-FFF2-40B4-BE49-F238E27FC236}">
                  <a16:creationId xmlns:a16="http://schemas.microsoft.com/office/drawing/2014/main" id="{30C55BD4-A21A-8B39-D202-D5981C3705A7}"/>
                </a:ext>
              </a:extLst>
            </p:cNvPr>
            <p:cNvGrpSpPr/>
            <p:nvPr/>
          </p:nvGrpSpPr>
          <p:grpSpPr>
            <a:xfrm>
              <a:off x="947729" y="2982105"/>
              <a:ext cx="1339130" cy="1139731"/>
              <a:chOff x="947729" y="2982105"/>
              <a:chExt cx="1339130" cy="1139731"/>
            </a:xfrm>
          </p:grpSpPr>
          <p:sp>
            <p:nvSpPr>
              <p:cNvPr id="28" name="Hình chữ nhật: Góc Tròn 27">
                <a:extLst>
                  <a:ext uri="{FF2B5EF4-FFF2-40B4-BE49-F238E27FC236}">
                    <a16:creationId xmlns:a16="http://schemas.microsoft.com/office/drawing/2014/main" id="{B01F77BD-5181-6C54-7132-83CD7C2C28FB}"/>
                  </a:ext>
                </a:extLst>
              </p:cNvPr>
              <p:cNvSpPr/>
              <p:nvPr/>
            </p:nvSpPr>
            <p:spPr>
              <a:xfrm>
                <a:off x="947729" y="2982105"/>
                <a:ext cx="1339130" cy="1138469"/>
              </a:xfrm>
              <a:prstGeom prst="roundRect">
                <a:avLst>
                  <a:gd name="adj" fmla="val 662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27" name="Hình ảnh 26">
                <a:extLst>
                  <a:ext uri="{FF2B5EF4-FFF2-40B4-BE49-F238E27FC236}">
                    <a16:creationId xmlns:a16="http://schemas.microsoft.com/office/drawing/2014/main" id="{E6073807-5512-F61E-2137-0942A5A3F354}"/>
                  </a:ext>
                </a:extLst>
              </p:cNvPr>
              <p:cNvPicPr>
                <a:picLocks noChangeAspect="1"/>
              </p:cNvPicPr>
              <p:nvPr/>
            </p:nvPicPr>
            <p:blipFill rotWithShape="1">
              <a:blip r:embed="rId4"/>
              <a:srcRect l="68625" t="50000" r="5240" b="8000"/>
              <a:stretch/>
            </p:blipFill>
            <p:spPr>
              <a:xfrm>
                <a:off x="1020412" y="3042701"/>
                <a:ext cx="1193764" cy="1079135"/>
              </a:xfrm>
              <a:prstGeom prst="rect">
                <a:avLst/>
              </a:prstGeom>
              <a:ln>
                <a:noFill/>
              </a:ln>
            </p:spPr>
          </p:pic>
        </p:grpSp>
      </p:grpSp>
    </p:spTree>
    <p:extLst>
      <p:ext uri="{BB962C8B-B14F-4D97-AF65-F5344CB8AC3E}">
        <p14:creationId xmlns:p14="http://schemas.microsoft.com/office/powerpoint/2010/main" val="3186698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5509200"/>
          </a:xfrm>
          <a:prstGeom prst="rect">
            <a:avLst/>
          </a:prstGeom>
          <a:solidFill>
            <a:srgbClr val="F7E5E8"/>
          </a:solidFill>
        </p:spPr>
        <p:txBody>
          <a:bodyPr wrap="square" rtlCol="0">
            <a:spAutoFit/>
          </a:bodyPr>
          <a:lstStyle/>
          <a:p>
            <a:pPr lvl="0">
              <a:defRPr/>
            </a:pPr>
            <a:r>
              <a:rPr lang="en-US" sz="3200" dirty="0" smtClean="0">
                <a:solidFill>
                  <a:srgbClr val="000000">
                    <a:lumMod val="95000"/>
                    <a:lumOff val="5000"/>
                  </a:srgbClr>
                </a:solidFill>
                <a:latin typeface="Arial" panose="020B0604020202020204" pitchFamily="34" charset="0"/>
                <a:cs typeface="Arial" panose="020B0604020202020204" pitchFamily="34" charset="0"/>
              </a:rPr>
              <a:t>      </a:t>
            </a:r>
            <a:r>
              <a:rPr lang="vi-VN" sz="3200" dirty="0" smtClean="0">
                <a:solidFill>
                  <a:srgbClr val="000000">
                    <a:lumMod val="95000"/>
                    <a:lumOff val="5000"/>
                  </a:srgbClr>
                </a:solidFill>
                <a:latin typeface="Arial" panose="020B0604020202020204" pitchFamily="34" charset="0"/>
                <a:cs typeface="Arial" panose="020B0604020202020204" pitchFamily="34" charset="0"/>
              </a:rPr>
              <a:t>Liêm </a:t>
            </a:r>
            <a:r>
              <a:rPr lang="vi-VN" sz="3200" dirty="0">
                <a:solidFill>
                  <a:srgbClr val="000000">
                    <a:lumMod val="95000"/>
                    <a:lumOff val="5000"/>
                  </a:srgbClr>
                </a:solidFill>
                <a:latin typeface="Arial" panose="020B0604020202020204" pitchFamily="34" charset="0"/>
                <a:cs typeface="Arial" panose="020B0604020202020204" pitchFamily="34" charset="0"/>
              </a:rPr>
              <a:t>có </a:t>
            </a:r>
            <a:r>
              <a:rPr lang="vi-VN" sz="3200" u="sng" dirty="0">
                <a:solidFill>
                  <a:srgbClr val="000000">
                    <a:lumMod val="95000"/>
                    <a:lumOff val="5000"/>
                  </a:srgbClr>
                </a:solidFill>
                <a:latin typeface="Arial" panose="020B0604020202020204" pitchFamily="34" charset="0"/>
                <a:cs typeface="Arial" panose="020B0604020202020204" pitchFamily="34" charset="0"/>
              </a:rPr>
              <a:t>cả mùa hè</a:t>
            </a:r>
            <a:r>
              <a:rPr lang="vi-VN" sz="3200" dirty="0">
                <a:solidFill>
                  <a:srgbClr val="000000">
                    <a:lumMod val="95000"/>
                    <a:lumOff val="5000"/>
                  </a:srgbClr>
                </a:solidFill>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trên mảnh nương </a:t>
            </a:r>
            <a:r>
              <a:rPr lang="vi-VN" sz="3200" u="sng" dirty="0">
                <a:solidFill>
                  <a:srgbClr val="000000">
                    <a:lumMod val="95000"/>
                    <a:lumOff val="5000"/>
                  </a:srgbClr>
                </a:solidFill>
                <a:latin typeface="Arial" panose="020B0604020202020204" pitchFamily="34" charset="0"/>
                <a:cs typeface="Arial" panose="020B0604020202020204" pitchFamily="34" charset="0"/>
              </a:rPr>
              <a:t>xanh biếc</a:t>
            </a:r>
            <a:r>
              <a:rPr lang="vi-VN" sz="3200" dirty="0">
                <a:solidFill>
                  <a:srgbClr val="000000">
                    <a:lumMod val="95000"/>
                    <a:lumOff val="5000"/>
                  </a:srgbClr>
                </a:solidFill>
                <a:latin typeface="Arial" panose="020B0604020202020204" pitchFamily="34" charset="0"/>
                <a:cs typeface="Arial" panose="020B0604020202020204" pitchFamily="34" charset="0"/>
              </a:rPr>
              <a:t> này. </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Hôm nay, </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Liêm </a:t>
            </a:r>
            <a:r>
              <a:rPr lang="vi-VN" sz="3200" u="sng" dirty="0">
                <a:solidFill>
                  <a:srgbClr val="000000">
                    <a:lumMod val="95000"/>
                    <a:lumOff val="5000"/>
                  </a:srgbClr>
                </a:solidFill>
                <a:latin typeface="Arial" panose="020B0604020202020204" pitchFamily="34" charset="0"/>
                <a:cs typeface="Arial" panose="020B0604020202020204" pitchFamily="34" charset="0"/>
              </a:rPr>
              <a:t>lên nương</a:t>
            </a:r>
            <a:r>
              <a:rPr lang="vi-VN" sz="3200" dirty="0">
                <a:solidFill>
                  <a:srgbClr val="000000">
                    <a:lumMod val="95000"/>
                    <a:lumOff val="5000"/>
                  </a:srgbClr>
                </a:solidFill>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chặt </a:t>
            </a:r>
            <a:r>
              <a:rPr lang="vi-VN" sz="3200" u="sng" dirty="0">
                <a:solidFill>
                  <a:srgbClr val="000000">
                    <a:lumMod val="95000"/>
                    <a:lumOff val="5000"/>
                  </a:srgbClr>
                </a:solidFill>
                <a:latin typeface="Arial" panose="020B0604020202020204" pitchFamily="34" charset="0"/>
                <a:cs typeface="Arial" panose="020B0604020202020204" pitchFamily="34" charset="0"/>
              </a:rPr>
              <a:t>cỏ voi </a:t>
            </a:r>
            <a:r>
              <a:rPr lang="vi-VN" sz="3200" dirty="0">
                <a:solidFill>
                  <a:srgbClr val="000000">
                    <a:lumMod val="95000"/>
                    <a:lumOff val="5000"/>
                  </a:srgbClr>
                </a:solidFill>
                <a:latin typeface="Arial" panose="020B0604020202020204" pitchFamily="34" charset="0"/>
                <a:cs typeface="Arial" panose="020B0604020202020204" pitchFamily="34" charset="0"/>
              </a:rPr>
              <a:t>cho bò.</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 Hai con bò </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nuôi nhốt trong chuồng.</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 Mọi lần, </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những bó cỏ voi</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 đều </a:t>
            </a:r>
            <a:r>
              <a:rPr lang="vi-VN" sz="3200" u="sng" dirty="0">
                <a:solidFill>
                  <a:srgbClr val="000000">
                    <a:lumMod val="95000"/>
                    <a:lumOff val="5000"/>
                  </a:srgbClr>
                </a:solidFill>
                <a:latin typeface="Arial" panose="020B0604020202020204" pitchFamily="34" charset="0"/>
                <a:cs typeface="Arial" panose="020B0604020202020204" pitchFamily="34" charset="0"/>
              </a:rPr>
              <a:t>“chạy”</a:t>
            </a:r>
            <a:r>
              <a:rPr lang="vi-VN" sz="3200" dirty="0">
                <a:solidFill>
                  <a:srgbClr val="000000">
                    <a:lumMod val="95000"/>
                    <a:lumOff val="5000"/>
                  </a:srgbClr>
                </a:solidFill>
                <a:latin typeface="Arial" panose="020B0604020202020204" pitchFamily="34" charset="0"/>
                <a:cs typeface="Arial" panose="020B0604020202020204" pitchFamily="34" charset="0"/>
              </a:rPr>
              <a:t> từ trên nương</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 về </a:t>
            </a:r>
            <a:r>
              <a:rPr lang="vi-VN" sz="3200" u="sng" dirty="0">
                <a:solidFill>
                  <a:srgbClr val="000000">
                    <a:lumMod val="95000"/>
                    <a:lumOff val="5000"/>
                  </a:srgbClr>
                </a:solidFill>
                <a:latin typeface="Arial" panose="020B0604020202020204" pitchFamily="34" charset="0"/>
                <a:cs typeface="Arial" panose="020B0604020202020204" pitchFamily="34" charset="0"/>
              </a:rPr>
              <a:t>trên lưng </a:t>
            </a:r>
            <a:r>
              <a:rPr lang="vi-VN" sz="3200" dirty="0">
                <a:solidFill>
                  <a:srgbClr val="000000">
                    <a:lumMod val="95000"/>
                    <a:lumOff val="5000"/>
                  </a:srgbClr>
                </a:solidFill>
                <a:latin typeface="Arial" panose="020B0604020202020204" pitchFamily="34" charset="0"/>
                <a:cs typeface="Arial" panose="020B0604020202020204" pitchFamily="34" charset="0"/>
              </a:rPr>
              <a:t>của bố.</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FF0000"/>
                </a:solidFill>
                <a:latin typeface="Arial" panose="020B0604020202020204" pitchFamily="34" charset="0"/>
                <a:cs typeface="Arial" panose="020B0604020202020204" pitchFamily="34" charset="0"/>
              </a:rPr>
              <a:t> </a:t>
            </a:r>
            <a:r>
              <a:rPr lang="vi-VN" sz="3200" dirty="0">
                <a:solidFill>
                  <a:srgbClr val="000000">
                    <a:lumMod val="95000"/>
                    <a:lumOff val="5000"/>
                  </a:srgbClr>
                </a:solidFill>
                <a:latin typeface="Arial" panose="020B0604020202020204" pitchFamily="34" charset="0"/>
                <a:cs typeface="Arial" panose="020B0604020202020204" pitchFamily="34" charset="0"/>
              </a:rPr>
              <a:t>Hôm qua,</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 Liêm </a:t>
            </a:r>
            <a:r>
              <a:rPr lang="vi-VN" sz="3200" u="sng" dirty="0">
                <a:solidFill>
                  <a:srgbClr val="000000">
                    <a:lumMod val="95000"/>
                    <a:lumOff val="5000"/>
                  </a:srgbClr>
                </a:solidFill>
                <a:latin typeface="Arial" panose="020B0604020202020204" pitchFamily="34" charset="0"/>
                <a:cs typeface="Arial" panose="020B0604020202020204" pitchFamily="34" charset="0"/>
              </a:rPr>
              <a:t>bảo</a:t>
            </a:r>
            <a:r>
              <a:rPr lang="vi-VN" sz="3200" dirty="0">
                <a:solidFill>
                  <a:srgbClr val="000000">
                    <a:lumMod val="95000"/>
                    <a:lumOff val="5000"/>
                  </a:srgbClr>
                </a:solidFill>
                <a:latin typeface="Arial" panose="020B0604020202020204" pitchFamily="34" charset="0"/>
                <a:cs typeface="Arial" panose="020B0604020202020204" pitchFamily="34" charset="0"/>
              </a:rPr>
              <a:t> với bố</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 để mình </a:t>
            </a:r>
            <a:r>
              <a:rPr lang="vi-VN" sz="3200" u="sng" dirty="0">
                <a:solidFill>
                  <a:srgbClr val="000000">
                    <a:lumMod val="95000"/>
                    <a:lumOff val="5000"/>
                  </a:srgbClr>
                </a:solidFill>
                <a:latin typeface="Arial" panose="020B0604020202020204" pitchFamily="34" charset="0"/>
                <a:cs typeface="Arial" panose="020B0604020202020204" pitchFamily="34" charset="0"/>
              </a:rPr>
              <a:t>chăm</a:t>
            </a:r>
            <a:r>
              <a:rPr lang="vi-VN" sz="3200" dirty="0">
                <a:solidFill>
                  <a:srgbClr val="000000">
                    <a:lumMod val="95000"/>
                    <a:lumOff val="5000"/>
                  </a:srgbClr>
                </a:solidFill>
                <a:latin typeface="Arial" panose="020B0604020202020204" pitchFamily="34" charset="0"/>
                <a:cs typeface="Arial" panose="020B0604020202020204" pitchFamily="34" charset="0"/>
              </a:rPr>
              <a:t> hai con bò.</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FF0000"/>
                </a:solidFill>
                <a:latin typeface="Arial" panose="020B0604020202020204" pitchFamily="34" charset="0"/>
                <a:cs typeface="Arial" panose="020B0604020202020204" pitchFamily="34" charset="0"/>
              </a:rPr>
              <a:t> </a:t>
            </a:r>
            <a:r>
              <a:rPr lang="vi-VN" sz="3200" dirty="0">
                <a:solidFill>
                  <a:srgbClr val="000000">
                    <a:lumMod val="95000"/>
                    <a:lumOff val="5000"/>
                  </a:srgbClr>
                </a:solidFill>
                <a:latin typeface="Arial" panose="020B0604020202020204" pitchFamily="34" charset="0"/>
                <a:cs typeface="Arial" panose="020B0604020202020204" pitchFamily="34" charset="0"/>
              </a:rPr>
              <a:t>Bố cười: “Lưng con còn </a:t>
            </a:r>
            <a:r>
              <a:rPr lang="vi-VN" sz="3200" u="sng" dirty="0">
                <a:solidFill>
                  <a:srgbClr val="000000">
                    <a:lumMod val="95000"/>
                    <a:lumOff val="5000"/>
                  </a:srgbClr>
                </a:solidFill>
                <a:latin typeface="Arial" panose="020B0604020202020204" pitchFamily="34" charset="0"/>
                <a:cs typeface="Arial" panose="020B0604020202020204" pitchFamily="34" charset="0"/>
              </a:rPr>
              <a:t>nhỏ lắm</a:t>
            </a:r>
            <a:r>
              <a:rPr lang="vi-VN" sz="3200" dirty="0">
                <a:solidFill>
                  <a:srgbClr val="000000">
                    <a:lumMod val="95000"/>
                    <a:lumOff val="5000"/>
                  </a:srgbClr>
                </a:solidFill>
                <a:latin typeface="Arial" panose="020B0604020202020204" pitchFamily="34" charset="0"/>
                <a:cs typeface="Arial" panose="020B0604020202020204" pitchFamily="34" charset="0"/>
              </a:rPr>
              <a:t>,</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 không </a:t>
            </a:r>
            <a:r>
              <a:rPr lang="vi-VN" sz="3200" u="sng" dirty="0">
                <a:solidFill>
                  <a:srgbClr val="000000">
                    <a:lumMod val="95000"/>
                    <a:lumOff val="5000"/>
                  </a:srgbClr>
                </a:solidFill>
                <a:latin typeface="Arial" panose="020B0604020202020204" pitchFamily="34" charset="0"/>
                <a:cs typeface="Arial" panose="020B0604020202020204" pitchFamily="34" charset="0"/>
              </a:rPr>
              <a:t>đủ sứ</a:t>
            </a:r>
            <a:r>
              <a:rPr lang="vi-VN" sz="3200" dirty="0">
                <a:solidFill>
                  <a:srgbClr val="000000">
                    <a:lumMod val="95000"/>
                    <a:lumOff val="5000"/>
                  </a:srgbClr>
                </a:solidFill>
                <a:latin typeface="Arial" panose="020B0604020202020204" pitchFamily="34" charset="0"/>
                <a:cs typeface="Arial" panose="020B0604020202020204" pitchFamily="34" charset="0"/>
              </a:rPr>
              <a:t>c</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 </a:t>
            </a:r>
            <a:r>
              <a:rPr lang="vi-VN" sz="3200" u="sng" dirty="0">
                <a:solidFill>
                  <a:srgbClr val="000000">
                    <a:lumMod val="95000"/>
                    <a:lumOff val="5000"/>
                  </a:srgbClr>
                </a:solidFill>
                <a:latin typeface="Arial" panose="020B0604020202020204" pitchFamily="34" charset="0"/>
                <a:cs typeface="Arial" panose="020B0604020202020204" pitchFamily="34" charset="0"/>
              </a:rPr>
              <a:t>nuôi </a:t>
            </a:r>
            <a:r>
              <a:rPr lang="vi-VN" sz="3200" dirty="0">
                <a:solidFill>
                  <a:srgbClr val="000000">
                    <a:lumMod val="95000"/>
                    <a:lumOff val="5000"/>
                  </a:srgbClr>
                </a:solidFill>
                <a:latin typeface="Arial" panose="020B0604020202020204" pitchFamily="34" charset="0"/>
                <a:cs typeface="Arial" panose="020B0604020202020204" pitchFamily="34" charset="0"/>
              </a:rPr>
              <a:t>hai con bò đâu!”. </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Liêm cũng cười:</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 “</a:t>
            </a:r>
            <a:r>
              <a:rPr lang="vi-VN" sz="3200" u="sng" dirty="0">
                <a:solidFill>
                  <a:srgbClr val="000000">
                    <a:lumMod val="95000"/>
                    <a:lumOff val="5000"/>
                  </a:srgbClr>
                </a:solidFill>
                <a:latin typeface="Arial" panose="020B0604020202020204" pitchFamily="34" charset="0"/>
                <a:cs typeface="Arial" panose="020B0604020202020204" pitchFamily="34" charset="0"/>
              </a:rPr>
              <a:t>Không sao.</a:t>
            </a:r>
            <a:r>
              <a:rPr lang="vi-VN" sz="3200" dirty="0">
                <a:solidFill>
                  <a:srgbClr val="000000">
                    <a:lumMod val="95000"/>
                    <a:lumOff val="5000"/>
                  </a:srgbClr>
                </a:solidFill>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Con </a:t>
            </a:r>
            <a:r>
              <a:rPr lang="vi-VN" sz="3200" u="sng" dirty="0">
                <a:solidFill>
                  <a:srgbClr val="000000">
                    <a:lumMod val="95000"/>
                    <a:lumOff val="5000"/>
                  </a:srgbClr>
                </a:solidFill>
                <a:latin typeface="Arial" panose="020B0604020202020204" pitchFamily="34" charset="0"/>
                <a:cs typeface="Arial" panose="020B0604020202020204" pitchFamily="34" charset="0"/>
              </a:rPr>
              <a:t>đi hai chuyến</a:t>
            </a:r>
            <a:r>
              <a:rPr lang="vi-VN" sz="3200" dirty="0">
                <a:solidFill>
                  <a:srgbClr val="000000">
                    <a:lumMod val="95000"/>
                    <a:lumOff val="5000"/>
                  </a:srgbClr>
                </a:solidFill>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000000">
                    <a:lumMod val="95000"/>
                    <a:lumOff val="5000"/>
                  </a:srgbClr>
                </a:solidFill>
                <a:latin typeface="Arial" panose="020B0604020202020204" pitchFamily="34" charset="0"/>
                <a:cs typeface="Arial" panose="020B0604020202020204" pitchFamily="34" charset="0"/>
              </a:rPr>
              <a:t>Mỗi chuyến một bó cỏ </a:t>
            </a:r>
            <a:r>
              <a:rPr lang="en-US" sz="3200" dirty="0">
                <a:solidFill>
                  <a:srgbClr val="000000">
                    <a:lumMod val="95000"/>
                    <a:lumOff val="5000"/>
                  </a:srgbClr>
                </a:solidFill>
                <a:latin typeface="Arial" panose="020B0604020202020204" pitchFamily="34" charset="0"/>
                <a:cs typeface="Arial" panose="020B0604020202020204" pitchFamily="34" charset="0"/>
              </a:rPr>
              <a:t>/</a:t>
            </a:r>
            <a:r>
              <a:rPr lang="vi-VN" sz="3200" u="sng" dirty="0">
                <a:solidFill>
                  <a:srgbClr val="000000">
                    <a:lumMod val="95000"/>
                    <a:lumOff val="5000"/>
                  </a:srgbClr>
                </a:solidFill>
                <a:latin typeface="Arial" panose="020B0604020202020204" pitchFamily="34" charset="0"/>
                <a:cs typeface="Arial" panose="020B0604020202020204" pitchFamily="34" charset="0"/>
              </a:rPr>
              <a:t>là đủ rồi.</a:t>
            </a:r>
            <a:r>
              <a:rPr lang="vi-VN" sz="3200" dirty="0">
                <a:solidFill>
                  <a:srgbClr val="000000">
                    <a:lumMod val="95000"/>
                    <a:lumOff val="5000"/>
                  </a:srgbClr>
                </a:solidFill>
                <a:latin typeface="Arial" panose="020B0604020202020204" pitchFamily="34" charset="0"/>
                <a:cs typeface="Arial" panose="020B0604020202020204" pitchFamily="34" charset="0"/>
              </a:rPr>
              <a:t>”.</a:t>
            </a:r>
            <a:r>
              <a:rPr lang="en-US" sz="3200" dirty="0">
                <a:solidFill>
                  <a:srgbClr val="FF0000"/>
                </a:solidFill>
                <a:latin typeface="Arial" panose="020B0604020202020204" pitchFamily="34" charset="0"/>
                <a:cs typeface="Arial" panose="020B0604020202020204" pitchFamily="34" charset="0"/>
              </a:rPr>
              <a:t>//</a:t>
            </a:r>
            <a:r>
              <a:rPr lang="vi-VN" sz="3200" dirty="0">
                <a:solidFill>
                  <a:srgbClr val="FF0000"/>
                </a:solidFill>
                <a:latin typeface="Arial" panose="020B0604020202020204" pitchFamily="34" charset="0"/>
                <a:cs typeface="Arial" panose="020B0604020202020204" pitchFamily="34" charset="0"/>
              </a:rPr>
              <a:t> </a:t>
            </a:r>
          </a:p>
          <a:p>
            <a:pPr lvl="0" algn="just">
              <a:defRPr/>
            </a:pPr>
            <a:r>
              <a:rPr lang="en-US" sz="3200" dirty="0">
                <a:solidFill>
                  <a:srgbClr val="000000">
                    <a:lumMod val="95000"/>
                    <a:lumOff val="5000"/>
                  </a:srgbClr>
                </a:solidFill>
                <a:latin typeface="Arial" panose="020B0604020202020204" pitchFamily="34" charset="0"/>
                <a:cs typeface="Arial" panose="020B0604020202020204" pitchFamily="34" charset="0"/>
              </a:rPr>
              <a:t>	</a:t>
            </a:r>
            <a:endParaRPr lang="en-US" sz="3200" dirty="0">
              <a:solidFill>
                <a:srgbClr val="000000">
                  <a:lumMod val="95000"/>
                  <a:lumOff val="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9537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9144000" cy="5143500"/>
          </a:xfrm>
          <a:prstGeom prst="rect">
            <a:avLst/>
          </a:prstGeom>
          <a:solidFill>
            <a:srgbClr val="F7E5E8"/>
          </a:solidFill>
        </p:spPr>
        <p:txBody>
          <a:bodyPr wrap="square" rtlCol="0">
            <a:spAutoFit/>
          </a:bodyPr>
          <a:lstStyle/>
          <a:p>
            <a:endParaRPr lang="en-US" dirty="0"/>
          </a:p>
        </p:txBody>
      </p:sp>
      <p:sp>
        <p:nvSpPr>
          <p:cNvPr id="2" name="TextBox 3">
            <a:extLst>
              <a:ext uri="{FF2B5EF4-FFF2-40B4-BE49-F238E27FC236}">
                <a16:creationId xmlns:a16="http://schemas.microsoft.com/office/drawing/2014/main" id="{22B37B28-EF79-F52F-6408-C57DB142CAA9}"/>
              </a:ext>
            </a:extLst>
          </p:cNvPr>
          <p:cNvSpPr txBox="1"/>
          <p:nvPr/>
        </p:nvSpPr>
        <p:spPr>
          <a:xfrm>
            <a:off x="-104101" y="1431059"/>
            <a:ext cx="8985730" cy="769441"/>
          </a:xfrm>
          <a:prstGeom prst="rect">
            <a:avLst/>
          </a:prstGeom>
          <a:noFill/>
        </p:spPr>
        <p:txBody>
          <a:bodyPr wrap="square" rtlCol="0">
            <a:spAutoFit/>
          </a:bodyPr>
          <a:lstStyle/>
          <a:p>
            <a:pPr algn="ctr"/>
            <a:r>
              <a:rPr lang="vi-V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LUYỆN ĐỌC TRONG </a:t>
            </a:r>
            <a:r>
              <a:rPr lang="vi-VN"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NHÓM</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 2</a:t>
            </a:r>
            <a:endPar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1674652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0"/>
            <a:ext cx="9144000" cy="5143500"/>
          </a:xfrm>
          <a:prstGeom prst="rect">
            <a:avLst/>
          </a:prstGeom>
          <a:solidFill>
            <a:srgbClr val="F7E5E8"/>
          </a:solidFill>
        </p:spPr>
        <p:txBody>
          <a:bodyPr wrap="square" rtlCol="0">
            <a:spAutoFit/>
          </a:bodyPr>
          <a:lstStyle/>
          <a:p>
            <a:endParaRPr lang="en-US" dirty="0"/>
          </a:p>
        </p:txBody>
      </p:sp>
      <p:pic>
        <p:nvPicPr>
          <p:cNvPr id="3" name="Hình ảnh 2" descr="Ảnh có chứa văn bản, trong nhà&#10;&#10;Mô tả được tạo tự động">
            <a:extLst>
              <a:ext uri="{FF2B5EF4-FFF2-40B4-BE49-F238E27FC236}">
                <a16:creationId xmlns:a16="http://schemas.microsoft.com/office/drawing/2014/main" id="{DE60D37F-7E7D-F7C9-1C00-9F101C706E2C}"/>
              </a:ext>
            </a:extLst>
          </p:cNvPr>
          <p:cNvPicPr>
            <a:picLocks noChangeAspect="1"/>
          </p:cNvPicPr>
          <p:nvPr/>
        </p:nvPicPr>
        <p:blipFill>
          <a:blip r:embed="rId3"/>
          <a:stretch>
            <a:fillRect/>
          </a:stretch>
        </p:blipFill>
        <p:spPr>
          <a:xfrm>
            <a:off x="2547602" y="2152307"/>
            <a:ext cx="3889199" cy="2275151"/>
          </a:xfrm>
          <a:prstGeom prst="rect">
            <a:avLst/>
          </a:prstGeom>
        </p:spPr>
      </p:pic>
      <p:sp>
        <p:nvSpPr>
          <p:cNvPr id="2" name="TextBox 3">
            <a:extLst>
              <a:ext uri="{FF2B5EF4-FFF2-40B4-BE49-F238E27FC236}">
                <a16:creationId xmlns:a16="http://schemas.microsoft.com/office/drawing/2014/main" id="{2544A54B-BD07-D833-E02C-200DBE43EBE5}"/>
              </a:ext>
            </a:extLst>
          </p:cNvPr>
          <p:cNvSpPr txBox="1"/>
          <p:nvPr/>
        </p:nvSpPr>
        <p:spPr>
          <a:xfrm>
            <a:off x="158270" y="751114"/>
            <a:ext cx="8985730" cy="769441"/>
          </a:xfrm>
          <a:prstGeom prst="rect">
            <a:avLst/>
          </a:prstGeom>
          <a:noFill/>
        </p:spPr>
        <p:txBody>
          <a:bodyPr wrap="square" rtlCol="0">
            <a:spAutoFit/>
          </a:bodyPr>
          <a:lstStyle/>
          <a:p>
            <a:pPr algn="ctr"/>
            <a:r>
              <a:rPr lang="vi-V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LUYỆN ĐỌC TRƯỚC LỚP</a:t>
            </a:r>
            <a:endPar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3360535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143500"/>
          </a:xfrm>
          <a:prstGeom prst="rect">
            <a:avLst/>
          </a:prstGeom>
          <a:solidFill>
            <a:srgbClr val="F7E5E8"/>
          </a:solidFill>
        </p:spPr>
        <p:txBody>
          <a:bodyPr wrap="square" rtlCol="0">
            <a:spAutoFit/>
          </a:bodyPr>
          <a:lstStyle/>
          <a:p>
            <a:endParaRPr lang="en-US" dirty="0"/>
          </a:p>
        </p:txBody>
      </p:sp>
      <p:pic>
        <p:nvPicPr>
          <p:cNvPr id="3" name="Hình ảnh 2" descr="Ảnh có chứa văn bản, trong nhà&#10;&#10;Mô tả được tạo tự động">
            <a:extLst>
              <a:ext uri="{FF2B5EF4-FFF2-40B4-BE49-F238E27FC236}">
                <a16:creationId xmlns:a16="http://schemas.microsoft.com/office/drawing/2014/main" id="{DE60D37F-7E7D-F7C9-1C00-9F101C706E2C}"/>
              </a:ext>
            </a:extLst>
          </p:cNvPr>
          <p:cNvPicPr>
            <a:picLocks noChangeAspect="1"/>
          </p:cNvPicPr>
          <p:nvPr/>
        </p:nvPicPr>
        <p:blipFill>
          <a:blip r:embed="rId2"/>
          <a:stretch>
            <a:fillRect/>
          </a:stretch>
        </p:blipFill>
        <p:spPr>
          <a:xfrm>
            <a:off x="2547602" y="2152307"/>
            <a:ext cx="3889199" cy="2275151"/>
          </a:xfrm>
          <a:prstGeom prst="rect">
            <a:avLst/>
          </a:prstGeom>
        </p:spPr>
      </p:pic>
      <p:sp>
        <p:nvSpPr>
          <p:cNvPr id="2" name="TextBox 3">
            <a:extLst>
              <a:ext uri="{FF2B5EF4-FFF2-40B4-BE49-F238E27FC236}">
                <a16:creationId xmlns:a16="http://schemas.microsoft.com/office/drawing/2014/main" id="{2544A54B-BD07-D833-E02C-200DBE43EBE5}"/>
              </a:ext>
            </a:extLst>
          </p:cNvPr>
          <p:cNvSpPr txBox="1"/>
          <p:nvPr/>
        </p:nvSpPr>
        <p:spPr>
          <a:xfrm>
            <a:off x="158270" y="751114"/>
            <a:ext cx="8985730" cy="769441"/>
          </a:xfrm>
          <a:prstGeom prst="rect">
            <a:avLst/>
          </a:prstGeom>
          <a:noFill/>
        </p:spPr>
        <p:txBody>
          <a:bodyPr wrap="square" rtlCol="0">
            <a:spAutoFit/>
          </a:bodyPr>
          <a:lstStyle/>
          <a:p>
            <a:pPr algn="ct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Vận dụng</a:t>
            </a:r>
            <a:endPar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2669025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649210-A2B6-4AA5-BD93-DB835ED9F414}"/>
              </a:ext>
            </a:extLst>
          </p:cNvPr>
          <p:cNvPicPr>
            <a:picLocks noChangeAspect="1"/>
          </p:cNvPicPr>
          <p:nvPr/>
        </p:nvPicPr>
        <p:blipFill>
          <a:blip r:embed="rId2"/>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A466D6B4-268E-41AE-B508-1E154787ABF6}"/>
              </a:ext>
            </a:extLst>
          </p:cNvPr>
          <p:cNvPicPr>
            <a:picLocks noChangeAspect="1"/>
          </p:cNvPicPr>
          <p:nvPr/>
        </p:nvPicPr>
        <p:blipFill>
          <a:blip r:embed="rId3"/>
          <a:stretch>
            <a:fillRect/>
          </a:stretch>
        </p:blipFill>
        <p:spPr>
          <a:xfrm>
            <a:off x="46397" y="342229"/>
            <a:ext cx="2741727" cy="2238145"/>
          </a:xfrm>
          <a:prstGeom prst="rect">
            <a:avLst/>
          </a:prstGeom>
          <a:ln>
            <a:noFill/>
          </a:ln>
          <a:effectLst>
            <a:softEdge rad="112500"/>
          </a:effectLst>
        </p:spPr>
      </p:pic>
      <p:grpSp>
        <p:nvGrpSpPr>
          <p:cNvPr id="6" name="Group 5">
            <a:extLst>
              <a:ext uri="{FF2B5EF4-FFF2-40B4-BE49-F238E27FC236}">
                <a16:creationId xmlns:a16="http://schemas.microsoft.com/office/drawing/2014/main" id="{48399E51-BA8A-47AD-8AAA-2BF79378299B}"/>
              </a:ext>
            </a:extLst>
          </p:cNvPr>
          <p:cNvGrpSpPr/>
          <p:nvPr/>
        </p:nvGrpSpPr>
        <p:grpSpPr>
          <a:xfrm>
            <a:off x="2788124" y="191102"/>
            <a:ext cx="6146424" cy="2389272"/>
            <a:chOff x="2788124" y="191102"/>
            <a:chExt cx="6146424" cy="2389272"/>
          </a:xfrm>
        </p:grpSpPr>
        <p:sp>
          <p:nvSpPr>
            <p:cNvPr id="5" name="Rectangle: Rounded Corners 7">
              <a:extLst>
                <a:ext uri="{FF2B5EF4-FFF2-40B4-BE49-F238E27FC236}">
                  <a16:creationId xmlns:a16="http://schemas.microsoft.com/office/drawing/2014/main" id="{A2ADF35F-A865-462B-8B45-3EC4F278A405}"/>
                </a:ext>
              </a:extLst>
            </p:cNvPr>
            <p:cNvSpPr/>
            <p:nvPr/>
          </p:nvSpPr>
          <p:spPr>
            <a:xfrm>
              <a:off x="2788124" y="191102"/>
              <a:ext cx="6146424" cy="2389272"/>
            </a:xfrm>
            <a:custGeom>
              <a:avLst/>
              <a:gdLst>
                <a:gd name="connsiteX0" fmla="*/ 0 w 6146424"/>
                <a:gd name="connsiteY0" fmla="*/ 238258 h 2389272"/>
                <a:gd name="connsiteX1" fmla="*/ 238258 w 6146424"/>
                <a:gd name="connsiteY1" fmla="*/ 0 h 2389272"/>
                <a:gd name="connsiteX2" fmla="*/ 5908166 w 6146424"/>
                <a:gd name="connsiteY2" fmla="*/ 0 h 2389272"/>
                <a:gd name="connsiteX3" fmla="*/ 6146424 w 6146424"/>
                <a:gd name="connsiteY3" fmla="*/ 238258 h 2389272"/>
                <a:gd name="connsiteX4" fmla="*/ 6146424 w 6146424"/>
                <a:gd name="connsiteY4" fmla="*/ 2151014 h 2389272"/>
                <a:gd name="connsiteX5" fmla="*/ 5908166 w 6146424"/>
                <a:gd name="connsiteY5" fmla="*/ 2389272 h 2389272"/>
                <a:gd name="connsiteX6" fmla="*/ 238258 w 6146424"/>
                <a:gd name="connsiteY6" fmla="*/ 2389272 h 2389272"/>
                <a:gd name="connsiteX7" fmla="*/ 0 w 6146424"/>
                <a:gd name="connsiteY7" fmla="*/ 2151014 h 2389272"/>
                <a:gd name="connsiteX8" fmla="*/ 0 w 6146424"/>
                <a:gd name="connsiteY8" fmla="*/ 238258 h 238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6424" h="2389272" fill="none" extrusionOk="0">
                  <a:moveTo>
                    <a:pt x="0" y="238258"/>
                  </a:moveTo>
                  <a:cubicBezTo>
                    <a:pt x="528" y="120955"/>
                    <a:pt x="115355" y="14572"/>
                    <a:pt x="238258" y="0"/>
                  </a:cubicBezTo>
                  <a:cubicBezTo>
                    <a:pt x="1936454" y="72427"/>
                    <a:pt x="4837891" y="61419"/>
                    <a:pt x="5908166" y="0"/>
                  </a:cubicBezTo>
                  <a:cubicBezTo>
                    <a:pt x="6036505" y="-22352"/>
                    <a:pt x="6136443" y="103653"/>
                    <a:pt x="6146424" y="238258"/>
                  </a:cubicBezTo>
                  <a:cubicBezTo>
                    <a:pt x="6247300" y="701379"/>
                    <a:pt x="6039111" y="1479826"/>
                    <a:pt x="6146424" y="2151014"/>
                  </a:cubicBezTo>
                  <a:cubicBezTo>
                    <a:pt x="6149811" y="2265411"/>
                    <a:pt x="6028811" y="2377007"/>
                    <a:pt x="5908166" y="2389272"/>
                  </a:cubicBezTo>
                  <a:cubicBezTo>
                    <a:pt x="3717053" y="2419099"/>
                    <a:pt x="2701864" y="2309966"/>
                    <a:pt x="238258" y="2389272"/>
                  </a:cubicBezTo>
                  <a:cubicBezTo>
                    <a:pt x="122117" y="2387526"/>
                    <a:pt x="-22625" y="2287074"/>
                    <a:pt x="0" y="2151014"/>
                  </a:cubicBezTo>
                  <a:cubicBezTo>
                    <a:pt x="50037" y="1751007"/>
                    <a:pt x="770" y="724817"/>
                    <a:pt x="0" y="238258"/>
                  </a:cubicBezTo>
                  <a:close/>
                </a:path>
                <a:path w="6146424" h="2389272" stroke="0" extrusionOk="0">
                  <a:moveTo>
                    <a:pt x="0" y="238258"/>
                  </a:moveTo>
                  <a:cubicBezTo>
                    <a:pt x="22923" y="112920"/>
                    <a:pt x="107428" y="1576"/>
                    <a:pt x="238258" y="0"/>
                  </a:cubicBezTo>
                  <a:cubicBezTo>
                    <a:pt x="2517501" y="123000"/>
                    <a:pt x="4636712" y="-96860"/>
                    <a:pt x="5908166" y="0"/>
                  </a:cubicBezTo>
                  <a:cubicBezTo>
                    <a:pt x="6022941" y="-12813"/>
                    <a:pt x="6150064" y="99334"/>
                    <a:pt x="6146424" y="238258"/>
                  </a:cubicBezTo>
                  <a:cubicBezTo>
                    <a:pt x="6149597" y="478171"/>
                    <a:pt x="6240691" y="1198320"/>
                    <a:pt x="6146424" y="2151014"/>
                  </a:cubicBezTo>
                  <a:cubicBezTo>
                    <a:pt x="6129001" y="2288912"/>
                    <a:pt x="6035624" y="2388596"/>
                    <a:pt x="5908166" y="2389272"/>
                  </a:cubicBezTo>
                  <a:cubicBezTo>
                    <a:pt x="4684105" y="2228565"/>
                    <a:pt x="1795619" y="2428939"/>
                    <a:pt x="238258" y="2389272"/>
                  </a:cubicBezTo>
                  <a:cubicBezTo>
                    <a:pt x="85984" y="2385094"/>
                    <a:pt x="-16386" y="2275177"/>
                    <a:pt x="0" y="2151014"/>
                  </a:cubicBezTo>
                  <a:cubicBezTo>
                    <a:pt x="32216" y="1468996"/>
                    <a:pt x="57206" y="829923"/>
                    <a:pt x="0" y="238258"/>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sp>
          <p:nvSpPr>
            <p:cNvPr id="4" name="Hộp Văn bản 6">
              <a:extLst>
                <a:ext uri="{FF2B5EF4-FFF2-40B4-BE49-F238E27FC236}">
                  <a16:creationId xmlns:a16="http://schemas.microsoft.com/office/drawing/2014/main" id="{E17C0879-73DC-49BA-B04C-D91C5EB9C1A2}"/>
                </a:ext>
              </a:extLst>
            </p:cNvPr>
            <p:cNvSpPr txBox="1"/>
            <p:nvPr/>
          </p:nvSpPr>
          <p:spPr>
            <a:xfrm>
              <a:off x="2951182" y="553360"/>
              <a:ext cx="5983366" cy="1815882"/>
            </a:xfrm>
            <a:prstGeom prst="rect">
              <a:avLst/>
            </a:prstGeom>
            <a:noFill/>
          </p:spPr>
          <p:txBody>
            <a:bodyPr wrap="square" rtlCol="0">
              <a:spAutoFit/>
            </a:bodyPr>
            <a:lstStyle/>
            <a:p>
              <a:pPr lvl="0" algn="just"/>
              <a:r>
                <a:rPr lang="vi-VN" sz="2800">
                  <a:solidFill>
                    <a:schemeClr val="accent6">
                      <a:lumMod val="95000"/>
                      <a:lumOff val="5000"/>
                    </a:schemeClr>
                  </a:solidFill>
                  <a:latin typeface="Calibri"/>
                </a:rPr>
                <a:t>Quan sát tranh bên và trao đổi với bạn:</a:t>
              </a:r>
              <a:endParaRPr lang="en-US" sz="2800">
                <a:solidFill>
                  <a:schemeClr val="accent6">
                    <a:lumMod val="95000"/>
                    <a:lumOff val="5000"/>
                  </a:schemeClr>
                </a:solidFill>
                <a:latin typeface="Calibri"/>
              </a:endParaRPr>
            </a:p>
            <a:p>
              <a:pPr lvl="0" algn="just"/>
              <a:r>
                <a:rPr lang="en-US" sz="2800">
                  <a:solidFill>
                    <a:schemeClr val="accent6">
                      <a:lumMod val="95000"/>
                      <a:lumOff val="5000"/>
                    </a:schemeClr>
                  </a:solidFill>
                  <a:latin typeface="Calibri"/>
                </a:rPr>
                <a:t>– Tranh vẽ cảnh ở đâu?</a:t>
              </a:r>
            </a:p>
            <a:p>
              <a:pPr lvl="0" algn="just"/>
              <a:r>
                <a:rPr lang="en-US" sz="2800">
                  <a:solidFill>
                    <a:schemeClr val="accent6">
                      <a:lumMod val="95000"/>
                      <a:lumOff val="5000"/>
                    </a:schemeClr>
                  </a:solidFill>
                  <a:latin typeface="Calibri"/>
                </a:rPr>
                <a:t>– Bạn nhỏ đang làm gì?</a:t>
              </a:r>
            </a:p>
            <a:p>
              <a:pPr lvl="0" algn="just"/>
              <a:r>
                <a:rPr lang="en-US" sz="2800">
                  <a:solidFill>
                    <a:schemeClr val="accent6">
                      <a:lumMod val="95000"/>
                      <a:lumOff val="5000"/>
                    </a:schemeClr>
                  </a:solidFill>
                  <a:latin typeface="Calibri"/>
                </a:rPr>
                <a:t>– Em có suy nghĩ gì về việc làm của bạn?</a:t>
              </a:r>
              <a:endParaRPr kumimoji="0" lang="en-US" sz="2800" b="0" i="0" u="none" strike="noStrike" kern="0" cap="none" spc="0" normalizeH="0" baseline="0" noProof="0" dirty="0">
                <a:ln>
                  <a:noFill/>
                </a:ln>
                <a:solidFill>
                  <a:schemeClr val="accent6">
                    <a:lumMod val="95000"/>
                    <a:lumOff val="5000"/>
                  </a:schemeClr>
                </a:solidFill>
                <a:effectLst/>
                <a:uLnTx/>
                <a:uFillTx/>
                <a:latin typeface="Calibri"/>
                <a:sym typeface="Arial"/>
              </a:endParaRPr>
            </a:p>
          </p:txBody>
        </p:sp>
      </p:grpSp>
    </p:spTree>
    <p:extLst>
      <p:ext uri="{BB962C8B-B14F-4D97-AF65-F5344CB8AC3E}">
        <p14:creationId xmlns:p14="http://schemas.microsoft.com/office/powerpoint/2010/main" val="639863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CE0F1E-8669-484E-B4CD-EBE907E4CD05}"/>
              </a:ext>
            </a:extLst>
          </p:cNvPr>
          <p:cNvPicPr>
            <a:picLocks noChangeAspect="1"/>
          </p:cNvPicPr>
          <p:nvPr/>
        </p:nvPicPr>
        <p:blipFill>
          <a:blip r:embed="rId3"/>
          <a:stretch>
            <a:fillRect/>
          </a:stretch>
        </p:blipFill>
        <p:spPr>
          <a:xfrm>
            <a:off x="420382" y="450976"/>
            <a:ext cx="8616187" cy="4553731"/>
          </a:xfrm>
          <a:prstGeom prst="rect">
            <a:avLst/>
          </a:prstGeom>
        </p:spPr>
      </p:pic>
    </p:spTree>
    <p:extLst>
      <p:ext uri="{BB962C8B-B14F-4D97-AF65-F5344CB8AC3E}">
        <p14:creationId xmlns:p14="http://schemas.microsoft.com/office/powerpoint/2010/main" val="8101898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Nhóm 7">
            <a:extLst>
              <a:ext uri="{FF2B5EF4-FFF2-40B4-BE49-F238E27FC236}">
                <a16:creationId xmlns:a16="http://schemas.microsoft.com/office/drawing/2014/main" id="{FE3B6C5E-8B75-E364-7EE2-41A1DE358A11}"/>
              </a:ext>
            </a:extLst>
          </p:cNvPr>
          <p:cNvGrpSpPr/>
          <p:nvPr/>
        </p:nvGrpSpPr>
        <p:grpSpPr>
          <a:xfrm>
            <a:off x="2368474" y="1070263"/>
            <a:ext cx="4705426" cy="3045624"/>
            <a:chOff x="2368474" y="1070263"/>
            <a:chExt cx="4705426" cy="3045624"/>
          </a:xfrm>
        </p:grpSpPr>
        <p:sp>
          <p:nvSpPr>
            <p:cNvPr id="5" name="TextBox 9">
              <a:extLst>
                <a:ext uri="{FF2B5EF4-FFF2-40B4-BE49-F238E27FC236}">
                  <a16:creationId xmlns:a16="http://schemas.microsoft.com/office/drawing/2014/main" id="{EFB20EB8-5657-4D7F-405F-6070DA0204F2}"/>
                </a:ext>
              </a:extLst>
            </p:cNvPr>
            <p:cNvSpPr txBox="1"/>
            <p:nvPr/>
          </p:nvSpPr>
          <p:spPr>
            <a:xfrm>
              <a:off x="2368474" y="1070263"/>
              <a:ext cx="4705426" cy="10523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Tx/>
                <a:buNone/>
                <a:tabLst/>
                <a:defRPr/>
              </a:pPr>
              <a:r>
                <a:rPr lang="en-US" sz="5400" b="1" kern="0" dirty="0">
                  <a:ln w="28575">
                    <a:solidFill>
                      <a:srgbClr val="002060"/>
                    </a:solidFill>
                    <a:prstDash val="solid"/>
                  </a:ln>
                  <a:solidFill>
                    <a:srgbClr val="92D050"/>
                  </a:solidFill>
                  <a:effectLst>
                    <a:outerShdw blurRad="12700" dist="38100" dir="2700000" algn="tl" rotWithShape="0">
                      <a:srgbClr val="5B9BD5">
                        <a:lumMod val="60000"/>
                        <a:lumOff val="40000"/>
                      </a:srgbClr>
                    </a:outerShdw>
                  </a:effectLst>
                  <a:latin typeface="SVN-Poky's" panose="020B0606040200020203" pitchFamily="34" charset="0"/>
                </a:rPr>
                <a:t>K</a:t>
              </a:r>
              <a:r>
                <a:rPr lang="en-US" sz="5400" b="1" kern="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latin typeface="SVN-Poky's" panose="020B0606040200020203" pitchFamily="34" charset="0"/>
                </a:rPr>
                <a:t>H</a:t>
              </a:r>
              <a:r>
                <a:rPr lang="vi-VN" sz="5400" b="1" kern="0" dirty="0">
                  <a:ln w="28575">
                    <a:solidFill>
                      <a:srgbClr val="002060"/>
                    </a:solidFill>
                    <a:prstDash val="solid"/>
                  </a:ln>
                  <a:solidFill>
                    <a:srgbClr val="4472C4">
                      <a:lumMod val="60000"/>
                      <a:lumOff val="40000"/>
                    </a:srgbClr>
                  </a:solidFill>
                  <a:effectLst>
                    <a:outerShdw blurRad="12700" dist="38100" dir="2700000" algn="tl" rotWithShape="0">
                      <a:srgbClr val="5B9BD5">
                        <a:lumMod val="60000"/>
                        <a:lumOff val="40000"/>
                      </a:srgbClr>
                    </a:outerShdw>
                  </a:effectLst>
                  <a:latin typeface="SVN-Poky's" panose="020B0606040200020203" pitchFamily="34" charset="0"/>
                </a:rPr>
                <a:t>Á</a:t>
              </a:r>
              <a:r>
                <a:rPr lang="vi-VN" sz="5400" b="1" kern="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latin typeface="SVN-Poky's" panose="020B0606040200020203" pitchFamily="34" charset="0"/>
                </a:rPr>
                <a:t>M </a:t>
              </a:r>
              <a:r>
                <a:rPr lang="vi-VN" sz="5400" b="1" kern="0" dirty="0">
                  <a:ln w="28575">
                    <a:solidFill>
                      <a:srgbClr val="002060"/>
                    </a:solidFill>
                    <a:prstDash val="solid"/>
                  </a:ln>
                  <a:solidFill>
                    <a:schemeClr val="bg2"/>
                  </a:solidFill>
                  <a:effectLst>
                    <a:outerShdw blurRad="12700" dist="38100" dir="2700000" algn="tl" rotWithShape="0">
                      <a:srgbClr val="5B9BD5">
                        <a:lumMod val="60000"/>
                        <a:lumOff val="40000"/>
                      </a:srgbClr>
                    </a:outerShdw>
                  </a:effectLst>
                  <a:latin typeface="SVN-Poky's" panose="020B0606040200020203" pitchFamily="34" charset="0"/>
                </a:rPr>
                <a:t>P</a:t>
              </a:r>
              <a:r>
                <a:rPr lang="vi-VN" sz="5400" b="1" kern="0" dirty="0">
                  <a:ln w="28575">
                    <a:solidFill>
                      <a:srgbClr val="002060"/>
                    </a:solidFill>
                    <a:prstDash val="solid"/>
                  </a:ln>
                  <a:solidFill>
                    <a:srgbClr val="FFFF66"/>
                  </a:solidFill>
                  <a:effectLst>
                    <a:outerShdw blurRad="12700" dist="38100" dir="2700000" algn="tl" rotWithShape="0">
                      <a:srgbClr val="5B9BD5">
                        <a:lumMod val="60000"/>
                        <a:lumOff val="40000"/>
                      </a:srgbClr>
                    </a:outerShdw>
                  </a:effectLst>
                  <a:latin typeface="SVN-Poky's" panose="020B0606040200020203" pitchFamily="34" charset="0"/>
                </a:rPr>
                <a:t>H</a:t>
              </a:r>
              <a:r>
                <a:rPr lang="vi-VN" sz="5400" b="1" kern="0" dirty="0">
                  <a:ln w="28575">
                    <a:solidFill>
                      <a:srgbClr val="002060"/>
                    </a:solidFill>
                    <a:prstDash val="solid"/>
                  </a:ln>
                  <a:solidFill>
                    <a:srgbClr val="FF5050"/>
                  </a:solidFill>
                  <a:effectLst>
                    <a:outerShdw blurRad="12700" dist="38100" dir="2700000" algn="tl" rotWithShape="0">
                      <a:srgbClr val="5B9BD5">
                        <a:lumMod val="60000"/>
                        <a:lumOff val="40000"/>
                      </a:srgbClr>
                    </a:outerShdw>
                  </a:effectLst>
                  <a:latin typeface="SVN-Poky's" panose="020B0606040200020203" pitchFamily="34" charset="0"/>
                </a:rPr>
                <a:t>Á </a:t>
              </a:r>
            </a:p>
          </p:txBody>
        </p:sp>
        <p:sp>
          <p:nvSpPr>
            <p:cNvPr id="6" name="TextBox 9">
              <a:extLst>
                <a:ext uri="{FF2B5EF4-FFF2-40B4-BE49-F238E27FC236}">
                  <a16:creationId xmlns:a16="http://schemas.microsoft.com/office/drawing/2014/main" id="{035393BD-06A7-3E04-0594-A6684A7CDCD6}"/>
                </a:ext>
              </a:extLst>
            </p:cNvPr>
            <p:cNvSpPr txBox="1"/>
            <p:nvPr/>
          </p:nvSpPr>
          <p:spPr>
            <a:xfrm>
              <a:off x="3728460" y="2122602"/>
              <a:ext cx="1687080" cy="874598"/>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Tx/>
                <a:buNone/>
                <a:tabLst/>
                <a:defRPr/>
              </a:pPr>
              <a:r>
                <a:rPr lang="vi-VN" sz="4400" b="1" kern="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latin typeface="SVN-Poky's" panose="020B0606040200020203" pitchFamily="34" charset="0"/>
                </a:rPr>
                <a:t>V</a:t>
              </a:r>
              <a:r>
                <a:rPr lang="vi-VN" sz="4400" b="1" kern="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latin typeface="SVN-Poky's" panose="020B0606040200020203" pitchFamily="34" charset="0"/>
                </a:rPr>
                <a:t>À </a:t>
              </a:r>
            </a:p>
          </p:txBody>
        </p:sp>
        <p:sp>
          <p:nvSpPr>
            <p:cNvPr id="7" name="TextBox 9">
              <a:extLst>
                <a:ext uri="{FF2B5EF4-FFF2-40B4-BE49-F238E27FC236}">
                  <a16:creationId xmlns:a16="http://schemas.microsoft.com/office/drawing/2014/main" id="{A0AB0FA0-9287-5E38-4E41-1E796417B41E}"/>
                </a:ext>
              </a:extLst>
            </p:cNvPr>
            <p:cNvSpPr txBox="1"/>
            <p:nvPr/>
          </p:nvSpPr>
          <p:spPr>
            <a:xfrm>
              <a:off x="2607535" y="3063548"/>
              <a:ext cx="3928929" cy="10523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Tx/>
                <a:buNone/>
                <a:tabLst/>
                <a:defRPr/>
              </a:pPr>
              <a:r>
                <a:rPr lang="vi-VN" sz="4400" b="1" kern="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latin typeface="SVN-Poky's" panose="020B0606040200020203" pitchFamily="34" charset="0"/>
                </a:rPr>
                <a:t> </a:t>
              </a:r>
              <a:r>
                <a:rPr lang="vi-VN" sz="5400" b="1" kern="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latin typeface="SVN-Poky's" panose="020B0606040200020203" pitchFamily="34" charset="0"/>
                </a:rPr>
                <a:t>L</a:t>
              </a:r>
              <a:r>
                <a:rPr lang="vi-VN" sz="5400" b="1" kern="0" dirty="0">
                  <a:ln w="28575">
                    <a:solidFill>
                      <a:srgbClr val="002060"/>
                    </a:solidFill>
                    <a:prstDash val="solid"/>
                  </a:ln>
                  <a:solidFill>
                    <a:srgbClr val="8FAADC"/>
                  </a:solidFill>
                  <a:effectLst>
                    <a:outerShdw blurRad="12700" dist="38100" dir="2700000" algn="tl" rotWithShape="0">
                      <a:srgbClr val="5B9BD5">
                        <a:lumMod val="60000"/>
                        <a:lumOff val="40000"/>
                      </a:srgbClr>
                    </a:outerShdw>
                  </a:effectLst>
                  <a:latin typeface="SVN-Poky's" panose="020B0606040200020203" pitchFamily="34" charset="0"/>
                </a:rPr>
                <a:t>U</a:t>
              </a:r>
              <a:r>
                <a:rPr lang="vi-VN" sz="5400" b="1" kern="0" dirty="0">
                  <a:ln w="28575">
                    <a:solidFill>
                      <a:srgbClr val="002060"/>
                    </a:solidFill>
                    <a:prstDash val="solid"/>
                  </a:ln>
                  <a:solidFill>
                    <a:srgbClr val="92D050"/>
                  </a:solidFill>
                  <a:effectLst>
                    <a:outerShdw blurRad="12700" dist="38100" dir="2700000" algn="tl" rotWithShape="0">
                      <a:srgbClr val="5B9BD5">
                        <a:lumMod val="60000"/>
                        <a:lumOff val="40000"/>
                      </a:srgbClr>
                    </a:outerShdw>
                  </a:effectLst>
                  <a:latin typeface="SVN-Poky's" panose="020B0606040200020203" pitchFamily="34" charset="0"/>
                </a:rPr>
                <a:t>Y</a:t>
              </a:r>
              <a:r>
                <a:rPr lang="vi-VN" sz="5400" b="1" kern="0" dirty="0">
                  <a:ln w="28575">
                    <a:solidFill>
                      <a:srgbClr val="002060"/>
                    </a:solidFill>
                    <a:prstDash val="solid"/>
                  </a:ln>
                  <a:solidFill>
                    <a:srgbClr val="FFE3C2"/>
                  </a:solidFill>
                  <a:effectLst>
                    <a:outerShdw blurRad="12700" dist="38100" dir="2700000" algn="tl" rotWithShape="0">
                      <a:srgbClr val="5B9BD5">
                        <a:lumMod val="60000"/>
                        <a:lumOff val="40000"/>
                      </a:srgbClr>
                    </a:outerShdw>
                  </a:effectLst>
                  <a:latin typeface="SVN-Poky's" panose="020B0606040200020203" pitchFamily="34" charset="0"/>
                </a:rPr>
                <a:t>Ệ</a:t>
              </a:r>
              <a:r>
                <a:rPr kumimoji="0" lang="en-US" sz="54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cs typeface="+mn-cs"/>
                </a:rPr>
                <a:t>N</a:t>
              </a:r>
              <a:r>
                <a:rPr kumimoji="0" lang="vi-VN" sz="54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cs typeface="+mn-cs"/>
                </a:rPr>
                <a:t> </a:t>
              </a:r>
              <a:r>
                <a:rPr lang="vi-VN" sz="5400" b="1" kern="0" dirty="0">
                  <a:ln w="28575">
                    <a:solidFill>
                      <a:srgbClr val="002060"/>
                    </a:solidFill>
                    <a:prstDash val="solid"/>
                  </a:ln>
                  <a:solidFill>
                    <a:srgbClr val="FFFF66"/>
                  </a:solidFill>
                  <a:effectLst>
                    <a:outerShdw blurRad="12700" dist="38100" dir="2700000" algn="tl" rotWithShape="0">
                      <a:srgbClr val="5B9BD5">
                        <a:lumMod val="60000"/>
                        <a:lumOff val="40000"/>
                      </a:srgbClr>
                    </a:outerShdw>
                  </a:effectLst>
                  <a:latin typeface="SVN-Poky's" panose="020B0606040200020203" pitchFamily="34" charset="0"/>
                </a:rPr>
                <a:t>T</a:t>
              </a:r>
              <a:r>
                <a:rPr lang="vi-VN" sz="5400" b="1" kern="0" dirty="0">
                  <a:ln w="28575">
                    <a:solidFill>
                      <a:srgbClr val="002060"/>
                    </a:solidFill>
                    <a:prstDash val="solid"/>
                  </a:ln>
                  <a:solidFill>
                    <a:srgbClr val="92D050"/>
                  </a:solidFill>
                  <a:effectLst>
                    <a:outerShdw blurRad="12700" dist="38100" dir="2700000" algn="tl" rotWithShape="0">
                      <a:srgbClr val="5B9BD5">
                        <a:lumMod val="60000"/>
                        <a:lumOff val="40000"/>
                      </a:srgbClr>
                    </a:outerShdw>
                  </a:effectLst>
                  <a:latin typeface="SVN-Poky's" panose="020B0606040200020203" pitchFamily="34" charset="0"/>
                </a:rPr>
                <a:t>Ậ</a:t>
              </a:r>
              <a:r>
                <a:rPr lang="vi-VN" sz="5400" b="1" kern="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latin typeface="SVN-Poky's" panose="020B0606040200020203" pitchFamily="34" charset="0"/>
                </a:rPr>
                <a:t>P</a:t>
              </a:r>
              <a:endParaRPr kumimoji="0" lang="en-US" sz="5400" b="1" i="0" u="none" strike="noStrike" kern="0" cap="none" spc="0" normalizeH="0" baseline="0" noProof="0" dirty="0">
                <a:ln w="28575">
                  <a:solidFill>
                    <a:srgbClr val="002060"/>
                  </a:solidFill>
                  <a:prstDash val="solid"/>
                </a:ln>
                <a:solidFill>
                  <a:srgbClr val="FF5050"/>
                </a:solidFill>
                <a:effectLst>
                  <a:outerShdw blurRad="12700" dist="38100" dir="2700000" algn="tl" rotWithShape="0">
                    <a:srgbClr val="5B9BD5">
                      <a:lumMod val="60000"/>
                      <a:lumOff val="40000"/>
                    </a:srgbClr>
                  </a:outerShdw>
                </a:effectLst>
                <a:uLnTx/>
                <a:uFillTx/>
                <a:latin typeface="SVN-Poky's" panose="020B0606040200020203" pitchFamily="34" charset="0"/>
                <a:cs typeface="+mn-cs"/>
              </a:endParaRPr>
            </a:p>
          </p:txBody>
        </p:sp>
      </p:grpSp>
    </p:spTree>
    <p:extLst>
      <p:ext uri="{BB962C8B-B14F-4D97-AF65-F5344CB8AC3E}">
        <p14:creationId xmlns:p14="http://schemas.microsoft.com/office/powerpoint/2010/main" val="460814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8"/>
                                        </p:tgtEl>
                                        <p:attrNameLst>
                                          <p:attrName>r</p:attrName>
                                        </p:attrNameLst>
                                      </p:cBhvr>
                                    </p:animRot>
                                    <p:animRot by="-240000">
                                      <p:cBhvr>
                                        <p:cTn id="14" dur="200" fill="hold">
                                          <p:stCondLst>
                                            <p:cond delay="200"/>
                                          </p:stCondLst>
                                        </p:cTn>
                                        <p:tgtEl>
                                          <p:spTgt spid="8"/>
                                        </p:tgtEl>
                                        <p:attrNameLst>
                                          <p:attrName>r</p:attrName>
                                        </p:attrNameLst>
                                      </p:cBhvr>
                                    </p:animRot>
                                    <p:animRot by="240000">
                                      <p:cBhvr>
                                        <p:cTn id="15" dur="200" fill="hold">
                                          <p:stCondLst>
                                            <p:cond delay="400"/>
                                          </p:stCondLst>
                                        </p:cTn>
                                        <p:tgtEl>
                                          <p:spTgt spid="8"/>
                                        </p:tgtEl>
                                        <p:attrNameLst>
                                          <p:attrName>r</p:attrName>
                                        </p:attrNameLst>
                                      </p:cBhvr>
                                    </p:animRot>
                                    <p:animRot by="-240000">
                                      <p:cBhvr>
                                        <p:cTn id="16" dur="200" fill="hold">
                                          <p:stCondLst>
                                            <p:cond delay="600"/>
                                          </p:stCondLst>
                                        </p:cTn>
                                        <p:tgtEl>
                                          <p:spTgt spid="8"/>
                                        </p:tgtEl>
                                        <p:attrNameLst>
                                          <p:attrName>r</p:attrName>
                                        </p:attrNameLst>
                                      </p:cBhvr>
                                    </p:animRot>
                                    <p:animRot by="120000">
                                      <p:cBhvr>
                                        <p:cTn id="1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0" y="0"/>
            <a:ext cx="9144000" cy="5143500"/>
          </a:xfrm>
          <a:prstGeom prst="rect">
            <a:avLst/>
          </a:prstGeom>
          <a:solidFill>
            <a:srgbClr val="F7E5E8"/>
          </a:solidFill>
        </p:spPr>
        <p:txBody>
          <a:bodyPr wrap="square" rtlCol="0">
            <a:spAutoFit/>
          </a:bodyPr>
          <a:lstStyle/>
          <a:p>
            <a:endParaRPr lang="en-US" dirty="0"/>
          </a:p>
        </p:txBody>
      </p:sp>
      <p:sp>
        <p:nvSpPr>
          <p:cNvPr id="12" name="TextBox 3">
            <a:extLst>
              <a:ext uri="{FF2B5EF4-FFF2-40B4-BE49-F238E27FC236}">
                <a16:creationId xmlns:a16="http://schemas.microsoft.com/office/drawing/2014/main" id="{607645E3-2486-02B5-02C8-AD56DF0416D2}"/>
              </a:ext>
            </a:extLst>
          </p:cNvPr>
          <p:cNvSpPr txBox="1"/>
          <p:nvPr/>
        </p:nvSpPr>
        <p:spPr>
          <a:xfrm>
            <a:off x="1314449" y="842986"/>
            <a:ext cx="6515101" cy="2308324"/>
          </a:xfrm>
          <a:prstGeom prst="rect">
            <a:avLst/>
          </a:prstGeom>
          <a:noFill/>
        </p:spPr>
        <p:txBody>
          <a:bodyPr wrap="square" rtlCol="0">
            <a:spAutoFit/>
          </a:bodyPr>
          <a:lstStyle/>
          <a:p>
            <a:pPr algn="ctr"/>
            <a:r>
              <a:rPr lang="vi-VN"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LUYỆN ĐỌC </a:t>
            </a:r>
            <a:r>
              <a:rPr lang="en-US" sz="72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TIẾNG</a:t>
            </a:r>
            <a:endParaRPr lang="en-US"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141934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143500"/>
          </a:xfrm>
          <a:prstGeom prst="rect">
            <a:avLst/>
          </a:prstGeom>
          <a:solidFill>
            <a:srgbClr val="F7E5E8"/>
          </a:solidFill>
        </p:spPr>
        <p:txBody>
          <a:bodyPr wrap="square" rtlCol="0">
            <a:spAutoFit/>
          </a:bodyPr>
          <a:lstStyle/>
          <a:p>
            <a:endParaRPr lang="en-US" dirty="0"/>
          </a:p>
        </p:txBody>
      </p:sp>
      <p:sp>
        <p:nvSpPr>
          <p:cNvPr id="3" name="TextBox 255">
            <a:extLst>
              <a:ext uri="{FF2B5EF4-FFF2-40B4-BE49-F238E27FC236}">
                <a16:creationId xmlns:a16="http://schemas.microsoft.com/office/drawing/2014/main" id="{97337251-0497-8772-81AA-3A1D4D61923A}"/>
              </a:ext>
            </a:extLst>
          </p:cNvPr>
          <p:cNvSpPr txBox="1"/>
          <p:nvPr/>
        </p:nvSpPr>
        <p:spPr>
          <a:xfrm rot="21618">
            <a:off x="2378" y="133757"/>
            <a:ext cx="4123350" cy="769441"/>
          </a:xfrm>
          <a:prstGeom prst="rect">
            <a:avLst/>
          </a:prstGeom>
          <a:noFill/>
        </p:spPr>
        <p:txBody>
          <a:bodyPr wrap="square" rtlCol="0">
            <a:spAutoFit/>
          </a:bodyPr>
          <a:lstStyle/>
          <a:p>
            <a:pPr algn="ctr"/>
            <a:r>
              <a:rPr lang="vi-VN" sz="4400" dirty="0">
                <a:solidFill>
                  <a:srgbClr val="FFC000"/>
                </a:solidFill>
                <a:latin typeface="+mj-lt"/>
              </a:rPr>
              <a:t>Đọc</a:t>
            </a:r>
            <a:r>
              <a:rPr lang="en-US" sz="4400" dirty="0">
                <a:solidFill>
                  <a:srgbClr val="FFC000"/>
                </a:solidFill>
                <a:latin typeface="+mj-lt"/>
              </a:rPr>
              <a:t> </a:t>
            </a:r>
            <a:r>
              <a:rPr lang="vi-VN" sz="4400" dirty="0">
                <a:solidFill>
                  <a:srgbClr val="FFC000"/>
                </a:solidFill>
                <a:latin typeface="+mj-lt"/>
              </a:rPr>
              <a:t>Mẫu</a:t>
            </a:r>
            <a:endParaRPr lang="en-US" sz="4400" dirty="0">
              <a:solidFill>
                <a:srgbClr val="FFC000"/>
              </a:solidFill>
              <a:latin typeface="+mj-lt"/>
            </a:endParaRPr>
          </a:p>
        </p:txBody>
      </p:sp>
      <p:grpSp>
        <p:nvGrpSpPr>
          <p:cNvPr id="4" name="Group 10">
            <a:extLst>
              <a:ext uri="{FF2B5EF4-FFF2-40B4-BE49-F238E27FC236}">
                <a16:creationId xmlns:a16="http://schemas.microsoft.com/office/drawing/2014/main" id="{5DFE21DF-71AB-A335-00C5-7DB6F56B79E5}"/>
              </a:ext>
            </a:extLst>
          </p:cNvPr>
          <p:cNvGrpSpPr/>
          <p:nvPr/>
        </p:nvGrpSpPr>
        <p:grpSpPr>
          <a:xfrm>
            <a:off x="2962967" y="990746"/>
            <a:ext cx="2379306" cy="1227071"/>
            <a:chOff x="139959" y="1387023"/>
            <a:chExt cx="3172408" cy="1636095"/>
          </a:xfrm>
        </p:grpSpPr>
        <p:sp>
          <p:nvSpPr>
            <p:cNvPr id="5" name="Rectangle: Rounded Corners 14">
              <a:extLst>
                <a:ext uri="{FF2B5EF4-FFF2-40B4-BE49-F238E27FC236}">
                  <a16:creationId xmlns:a16="http://schemas.microsoft.com/office/drawing/2014/main" id="{892E0F6A-AA16-505F-62AB-283C4729645D}"/>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err="1">
                  <a:solidFill>
                    <a:srgbClr val="002060"/>
                  </a:solidFill>
                </a:rPr>
                <a:t>Mắt</a:t>
              </a:r>
              <a:r>
                <a:rPr lang="en-US" sz="3600" b="1" kern="1200" dirty="0">
                  <a:solidFill>
                    <a:srgbClr val="002060"/>
                  </a:solidFill>
                </a:rPr>
                <a:t> </a:t>
              </a:r>
              <a:r>
                <a:rPr lang="en-US" sz="3600" b="1" kern="1200" dirty="0" err="1">
                  <a:solidFill>
                    <a:srgbClr val="002060"/>
                  </a:solidFill>
                </a:rPr>
                <a:t>dõi</a:t>
              </a:r>
              <a:endParaRPr lang="en-US" sz="3600" b="1" kern="1200" dirty="0">
                <a:solidFill>
                  <a:srgbClr val="002060"/>
                </a:solidFill>
              </a:endParaRPr>
            </a:p>
          </p:txBody>
        </p:sp>
        <p:pic>
          <p:nvPicPr>
            <p:cNvPr id="6" name="Picture 5">
              <a:extLst>
                <a:ext uri="{FF2B5EF4-FFF2-40B4-BE49-F238E27FC236}">
                  <a16:creationId xmlns:a16="http://schemas.microsoft.com/office/drawing/2014/main" id="{E6C39EEC-FA94-BCCF-D147-E71C29469AD3}"/>
                </a:ext>
              </a:extLst>
            </p:cNvPr>
            <p:cNvPicPr>
              <a:picLocks noChangeAspect="1"/>
            </p:cNvPicPr>
            <p:nvPr/>
          </p:nvPicPr>
          <p:blipFill>
            <a:blip r:embed="rId2"/>
            <a:stretch>
              <a:fillRect/>
            </a:stretch>
          </p:blipFill>
          <p:spPr>
            <a:xfrm>
              <a:off x="139959" y="1387023"/>
              <a:ext cx="947057" cy="947057"/>
            </a:xfrm>
            <a:prstGeom prst="rect">
              <a:avLst/>
            </a:prstGeom>
          </p:spPr>
        </p:pic>
      </p:grpSp>
      <p:grpSp>
        <p:nvGrpSpPr>
          <p:cNvPr id="7" name="Group 22">
            <a:extLst>
              <a:ext uri="{FF2B5EF4-FFF2-40B4-BE49-F238E27FC236}">
                <a16:creationId xmlns:a16="http://schemas.microsoft.com/office/drawing/2014/main" id="{102448FC-090A-D28F-9DD8-CAC91ADC5B6B}"/>
              </a:ext>
            </a:extLst>
          </p:cNvPr>
          <p:cNvGrpSpPr/>
          <p:nvPr/>
        </p:nvGrpSpPr>
        <p:grpSpPr>
          <a:xfrm>
            <a:off x="3452427" y="2424640"/>
            <a:ext cx="2548076" cy="1169594"/>
            <a:chOff x="4424729" y="3902060"/>
            <a:chExt cx="3397434" cy="1559458"/>
          </a:xfrm>
        </p:grpSpPr>
        <p:sp>
          <p:nvSpPr>
            <p:cNvPr id="8" name="Rectangle: Rounded Corners 20">
              <a:extLst>
                <a:ext uri="{FF2B5EF4-FFF2-40B4-BE49-F238E27FC236}">
                  <a16:creationId xmlns:a16="http://schemas.microsoft.com/office/drawing/2014/main" id="{0B62FDAA-5EB9-C222-4147-7C91856A0953}"/>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a:solidFill>
                    <a:srgbClr val="002060"/>
                  </a:solidFill>
                </a:rPr>
                <a:t>Tai </a:t>
              </a:r>
              <a:r>
                <a:rPr lang="en-US" sz="3600" b="1" kern="1200" dirty="0" err="1">
                  <a:solidFill>
                    <a:srgbClr val="002060"/>
                  </a:solidFill>
                </a:rPr>
                <a:t>nghe</a:t>
              </a:r>
              <a:endParaRPr lang="en-US" sz="3600" b="1" kern="1200" dirty="0">
                <a:solidFill>
                  <a:srgbClr val="002060"/>
                </a:solidFill>
              </a:endParaRPr>
            </a:p>
          </p:txBody>
        </p:sp>
        <p:pic>
          <p:nvPicPr>
            <p:cNvPr id="9" name="Picture 18">
              <a:extLst>
                <a:ext uri="{FF2B5EF4-FFF2-40B4-BE49-F238E27FC236}">
                  <a16:creationId xmlns:a16="http://schemas.microsoft.com/office/drawing/2014/main" id="{B2644545-BBCC-1D0F-94A2-4D2B7F921041}"/>
                </a:ext>
              </a:extLst>
            </p:cNvPr>
            <p:cNvPicPr>
              <a:picLocks noChangeAspect="1"/>
            </p:cNvPicPr>
            <p:nvPr/>
          </p:nvPicPr>
          <p:blipFill>
            <a:blip r:embed="rId3"/>
            <a:stretch>
              <a:fillRect/>
            </a:stretch>
          </p:blipFill>
          <p:spPr>
            <a:xfrm>
              <a:off x="4424729" y="3902060"/>
              <a:ext cx="1083597" cy="1083597"/>
            </a:xfrm>
            <a:prstGeom prst="rect">
              <a:avLst/>
            </a:prstGeom>
          </p:spPr>
        </p:pic>
      </p:grpSp>
      <p:grpSp>
        <p:nvGrpSpPr>
          <p:cNvPr id="10" name="Group 30">
            <a:extLst>
              <a:ext uri="{FF2B5EF4-FFF2-40B4-BE49-F238E27FC236}">
                <a16:creationId xmlns:a16="http://schemas.microsoft.com/office/drawing/2014/main" id="{AAAE6778-9CDE-0203-6261-6120EC319BFA}"/>
              </a:ext>
            </a:extLst>
          </p:cNvPr>
          <p:cNvGrpSpPr/>
          <p:nvPr/>
        </p:nvGrpSpPr>
        <p:grpSpPr>
          <a:xfrm>
            <a:off x="4574493" y="3801057"/>
            <a:ext cx="2496873" cy="1028759"/>
            <a:chOff x="8110962" y="1828720"/>
            <a:chExt cx="3329164" cy="1371679"/>
          </a:xfrm>
        </p:grpSpPr>
        <p:sp>
          <p:nvSpPr>
            <p:cNvPr id="11" name="Rectangle: Rounded Corners 26">
              <a:extLst>
                <a:ext uri="{FF2B5EF4-FFF2-40B4-BE49-F238E27FC236}">
                  <a16:creationId xmlns:a16="http://schemas.microsoft.com/office/drawing/2014/main" id="{D2160FA2-6022-49F3-C61C-05723409615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a:solidFill>
                    <a:srgbClr val="002060"/>
                  </a:solidFill>
                </a:rPr>
                <a:t>Tay </a:t>
              </a:r>
              <a:r>
                <a:rPr lang="en-US" sz="3600" b="1" kern="1200" dirty="0" err="1">
                  <a:solidFill>
                    <a:srgbClr val="002060"/>
                  </a:solidFill>
                </a:rPr>
                <a:t>dò</a:t>
              </a:r>
              <a:endParaRPr lang="en-US" sz="3600" b="1" kern="1200" dirty="0">
                <a:solidFill>
                  <a:srgbClr val="002060"/>
                </a:solidFill>
              </a:endParaRPr>
            </a:p>
          </p:txBody>
        </p:sp>
        <p:pic>
          <p:nvPicPr>
            <p:cNvPr id="12" name="Picture 29">
              <a:extLst>
                <a:ext uri="{FF2B5EF4-FFF2-40B4-BE49-F238E27FC236}">
                  <a16:creationId xmlns:a16="http://schemas.microsoft.com/office/drawing/2014/main" id="{4FC94C79-EB67-5A6E-EEB0-B794FD40A735}"/>
                </a:ext>
              </a:extLst>
            </p:cNvPr>
            <p:cNvPicPr>
              <a:picLocks noChangeAspect="1"/>
            </p:cNvPicPr>
            <p:nvPr/>
          </p:nvPicPr>
          <p:blipFill>
            <a:blip r:embed="rId4"/>
            <a:stretch>
              <a:fillRect/>
            </a:stretch>
          </p:blipFill>
          <p:spPr>
            <a:xfrm>
              <a:off x="8110962" y="1828720"/>
              <a:ext cx="1023707" cy="1023707"/>
            </a:xfrm>
            <a:prstGeom prst="rect">
              <a:avLst/>
            </a:prstGeom>
          </p:spPr>
        </p:pic>
      </p:grpSp>
    </p:spTree>
    <p:extLst>
      <p:ext uri="{BB962C8B-B14F-4D97-AF65-F5344CB8AC3E}">
        <p14:creationId xmlns:p14="http://schemas.microsoft.com/office/powerpoint/2010/main" val="3437516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66000">
                                          <p:cBhvr additive="base">
                                            <p:cTn id="17"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7" y="0"/>
            <a:ext cx="9144000" cy="5143500"/>
          </a:xfrm>
          <a:prstGeom prst="rect">
            <a:avLst/>
          </a:prstGeom>
          <a:solidFill>
            <a:srgbClr val="F7E5E8"/>
          </a:solidFill>
        </p:spPr>
        <p:txBody>
          <a:bodyPr wrap="square" rtlCol="0">
            <a:spAutoFit/>
          </a:bodyPr>
          <a:lstStyle/>
          <a:p>
            <a:endParaRPr lang="en-US" dirty="0"/>
          </a:p>
        </p:txBody>
      </p:sp>
      <p:sp>
        <p:nvSpPr>
          <p:cNvPr id="4" name="TextBox 3"/>
          <p:cNvSpPr txBox="1"/>
          <p:nvPr/>
        </p:nvSpPr>
        <p:spPr>
          <a:xfrm>
            <a:off x="275082" y="1910030"/>
            <a:ext cx="8868918" cy="1323439"/>
          </a:xfrm>
          <a:prstGeom prst="rect">
            <a:avLst/>
          </a:prstGeom>
          <a:noFill/>
        </p:spPr>
        <p:txBody>
          <a:bodyPr wrap="square" rtlCol="0">
            <a:spAutoFit/>
          </a:bodyPr>
          <a:lstStyle/>
          <a:p>
            <a:pPr marL="571500" indent="-571500">
              <a:buFontTx/>
              <a:buChar char="-"/>
            </a:pPr>
            <a:r>
              <a:rPr lang="en-US" sz="4000" dirty="0" smtClean="0">
                <a:solidFill>
                  <a:srgbClr val="A5D22F"/>
                </a:solidFill>
              </a:rPr>
              <a:t>Phát hiện từ khó đọc</a:t>
            </a:r>
          </a:p>
          <a:p>
            <a:pPr marL="571500" indent="-571500">
              <a:buFontTx/>
              <a:buChar char="-"/>
            </a:pPr>
            <a:r>
              <a:rPr lang="en-US" sz="4000" dirty="0" smtClean="0">
                <a:solidFill>
                  <a:srgbClr val="A5D22F"/>
                </a:solidFill>
              </a:rPr>
              <a:t>Tìm câu văn dài và cách ngắt nghỉ. </a:t>
            </a:r>
            <a:endParaRPr lang="en-US" sz="4000" dirty="0">
              <a:solidFill>
                <a:srgbClr val="A5D22F"/>
              </a:solidFill>
            </a:endParaRPr>
          </a:p>
        </p:txBody>
      </p:sp>
      <p:sp>
        <p:nvSpPr>
          <p:cNvPr id="5" name="TextBox 3">
            <a:extLst>
              <a:ext uri="{FF2B5EF4-FFF2-40B4-BE49-F238E27FC236}">
                <a16:creationId xmlns:a16="http://schemas.microsoft.com/office/drawing/2014/main" id="{607645E3-2486-02B5-02C8-AD56DF0416D2}"/>
              </a:ext>
            </a:extLst>
          </p:cNvPr>
          <p:cNvSpPr txBox="1"/>
          <p:nvPr/>
        </p:nvSpPr>
        <p:spPr>
          <a:xfrm>
            <a:off x="-116810" y="793999"/>
            <a:ext cx="8985730" cy="769441"/>
          </a:xfrm>
          <a:prstGeom prst="rect">
            <a:avLst/>
          </a:prstGeom>
          <a:noFill/>
        </p:spPr>
        <p:txBody>
          <a:bodyPr wrap="square" rtlCol="0">
            <a:spAutoFit/>
          </a:bodyPr>
          <a:lstStyle/>
          <a:p>
            <a:pPr algn="ctr"/>
            <a:r>
              <a:rPr lang="vi-V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LUYỆN ĐỌC TRONG </a:t>
            </a:r>
            <a:r>
              <a:rPr lang="vi-VN"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NHÓM</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 3</a:t>
            </a:r>
            <a:endPar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4098273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143500"/>
          </a:xfrm>
          <a:prstGeom prst="rect">
            <a:avLst/>
          </a:prstGeom>
          <a:solidFill>
            <a:srgbClr val="F7E5E8"/>
          </a:solidFill>
        </p:spPr>
        <p:txBody>
          <a:bodyPr wrap="square" rtlCol="0">
            <a:spAutoFit/>
          </a:bodyPr>
          <a:lstStyle/>
          <a:p>
            <a:endParaRPr lang="en-US" dirty="0"/>
          </a:p>
        </p:txBody>
      </p:sp>
      <p:sp>
        <p:nvSpPr>
          <p:cNvPr id="2" name="TextBox 1"/>
          <p:cNvSpPr txBox="1"/>
          <p:nvPr/>
        </p:nvSpPr>
        <p:spPr>
          <a:xfrm>
            <a:off x="97971" y="358612"/>
            <a:ext cx="8882743" cy="1938992"/>
          </a:xfrm>
          <a:prstGeom prst="rect">
            <a:avLst/>
          </a:prstGeom>
          <a:noFill/>
        </p:spPr>
        <p:txBody>
          <a:bodyPr wrap="square" rtlCol="0">
            <a:spAutoFit/>
          </a:bodyPr>
          <a:lstStyle/>
          <a:p>
            <a:r>
              <a:rPr lang="en-US" sz="4000" dirty="0" smtClean="0">
                <a:solidFill>
                  <a:schemeClr val="accent6">
                    <a:lumMod val="95000"/>
                    <a:lumOff val="5000"/>
                  </a:schemeClr>
                </a:solidFill>
                <a:latin typeface="Arial" panose="020B0604020202020204" pitchFamily="34" charset="0"/>
                <a:cs typeface="Arial" panose="020B0604020202020204" pitchFamily="34" charset="0"/>
              </a:rPr>
              <a:t>- </a:t>
            </a:r>
            <a:r>
              <a:rPr lang="vi-VN" sz="4000" dirty="0" smtClean="0">
                <a:solidFill>
                  <a:schemeClr val="accent6">
                    <a:lumMod val="95000"/>
                    <a:lumOff val="5000"/>
                  </a:schemeClr>
                </a:solidFill>
                <a:latin typeface="Arial" panose="020B0604020202020204" pitchFamily="34" charset="0"/>
                <a:cs typeface="Arial" panose="020B0604020202020204" pitchFamily="34" charset="0"/>
              </a:rPr>
              <a:t>Ngô</a:t>
            </a:r>
            <a:r>
              <a:rPr lang="vi-VN" sz="4000" dirty="0">
                <a:solidFill>
                  <a:schemeClr val="accent6">
                    <a:lumMod val="95000"/>
                    <a:lumOff val="5000"/>
                  </a:schemeClr>
                </a:solidFill>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t>
            </a:r>
            <a:r>
              <a:rPr lang="vi-VN" sz="4000" dirty="0">
                <a:solidFill>
                  <a:schemeClr val="accent6">
                    <a:lumMod val="95000"/>
                    <a:lumOff val="5000"/>
                  </a:schemeClr>
                </a:solidFill>
                <a:latin typeface="Arial" panose="020B0604020202020204" pitchFamily="34" charset="0"/>
                <a:cs typeface="Arial" panose="020B0604020202020204" pitchFamily="34" charset="0"/>
              </a:rPr>
              <a:t>cỏ voi</a:t>
            </a:r>
            <a:r>
              <a:rPr lang="vi-VN" sz="4000" dirty="0">
                <a:solidFill>
                  <a:srgbClr val="FF0000"/>
                </a:solidFill>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t>
            </a:r>
            <a:r>
              <a:rPr lang="vi-VN" sz="4000" dirty="0">
                <a:solidFill>
                  <a:schemeClr val="accent6">
                    <a:lumMod val="95000"/>
                    <a:lumOff val="5000"/>
                  </a:schemeClr>
                </a:solidFill>
                <a:latin typeface="Arial" panose="020B0604020202020204" pitchFamily="34" charset="0"/>
                <a:cs typeface="Arial" panose="020B0604020202020204" pitchFamily="34" charset="0"/>
              </a:rPr>
              <a:t>và những loại cỏ khác</a:t>
            </a:r>
            <a:r>
              <a:rPr lang="en-US" sz="4000" dirty="0">
                <a:solidFill>
                  <a:srgbClr val="FF0000"/>
                </a:solidFill>
                <a:latin typeface="Arial" panose="020B0604020202020204" pitchFamily="34" charset="0"/>
                <a:cs typeface="Arial" panose="020B0604020202020204" pitchFamily="34" charset="0"/>
              </a:rPr>
              <a:t>/</a:t>
            </a:r>
            <a:r>
              <a:rPr lang="vi-VN" sz="4000" dirty="0">
                <a:solidFill>
                  <a:srgbClr val="FF0000"/>
                </a:solidFill>
                <a:latin typeface="Arial" panose="020B0604020202020204" pitchFamily="34" charset="0"/>
                <a:cs typeface="Arial" panose="020B0604020202020204" pitchFamily="34" charset="0"/>
              </a:rPr>
              <a:t> </a:t>
            </a:r>
            <a:r>
              <a:rPr lang="vi-VN" sz="4000" dirty="0">
                <a:solidFill>
                  <a:schemeClr val="accent6">
                    <a:lumMod val="95000"/>
                    <a:lumOff val="5000"/>
                  </a:schemeClr>
                </a:solidFill>
                <a:latin typeface="Arial" panose="020B0604020202020204" pitchFamily="34" charset="0"/>
                <a:cs typeface="Arial" panose="020B0604020202020204" pitchFamily="34" charset="0"/>
              </a:rPr>
              <a:t>đón những cơn mưa mùa hạ </a:t>
            </a:r>
            <a:r>
              <a:rPr lang="en-US" sz="4000" dirty="0">
                <a:solidFill>
                  <a:srgbClr val="FF0000"/>
                </a:solidFill>
                <a:latin typeface="Arial" panose="020B0604020202020204" pitchFamily="34" charset="0"/>
                <a:cs typeface="Arial" panose="020B0604020202020204" pitchFamily="34" charset="0"/>
              </a:rPr>
              <a:t>/</a:t>
            </a:r>
            <a:r>
              <a:rPr lang="vi-VN" sz="4000" dirty="0">
                <a:solidFill>
                  <a:schemeClr val="accent6">
                    <a:lumMod val="95000"/>
                    <a:lumOff val="5000"/>
                  </a:schemeClr>
                </a:solidFill>
                <a:latin typeface="Arial" panose="020B0604020202020204" pitchFamily="34" charset="0"/>
                <a:cs typeface="Arial" panose="020B0604020202020204" pitchFamily="34" charset="0"/>
              </a:rPr>
              <a:t>vươn lên xanh ngắt.</a:t>
            </a:r>
            <a:r>
              <a:rPr lang="en-US" sz="4000" dirty="0">
                <a:solidFill>
                  <a:srgbClr val="FF0000"/>
                </a:solidFill>
                <a:latin typeface="Arial" panose="020B0604020202020204" pitchFamily="34" charset="0"/>
                <a:cs typeface="Arial" panose="020B0604020202020204" pitchFamily="34" charset="0"/>
              </a:rPr>
              <a:t>//</a:t>
            </a:r>
            <a:r>
              <a:rPr lang="vi-VN" sz="4000" dirty="0">
                <a:solidFill>
                  <a:srgbClr val="FF0000"/>
                </a:solidFill>
                <a:latin typeface="Arial" panose="020B0604020202020204" pitchFamily="34" charset="0"/>
                <a:cs typeface="Arial" panose="020B0604020202020204" pitchFamily="34" charset="0"/>
              </a:rPr>
              <a:t> </a:t>
            </a:r>
            <a:endParaRPr lang="en-US" sz="4000"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78AE6AB-9B47-49BF-A531-0E0106312EA3}"/>
              </a:ext>
            </a:extLst>
          </p:cNvPr>
          <p:cNvSpPr txBox="1"/>
          <p:nvPr/>
        </p:nvSpPr>
        <p:spPr>
          <a:xfrm>
            <a:off x="187779" y="2656216"/>
            <a:ext cx="8792935" cy="1938992"/>
          </a:xfrm>
          <a:prstGeom prst="rect">
            <a:avLst/>
          </a:prstGeom>
          <a:noFill/>
        </p:spPr>
        <p:txBody>
          <a:bodyPr wrap="square">
            <a:spAutoFit/>
          </a:bodyPr>
          <a:lstStyle/>
          <a:p>
            <a:r>
              <a:rPr lang="vi-VN" sz="4000" dirty="0">
                <a:solidFill>
                  <a:schemeClr val="accent6">
                    <a:lumMod val="95000"/>
                    <a:lumOff val="5000"/>
                  </a:schemeClr>
                </a:solidFill>
                <a:latin typeface="Arial" panose="020B0604020202020204" pitchFamily="34" charset="0"/>
                <a:cs typeface="Arial" panose="020B0604020202020204" pitchFamily="34" charset="0"/>
              </a:rPr>
              <a:t>Mặt trời</a:t>
            </a:r>
            <a:r>
              <a:rPr lang="en-US" sz="4000" dirty="0">
                <a:solidFill>
                  <a:srgbClr val="FF0000"/>
                </a:solidFill>
                <a:latin typeface="Arial" panose="020B0604020202020204" pitchFamily="34" charset="0"/>
                <a:cs typeface="Arial" panose="020B0604020202020204" pitchFamily="34" charset="0"/>
              </a:rPr>
              <a:t>/</a:t>
            </a:r>
            <a:r>
              <a:rPr lang="vi-VN" sz="4000" dirty="0">
                <a:solidFill>
                  <a:schemeClr val="accent6">
                    <a:lumMod val="95000"/>
                    <a:lumOff val="5000"/>
                  </a:schemeClr>
                </a:solidFill>
                <a:latin typeface="Arial" panose="020B0604020202020204" pitchFamily="34" charset="0"/>
                <a:cs typeface="Arial" panose="020B0604020202020204" pitchFamily="34" charset="0"/>
              </a:rPr>
              <a:t> mới đi hơn nửa đường một tí, </a:t>
            </a:r>
            <a:r>
              <a:rPr lang="en-US" sz="4000" dirty="0">
                <a:solidFill>
                  <a:srgbClr val="FF0000"/>
                </a:solidFill>
                <a:latin typeface="Arial" panose="020B0604020202020204" pitchFamily="34" charset="0"/>
                <a:cs typeface="Arial" panose="020B0604020202020204" pitchFamily="34" charset="0"/>
              </a:rPr>
              <a:t>/</a:t>
            </a:r>
            <a:r>
              <a:rPr lang="vi-VN" sz="4000" dirty="0">
                <a:solidFill>
                  <a:schemeClr val="accent6">
                    <a:lumMod val="95000"/>
                    <a:lumOff val="5000"/>
                  </a:schemeClr>
                </a:solidFill>
                <a:latin typeface="Arial" panose="020B0604020202020204" pitchFamily="34" charset="0"/>
                <a:cs typeface="Arial" panose="020B0604020202020204" pitchFamily="34" charset="0"/>
              </a:rPr>
              <a:t>nắng vàng</a:t>
            </a:r>
            <a:r>
              <a:rPr lang="vi-VN" sz="4000" dirty="0">
                <a:solidFill>
                  <a:srgbClr val="FF0000"/>
                </a:solidFill>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t>
            </a:r>
            <a:r>
              <a:rPr lang="vi-VN" sz="4000" dirty="0">
                <a:solidFill>
                  <a:schemeClr val="accent6">
                    <a:lumMod val="95000"/>
                    <a:lumOff val="5000"/>
                  </a:schemeClr>
                </a:solidFill>
                <a:latin typeface="Arial" panose="020B0604020202020204" pitchFamily="34" charset="0"/>
                <a:cs typeface="Arial" panose="020B0604020202020204" pitchFamily="34" charset="0"/>
              </a:rPr>
              <a:t>soi cái bóng tròn ủm</a:t>
            </a:r>
            <a:r>
              <a:rPr lang="vi-VN" sz="4000" dirty="0">
                <a:solidFill>
                  <a:srgbClr val="FF0000"/>
                </a:solidFill>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t>
            </a:r>
            <a:r>
              <a:rPr lang="vi-VN" sz="4000" dirty="0">
                <a:solidFill>
                  <a:schemeClr val="accent6">
                    <a:lumMod val="95000"/>
                    <a:lumOff val="5000"/>
                  </a:schemeClr>
                </a:solidFill>
                <a:latin typeface="Arial" panose="020B0604020202020204" pitchFamily="34" charset="0"/>
                <a:cs typeface="Arial" panose="020B0604020202020204" pitchFamily="34" charset="0"/>
              </a:rPr>
              <a:t>dưới chân Liêm</a:t>
            </a:r>
            <a:r>
              <a:rPr lang="vi-VN" sz="4000" dirty="0">
                <a:solidFill>
                  <a:srgbClr val="FF0000"/>
                </a:solidFill>
                <a:latin typeface="Arial" panose="020B0604020202020204" pitchFamily="34" charset="0"/>
                <a:cs typeface="Arial" panose="020B0604020202020204" pitchFamily="34" charset="0"/>
              </a:rPr>
              <a:t>.</a:t>
            </a:r>
            <a:r>
              <a:rPr lang="en-US" sz="40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6884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7" y="0"/>
            <a:ext cx="9144000" cy="5143500"/>
          </a:xfrm>
          <a:prstGeom prst="rect">
            <a:avLst/>
          </a:prstGeom>
          <a:solidFill>
            <a:srgbClr val="F7E5E8"/>
          </a:solidFill>
        </p:spPr>
        <p:txBody>
          <a:bodyPr wrap="square" rtlCol="0">
            <a:spAutoFit/>
          </a:bodyPr>
          <a:lstStyle/>
          <a:p>
            <a:endParaRPr lang="en-US" dirty="0"/>
          </a:p>
        </p:txBody>
      </p:sp>
      <p:sp>
        <p:nvSpPr>
          <p:cNvPr id="4" name="TextBox 3"/>
          <p:cNvSpPr txBox="1"/>
          <p:nvPr/>
        </p:nvSpPr>
        <p:spPr>
          <a:xfrm>
            <a:off x="1295618" y="2065152"/>
            <a:ext cx="6019582" cy="707886"/>
          </a:xfrm>
          <a:prstGeom prst="rect">
            <a:avLst/>
          </a:prstGeom>
          <a:noFill/>
        </p:spPr>
        <p:txBody>
          <a:bodyPr wrap="square" rtlCol="0">
            <a:spAutoFit/>
          </a:bodyPr>
          <a:lstStyle/>
          <a:p>
            <a:pPr marL="571500" indent="-571500">
              <a:buFontTx/>
              <a:buChar char="-"/>
            </a:pPr>
            <a:r>
              <a:rPr lang="en-US" sz="4000" dirty="0" smtClean="0">
                <a:solidFill>
                  <a:srgbClr val="A5D22F"/>
                </a:solidFill>
              </a:rPr>
              <a:t>Phát hiện từ khó hiểu</a:t>
            </a:r>
          </a:p>
        </p:txBody>
      </p:sp>
      <p:sp>
        <p:nvSpPr>
          <p:cNvPr id="5" name="TextBox 3">
            <a:extLst>
              <a:ext uri="{FF2B5EF4-FFF2-40B4-BE49-F238E27FC236}">
                <a16:creationId xmlns:a16="http://schemas.microsoft.com/office/drawing/2014/main" id="{607645E3-2486-02B5-02C8-AD56DF0416D2}"/>
              </a:ext>
            </a:extLst>
          </p:cNvPr>
          <p:cNvSpPr txBox="1"/>
          <p:nvPr/>
        </p:nvSpPr>
        <p:spPr>
          <a:xfrm>
            <a:off x="-116810" y="793999"/>
            <a:ext cx="8985730" cy="769441"/>
          </a:xfrm>
          <a:prstGeom prst="rect">
            <a:avLst/>
          </a:prstGeom>
          <a:noFill/>
        </p:spPr>
        <p:txBody>
          <a:bodyPr wrap="square" rtlCol="0">
            <a:spAutoFit/>
          </a:bodyPr>
          <a:lstStyle/>
          <a:p>
            <a:pPr algn="ctr"/>
            <a:r>
              <a:rPr lang="vi-V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LUYỆN ĐỌC TRONG </a:t>
            </a:r>
            <a:r>
              <a:rPr lang="vi-VN"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NHÓM</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 3</a:t>
            </a:r>
            <a:endPar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2090771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dhauli Parva by Slidesgo">
  <a:themeElements>
    <a:clrScheme name="Simple Light">
      <a:dk1>
        <a:srgbClr val="2A2D3B"/>
      </a:dk1>
      <a:lt1>
        <a:srgbClr val="FFFFFF"/>
      </a:lt1>
      <a:dk2>
        <a:srgbClr val="FFE3C2"/>
      </a:dk2>
      <a:lt2>
        <a:srgbClr val="FFEFD4"/>
      </a:lt2>
      <a:accent1>
        <a:srgbClr val="FF9F00"/>
      </a:accent1>
      <a:accent2>
        <a:srgbClr val="6E7125"/>
      </a:accent2>
      <a:accent3>
        <a:srgbClr val="A6B053"/>
      </a:accent3>
      <a:accent4>
        <a:srgbClr val="EB4B4B"/>
      </a:accent4>
      <a:accent5>
        <a:srgbClr val="976026"/>
      </a:accent5>
      <a:accent6>
        <a:srgbClr val="FFFFFF"/>
      </a:accent6>
      <a:hlink>
        <a:srgbClr val="2A2D3B"/>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591</TotalTime>
  <Words>950</Words>
  <Application>Microsoft Office PowerPoint</Application>
  <PresentationFormat>On-screen Show (16:9)</PresentationFormat>
  <Paragraphs>69</Paragraphs>
  <Slides>30</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等线</vt:lpstr>
      <vt:lpstr>LNTH-LuoLuoNotangYuanTi 1</vt:lpstr>
      <vt:lpstr>SVN-Poky's</vt:lpstr>
      <vt:lpstr>UTM Cookies</vt:lpstr>
      <vt:lpstr>Office Theme</vt:lpstr>
      <vt:lpstr>Office Theme</vt:lpstr>
      <vt:lpstr>Udhauli Parva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admin</cp:lastModifiedBy>
  <cp:revision>20</cp:revision>
  <dcterms:modified xsi:type="dcterms:W3CDTF">2023-09-13T15:15:22Z</dcterms:modified>
</cp:coreProperties>
</file>