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20"/>
  </p:notesMasterIdLst>
  <p:handoutMasterIdLst>
    <p:handoutMasterId r:id="rId21"/>
  </p:handoutMasterIdLst>
  <p:sldIdLst>
    <p:sldId id="553" r:id="rId2"/>
    <p:sldId id="565" r:id="rId3"/>
    <p:sldId id="566" r:id="rId4"/>
    <p:sldId id="554" r:id="rId5"/>
    <p:sldId id="549" r:id="rId6"/>
    <p:sldId id="562" r:id="rId7"/>
    <p:sldId id="564" r:id="rId8"/>
    <p:sldId id="561" r:id="rId9"/>
    <p:sldId id="495" r:id="rId10"/>
    <p:sldId id="547" r:id="rId11"/>
    <p:sldId id="556" r:id="rId12"/>
    <p:sldId id="546" r:id="rId13"/>
    <p:sldId id="548" r:id="rId14"/>
    <p:sldId id="557" r:id="rId15"/>
    <p:sldId id="558" r:id="rId16"/>
    <p:sldId id="559" r:id="rId17"/>
    <p:sldId id="551" r:id="rId18"/>
    <p:sldId id="496" r:id="rId19"/>
  </p:sldIdLst>
  <p:sldSz cx="12192000" cy="6858000"/>
  <p:notesSz cx="6858000" cy="9144000"/>
  <p:custDataLst>
    <p:tags r:id="rId22"/>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525"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BA46B"/>
    <a:srgbClr val="E7A27C"/>
    <a:srgbClr val="FFA615"/>
    <a:srgbClr val="F3B855"/>
    <a:srgbClr val="FFFABB"/>
    <a:srgbClr val="F39800"/>
    <a:srgbClr val="ECFA38"/>
    <a:srgbClr val="FF3399"/>
    <a:srgbClr val="EEBCA0"/>
    <a:srgbClr val="CCA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46" autoAdjust="0"/>
    <p:restoredTop sz="94151" autoAdjust="0"/>
  </p:normalViewPr>
  <p:slideViewPr>
    <p:cSldViewPr snapToGrid="0">
      <p:cViewPr varScale="1">
        <p:scale>
          <a:sx n="94" d="100"/>
          <a:sy n="94" d="100"/>
        </p:scale>
        <p:origin x="91" y="178"/>
      </p:cViewPr>
      <p:guideLst>
        <p:guide orient="horz" pos="1525"/>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02"/>
    </p:cViewPr>
  </p:sorterViewPr>
  <p:notesViewPr>
    <p:cSldViewPr snapToGrid="0">
      <p:cViewPr varScale="1">
        <p:scale>
          <a:sx n="70" d="100"/>
          <a:sy n="70" d="100"/>
        </p:scale>
        <p:origin x="276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240368-950E-44C6-ABD5-7DED203BF7D7}" type="datetimeFigureOut">
              <a:rPr lang="zh-CN" altLang="en-US" smtClean="0"/>
              <a:t>2024/9/12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01631-06C5-4A24-B4DE-CB26605C5ECB}" type="slidenum">
              <a:rPr lang="zh-CN" altLang="en-US" smtClean="0"/>
              <a:t>‹#›</a:t>
            </a:fld>
            <a:endParaRPr lang="zh-CN" altLang="en-US"/>
          </a:p>
        </p:txBody>
      </p:sp>
    </p:spTree>
    <p:extLst>
      <p:ext uri="{BB962C8B-B14F-4D97-AF65-F5344CB8AC3E}">
        <p14:creationId xmlns:p14="http://schemas.microsoft.com/office/powerpoint/2010/main" val="384295715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2T14:52:14.5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430 1,'49'0,"2"-1,90 6,-130-4,0 1,0-1,0 1,17 5,21 4,143 13,-166-22,48 1,27-3,-42-1,1228 1,-671 0,1349 0,-1886 2,82 7,-65-3,28 6,-3-1,-98-9,147 10,-120-6,0-2,59 1,60 1,13 0,-153-5,0 1,1 0,49 8,-54-6,7 0,0 0,0-2,1 0,42 0,-45-2,43 4,-11 0,51 2,38 2,-36 0,-91-7,1 2,0 0,25 6,9 0,77 4,-75-8,-29-2,-14-3,25 5,-41-4,1-1,-1 0,0 1,0-1,0 1,0-1,2 2,-3-2,0 0,-1 1,1-1,-1 0,1 1,-1-1,0 0,1 0,-1 1,1-1,-1 1,0-1,0 0,0 0,0 1,0-1,1 1,-1-1,0 0,0 1,0-1,0 1,-1-1,1 0,0 0,0 1,0 0,-2 0,1 0,0 1,-1 0,0-1,0 0,0 0,0 0,0 1,-3 0,-25 10,-62 18,53-19,17-4,0-1,-42 8,48-12,0 0,0 0,0 0,0-1,-22 0,-97-2,28 0,75 1,-172-3,46-6,122 6,-40-1,55 3,-1 0,0 0,1-1,-1-1,2 0,-24-5,16 2,0 0,-1 2,0-1,-1 2,0 0,-50-2,13 5,37 0,-1 0,-41-4,7-4,37 4,-51-3,-153 5,157 3,-559-1,421 0,25 5,138-2,-52 9,1-2,39-4,6 0,-72 2,90-6,1 1,-36 5,35-4,-68 4,-104-7,119-2,-1700 0,931 2,480-1,369 0,0 0,0 1,0-1,1 1,-1 0,0 1,1 0,0 0,-1 0,1 0,1 0,-19 7,24-7,0-1,0 1,0 0,-4 2,6-3,2 0,-1-1,0 1,1-1,0 1,-1-1,0 1,1 0,0-1,0 1,-1-1,1 1,0-1,0 1,0 0,0-1,0 1,0 0,0-1,0 1,1 0,-1-1,0 0,1 1,0 0,1 1,0 0,0 0,1 0,0-1,0 0,0 1,0 0,0-1,4 2,7 1,16 4,7 2,33 17,6 1,-63-24,0 0,-1-1,2 0,22 4,-3-3,0 0,1-1,51 0,19 3,-41-1,202 2,-220-6,0 0,54 7,-96-8,41 5,0-2,55 2,126-7,-60 0,-79 1,184-4,80-3,1065 8,-1405 0,1 0,-1-1,1 0,14-2,38-8,-24 4,7 0,1 0,81-5,-54 8,81 0,400 17,-486-10,88 5,125 6,-189-9,82 3,-103-8,-26 0,68 5,-42 2,112 6,-72-12,45 2,5 10,-64-4,44-2,-41-3,298 3,-388-6,-1-1,0 0,0 2,0-2,0 2,11 2,2-1,43 7,1-2,73 3,-57-5,91 10,-123-10,-30-4,0 1,0 0,26 5,-37-4,-10-4,0 0,0 0,0 0,0 0,1 0,-1 0,0 0,0 0,0 0,0 0,0 0,0 0,0 0,0 0,0 0,0 0,0 0,0 1,0-1,0 0,0 0,0 0,0 0,0 0,0 0,0 0,0 0,-1 1,1-1,0 0,0 0,0 0,0 0,0 0,0 0,-1 0,1 0,0 0,0 0,-2 0,1 1,-1-1,0 0,0 1,0-1,1 0,-1 0,-3 0,-259 0,215-2,-799-2,578 4,192 0,-439-5,16-3,-2 8,202 1,9 9,128-1,42-4,-347 9,359-14,-167 3,20 10,113-5,38-1,-110 16,-139 7,192-19,-49 2,23 2,22-2,-45-5,-64 5,56 0,-2-9,-461-4,536 0,106 0,0 2,-66 6,100-8,7 0,0 0,0 0,0 0,0 0,0 1,0-1,0 0,0 0,0 0,0 0,0 0,0 0,0 0,0 0,0 0,0 0,0 0,0 0,0 0,-1 0,1 0,0 0,0 0,0 0,0 0,0 0,0 0,1 0,-1 0,0 0,0 0,0 1,0-1,0 0,0 0,0 0,0 0,0 0,0 0,0 0,0 0,0 0,0 0,0 0,0 0,0 0,0 0,0 0,0 0,0 0,0 0,0 0,0 0,15 2,-11-1,138 15,-12-5,642 33,-479-24,11-3,0-14,104 7,-407-10,331 7,1-6,-313-1,286-6,-69 0,-125 5,216-7,-159 0,42-3,79-17,-90 10,-146 14,207-7,-218 10,85-4,17 0,334 3,-291 2,929 0,-1092 1,-1 0,0 1,0 0,0 0,32 6,30 6,94 8,-87-14,157 2,-230-9,0 0,23 3,40 6,-35-4,292 25,-336-31,83 4,-76-4,0 0,1-1,-1 1,0-1,17-2,0-3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38CBA-F651-4BC8-83A2-85FC35B4132B}" type="datetimeFigureOut">
              <a:rPr lang="zh-CN" altLang="en-US" smtClean="0"/>
              <a:t>2024/9/12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FC6B1-4671-4B08-B652-1573495F51B1}" type="slidenum">
              <a:rPr lang="zh-CN" altLang="en-US" smtClean="0"/>
              <a:t>‹#›</a:t>
            </a:fld>
            <a:endParaRPr lang="zh-CN" altLang="en-US"/>
          </a:p>
        </p:txBody>
      </p:sp>
    </p:spTree>
    <p:extLst>
      <p:ext uri="{BB962C8B-B14F-4D97-AF65-F5344CB8AC3E}">
        <p14:creationId xmlns:p14="http://schemas.microsoft.com/office/powerpoint/2010/main" val="49736870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26579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427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49887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9406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7905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030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417495602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3576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8842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927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444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7106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2300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23285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3285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0363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5D0D0BD-7D61-4CD9-A8F7-DCBC3F30AD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a:extLst>
              <a:ext uri="{FF2B5EF4-FFF2-40B4-BE49-F238E27FC236}">
                <a16:creationId xmlns:a16="http://schemas.microsoft.com/office/drawing/2014/main" id="{82DB5ADB-57BD-49B0-A603-37432CD8FFB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2197000" y="-1143000"/>
            <a:ext cx="6858000" cy="6858000"/>
          </a:xfrm>
          <a:prstGeom prst="rect">
            <a:avLst/>
          </a:prstGeom>
        </p:spPr>
      </p:pic>
      <p:pic>
        <p:nvPicPr>
          <p:cNvPr id="8" name="Picture 7">
            <a:extLst>
              <a:ext uri="{FF2B5EF4-FFF2-40B4-BE49-F238E27FC236}">
                <a16:creationId xmlns:a16="http://schemas.microsoft.com/office/drawing/2014/main" id="{B6553A2E-FA25-4BDC-90E6-B2577AD5F50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8285400" y="-1604665"/>
            <a:ext cx="6858000" cy="6858000"/>
          </a:xfrm>
          <a:prstGeom prst="rect">
            <a:avLst/>
          </a:prstGeom>
        </p:spPr>
      </p:pic>
    </p:spTree>
    <p:extLst>
      <p:ext uri="{BB962C8B-B14F-4D97-AF65-F5344CB8AC3E}">
        <p14:creationId xmlns:p14="http://schemas.microsoft.com/office/powerpoint/2010/main" val="1578781964"/>
      </p:ext>
    </p:extLst>
  </p:cSld>
  <p:clrMap bg1="lt1" tx1="dk1" bg2="lt2" tx2="dk2" accent1="accent1" accent2="accent2" accent3="accent3" accent4="accent4" accent5="accent5" accent6="accent6" hlink="hlink" folHlink="folHlink"/>
  <p:sldLayoutIdLst>
    <p:sldLayoutId id="2147483730" r:id="rId1"/>
    <p:sldLayoutId id="2147483755" r:id="rId2"/>
    <p:sldLayoutId id="2147483749" r:id="rId3"/>
    <p:sldLayoutId id="2147483748" r:id="rId4"/>
    <p:sldLayoutId id="2147483741" r:id="rId5"/>
    <p:sldLayoutId id="2147483757" r:id="rId6"/>
    <p:sldLayoutId id="2147483756" r:id="rId7"/>
    <p:sldLayoutId id="2147483754" r:id="rId8"/>
    <p:sldLayoutId id="2147483753" r:id="rId9"/>
    <p:sldLayoutId id="2147483752" r:id="rId10"/>
    <p:sldLayoutId id="2147483751" r:id="rId11"/>
    <p:sldLayoutId id="2147483750" r:id="rId12"/>
    <p:sldLayoutId id="2147483747" r:id="rId13"/>
    <p:sldLayoutId id="2147483746" r:id="rId14"/>
    <p:sldLayoutId id="2147483736" r:id="rId15"/>
    <p:sldLayoutId id="2147483742"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5.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customXml" Target="../ink/ink1.xml"/><Relationship Id="rId4" Type="http://schemas.openxmlformats.org/officeDocument/2006/relationships/image" Target="../media/image5.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6" name="iṩļïḓè">
            <a:extLst>
              <a:ext uri="{FF2B5EF4-FFF2-40B4-BE49-F238E27FC236}">
                <a16:creationId xmlns:a16="http://schemas.microsoft.com/office/drawing/2014/main" id="{7253B6DF-62F4-474D-A7DB-4012EAA28847}"/>
              </a:ext>
            </a:extLst>
          </p:cNvPr>
          <p:cNvSpPr txBox="1"/>
          <p:nvPr/>
        </p:nvSpPr>
        <p:spPr bwMode="auto">
          <a:xfrm>
            <a:off x="-930881" y="2106172"/>
            <a:ext cx="13364308" cy="962582"/>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defTabSz="609585"/>
            <a:r>
              <a:rPr lang="en-US" altLang="zh-CN" sz="16600" b="1" dirty="0" err="1">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Khởi</a:t>
            </a:r>
            <a:r>
              <a:rPr lang="en-US" altLang="zh-CN" sz="16600" b="1" dirty="0">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 </a:t>
            </a:r>
            <a:r>
              <a:rPr lang="en-US" altLang="zh-CN" sz="16600" b="1" dirty="0" err="1">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động</a:t>
            </a:r>
            <a:endParaRPr lang="zh-CN" altLang="en-US" sz="16600" b="1" dirty="0">
              <a:ln>
                <a:solidFill>
                  <a:schemeClr val="tx1">
                    <a:lumMod val="75000"/>
                    <a:lumOff val="25000"/>
                  </a:schemeClr>
                </a:solidFill>
              </a:ln>
              <a:solidFill>
                <a:srgbClr val="EBA46B"/>
              </a:solidFill>
              <a:latin typeface="#9Slide07 IcielCadena" panose="02000503000000020004" pitchFamily="2" charset="0"/>
              <a:ea typeface="字魂115号-刀刀体" panose="00000500000000000000" pitchFamily="2" charset="-122"/>
              <a:cs typeface="字魂105号-简雅黑" panose="00000500000000000000" pitchFamily="2" charset="-122"/>
            </a:endParaRPr>
          </a:p>
        </p:txBody>
      </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900" decel="100000" fill="hold"/>
                                        <p:tgtEl>
                                          <p:spTgt spid="2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900" decel="100000" fill="hold"/>
                                        <p:tgtEl>
                                          <p:spTgt spid="3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6"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80">
                                          <p:stCondLst>
                                            <p:cond delay="0"/>
                                          </p:stCondLst>
                                        </p:cTn>
                                        <p:tgtEl>
                                          <p:spTgt spid="31"/>
                                        </p:tgtEl>
                                      </p:cBhvr>
                                    </p:animEffect>
                                    <p:anim calcmode="lin" valueType="num">
                                      <p:cBhvr>
                                        <p:cTn id="3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6" dur="26">
                                          <p:stCondLst>
                                            <p:cond delay="650"/>
                                          </p:stCondLst>
                                        </p:cTn>
                                        <p:tgtEl>
                                          <p:spTgt spid="31"/>
                                        </p:tgtEl>
                                      </p:cBhvr>
                                      <p:to x="100000" y="60000"/>
                                    </p:animScale>
                                    <p:animScale>
                                      <p:cBhvr>
                                        <p:cTn id="37" dur="166" decel="50000">
                                          <p:stCondLst>
                                            <p:cond delay="676"/>
                                          </p:stCondLst>
                                        </p:cTn>
                                        <p:tgtEl>
                                          <p:spTgt spid="31"/>
                                        </p:tgtEl>
                                      </p:cBhvr>
                                      <p:to x="100000" y="100000"/>
                                    </p:animScale>
                                    <p:animScale>
                                      <p:cBhvr>
                                        <p:cTn id="38" dur="26">
                                          <p:stCondLst>
                                            <p:cond delay="1312"/>
                                          </p:stCondLst>
                                        </p:cTn>
                                        <p:tgtEl>
                                          <p:spTgt spid="31"/>
                                        </p:tgtEl>
                                      </p:cBhvr>
                                      <p:to x="100000" y="80000"/>
                                    </p:animScale>
                                    <p:animScale>
                                      <p:cBhvr>
                                        <p:cTn id="39" dur="166" decel="50000">
                                          <p:stCondLst>
                                            <p:cond delay="1338"/>
                                          </p:stCondLst>
                                        </p:cTn>
                                        <p:tgtEl>
                                          <p:spTgt spid="31"/>
                                        </p:tgtEl>
                                      </p:cBhvr>
                                      <p:to x="100000" y="100000"/>
                                    </p:animScale>
                                    <p:animScale>
                                      <p:cBhvr>
                                        <p:cTn id="40" dur="26">
                                          <p:stCondLst>
                                            <p:cond delay="1642"/>
                                          </p:stCondLst>
                                        </p:cTn>
                                        <p:tgtEl>
                                          <p:spTgt spid="31"/>
                                        </p:tgtEl>
                                      </p:cBhvr>
                                      <p:to x="100000" y="90000"/>
                                    </p:animScale>
                                    <p:animScale>
                                      <p:cBhvr>
                                        <p:cTn id="41" dur="166" decel="50000">
                                          <p:stCondLst>
                                            <p:cond delay="1668"/>
                                          </p:stCondLst>
                                        </p:cTn>
                                        <p:tgtEl>
                                          <p:spTgt spid="31"/>
                                        </p:tgtEl>
                                      </p:cBhvr>
                                      <p:to x="100000" y="100000"/>
                                    </p:animScale>
                                    <p:animScale>
                                      <p:cBhvr>
                                        <p:cTn id="42" dur="26">
                                          <p:stCondLst>
                                            <p:cond delay="1808"/>
                                          </p:stCondLst>
                                        </p:cTn>
                                        <p:tgtEl>
                                          <p:spTgt spid="31"/>
                                        </p:tgtEl>
                                      </p:cBhvr>
                                      <p:to x="100000" y="95000"/>
                                    </p:animScale>
                                    <p:animScale>
                                      <p:cBhvr>
                                        <p:cTn id="43"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926623"/>
            <a:ext cx="11373541" cy="5617257"/>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1156583"/>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Cambria" panose="02040503050406030204" pitchFamily="18" charset="0"/>
                <a:cs typeface="Arial" panose="020B0604020202020204" pitchFamily="34" charset="0"/>
              </a:rPr>
              <a:t>Cần làm gì để đóng góp sách?</a:t>
            </a:r>
            <a:endParaRPr kumimoji="0" lang="en-US" sz="4000" b="1" i="0" u="none" strike="noStrike" kern="1200" cap="none" spc="0" normalizeH="0" baseline="0" noProof="0" dirty="0" err="1">
              <a:ln>
                <a:noFill/>
              </a:ln>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683069" y="2399673"/>
            <a:ext cx="6984051" cy="2554545"/>
          </a:xfrm>
          <a:prstGeom prst="rect">
            <a:avLst/>
          </a:prstGeom>
          <a:noFill/>
        </p:spPr>
        <p:txBody>
          <a:bodyPr wrap="square" rtlCol="0">
            <a:spAutoFit/>
          </a:bodyPr>
          <a:lstStyle/>
          <a:p>
            <a:pPr algn="just"/>
            <a:r>
              <a:rPr lang="vi-VN" sz="3200">
                <a:ea typeface="Cambria" panose="02040503050406030204" pitchFamily="18" charset="0"/>
                <a:cs typeface="Arial" panose="020B0604020202020204" pitchFamily="34" charset="0"/>
              </a:rPr>
              <a:t>Những việc cần làm để đóng góp sách:</a:t>
            </a:r>
            <a:r>
              <a:rPr lang="vi-VN" sz="3200">
                <a:solidFill>
                  <a:srgbClr val="FF0000"/>
                </a:solidFill>
                <a:ea typeface="Cambria" panose="02040503050406030204" pitchFamily="18" charset="0"/>
                <a:cs typeface="Arial" panose="020B0604020202020204" pitchFamily="34" charset="0"/>
              </a:rPr>
              <a:t> kêu gọi, quyên góp sách, mỗi bạn sẽ quyên góp tùy theo số lượng và điều kiện gia đình, xin kinh phí từ nhà trường, từ phụ huynh,...</a:t>
            </a:r>
            <a:endParaRPr lang="vi-VN" sz="3200"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sp>
        <p:nvSpPr>
          <p:cNvPr id="7" name="AutoShape 2" descr="Hình ảnh chồng sách - PNG">
            <a:extLst>
              <a:ext uri="{FF2B5EF4-FFF2-40B4-BE49-F238E27FC236}">
                <a16:creationId xmlns:a16="http://schemas.microsoft.com/office/drawing/2014/main" id="{BB3E7E42-C979-414F-8BC8-B31FB0B6F8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E9586906-F730-4F3A-8C70-78BA30EBB5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6360" l="10000" r="90000">
                        <a14:foregroundMark x1="34500" y1="5353" x2="61833" y2="12420"/>
                        <a14:foregroundMark x1="45333" y1="1713" x2="61333" y2="7709"/>
                        <a14:foregroundMark x1="27500" y1="91006" x2="52333" y2="96360"/>
                        <a14:foregroundMark x1="36333" y1="85867" x2="44500" y2="90578"/>
                        <a14:foregroundMark x1="32167" y1="70021" x2="36833" y2="83512"/>
                        <a14:foregroundMark x1="30333" y1="74732" x2="41333" y2="82655"/>
                        <a14:foregroundMark x1="31167" y1="19486" x2="46833" y2="26552"/>
                        <a14:foregroundMark x1="30500" y1="23555" x2="30500" y2="23555"/>
                        <a14:foregroundMark x1="29333" y1="21627" x2="29333" y2="21627"/>
                        <a14:foregroundMark x1="27167" y1="21842" x2="29333" y2="26981"/>
                        <a14:foregroundMark x1="26167" y1="40471" x2="44667" y2="40471"/>
                        <a14:foregroundMark x1="34000" y1="47537" x2="47167" y2="86938"/>
                        <a14:foregroundMark x1="37833" y1="81156" x2="45500" y2="91006"/>
                        <a14:foregroundMark x1="51833" y1="56317" x2="51833" y2="56317"/>
                      </a14:backgroundRemoval>
                    </a14:imgEffect>
                  </a14:imgLayer>
                </a14:imgProps>
              </a:ext>
            </a:extLst>
          </a:blip>
          <a:stretch>
            <a:fillRect/>
          </a:stretch>
        </p:blipFill>
        <p:spPr>
          <a:xfrm>
            <a:off x="7000350" y="1888534"/>
            <a:ext cx="5715000" cy="4448175"/>
          </a:xfrm>
          <a:prstGeom prst="rect">
            <a:avLst/>
          </a:prstGeom>
        </p:spPr>
      </p:pic>
    </p:spTree>
    <p:extLst>
      <p:ext uri="{BB962C8B-B14F-4D97-AF65-F5344CB8AC3E}">
        <p14:creationId xmlns:p14="http://schemas.microsoft.com/office/powerpoint/2010/main" val="194237729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926623"/>
            <a:ext cx="11373541" cy="5617257"/>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1156583"/>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Nên sắp xếp sách như thế nào?</a:t>
            </a:r>
          </a:p>
        </p:txBody>
      </p:sp>
      <p:sp>
        <p:nvSpPr>
          <p:cNvPr id="16" name="TextBox 15">
            <a:extLst>
              <a:ext uri="{FF2B5EF4-FFF2-40B4-BE49-F238E27FC236}">
                <a16:creationId xmlns:a16="http://schemas.microsoft.com/office/drawing/2014/main" id="{6D822601-FB3F-1B16-C2C7-5C7DFFA50E42}"/>
              </a:ext>
            </a:extLst>
          </p:cNvPr>
          <p:cNvSpPr txBox="1"/>
          <p:nvPr/>
        </p:nvSpPr>
        <p:spPr>
          <a:xfrm>
            <a:off x="683069" y="2399673"/>
            <a:ext cx="7561521" cy="3046988"/>
          </a:xfrm>
          <a:prstGeom prst="rect">
            <a:avLst/>
          </a:prstGeom>
          <a:noFill/>
        </p:spPr>
        <p:txBody>
          <a:bodyPr wrap="square" rtlCol="0">
            <a:spAutoFit/>
          </a:bodyPr>
          <a:lstStyle/>
          <a:p>
            <a:pPr lvl="0" algn="just"/>
            <a:endParaRPr lang="vi-VN" sz="3200">
              <a:solidFill>
                <a:prstClr val="black"/>
              </a:solidFill>
              <a:ea typeface="Cambria" panose="02040503050406030204" pitchFamily="18" charset="0"/>
              <a:cs typeface="Arial" panose="020B0604020202020204" pitchFamily="34" charset="0"/>
            </a:endParaRPr>
          </a:p>
          <a:p>
            <a:pPr lvl="0" algn="just"/>
            <a:r>
              <a:rPr lang="vi-VN" sz="3200">
                <a:solidFill>
                  <a:prstClr val="black"/>
                </a:solidFill>
                <a:ea typeface="Cambria" panose="02040503050406030204" pitchFamily="18" charset="0"/>
                <a:cs typeface="Arial" panose="020B0604020202020204" pitchFamily="34" charset="0"/>
              </a:rPr>
              <a:t>Tầng 1: Để sách giáo khoa, sách bài tập</a:t>
            </a:r>
          </a:p>
          <a:p>
            <a:pPr lvl="0" algn="just"/>
            <a:endParaRPr lang="vi-VN" sz="3200">
              <a:solidFill>
                <a:prstClr val="black"/>
              </a:solidFill>
              <a:ea typeface="Cambria" panose="02040503050406030204" pitchFamily="18" charset="0"/>
              <a:cs typeface="Arial" panose="020B0604020202020204" pitchFamily="34" charset="0"/>
            </a:endParaRPr>
          </a:p>
          <a:p>
            <a:pPr lvl="0" algn="just"/>
            <a:r>
              <a:rPr lang="vi-VN" sz="3200">
                <a:solidFill>
                  <a:prstClr val="black"/>
                </a:solidFill>
                <a:ea typeface="Cambria" panose="02040503050406030204" pitchFamily="18" charset="0"/>
                <a:cs typeface="Arial" panose="020B0604020202020204" pitchFamily="34" charset="0"/>
              </a:rPr>
              <a:t>Tầng 2: Để truyện, thơ,...</a:t>
            </a:r>
          </a:p>
          <a:p>
            <a:pPr lvl="0" algn="just"/>
            <a:endParaRPr lang="vi-VN" sz="3200">
              <a:solidFill>
                <a:prstClr val="black"/>
              </a:solidFill>
              <a:ea typeface="Cambria" panose="02040503050406030204" pitchFamily="18" charset="0"/>
              <a:cs typeface="Arial" panose="020B0604020202020204" pitchFamily="34" charset="0"/>
            </a:endParaRPr>
          </a:p>
          <a:p>
            <a:pPr lvl="0" algn="just"/>
            <a:r>
              <a:rPr lang="vi-VN" sz="3200">
                <a:solidFill>
                  <a:prstClr val="black"/>
                </a:solidFill>
                <a:ea typeface="Cambria" panose="02040503050406030204" pitchFamily="18" charset="0"/>
                <a:cs typeface="Arial" panose="020B0604020202020204" pitchFamily="34" charset="0"/>
              </a:rPr>
              <a:t>Tầng 3: Để sách báo, tạp chí</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7" name="AutoShape 2" descr="Hình ảnh chồng sách - PNG">
            <a:extLst>
              <a:ext uri="{FF2B5EF4-FFF2-40B4-BE49-F238E27FC236}">
                <a16:creationId xmlns:a16="http://schemas.microsoft.com/office/drawing/2014/main" id="{BB3E7E42-C979-414F-8BC8-B31FB0B6F8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9586906-F730-4F3A-8C70-78BA30EBB5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6360" l="10000" r="90000">
                        <a14:foregroundMark x1="34500" y1="5353" x2="61833" y2="12420"/>
                        <a14:foregroundMark x1="45333" y1="1713" x2="61333" y2="7709"/>
                        <a14:foregroundMark x1="27500" y1="91006" x2="52333" y2="96360"/>
                        <a14:foregroundMark x1="36333" y1="85867" x2="44500" y2="90578"/>
                        <a14:foregroundMark x1="32167" y1="70021" x2="36833" y2="83512"/>
                        <a14:foregroundMark x1="30333" y1="74732" x2="41333" y2="82655"/>
                        <a14:foregroundMark x1="31167" y1="19486" x2="46833" y2="26552"/>
                        <a14:foregroundMark x1="30500" y1="23555" x2="30500" y2="23555"/>
                        <a14:foregroundMark x1="29333" y1="21627" x2="29333" y2="21627"/>
                        <a14:foregroundMark x1="27167" y1="21842" x2="29333" y2="26981"/>
                        <a14:foregroundMark x1="26167" y1="40471" x2="44667" y2="40471"/>
                        <a14:foregroundMark x1="34000" y1="47537" x2="47167" y2="86938"/>
                        <a14:foregroundMark x1="37833" y1="81156" x2="45500" y2="91006"/>
                        <a14:foregroundMark x1="51833" y1="56317" x2="51833" y2="56317"/>
                      </a14:backgroundRemoval>
                    </a14:imgEffect>
                  </a14:imgLayer>
                </a14:imgProps>
              </a:ext>
            </a:extLst>
          </a:blip>
          <a:stretch>
            <a:fillRect/>
          </a:stretch>
        </p:blipFill>
        <p:spPr>
          <a:xfrm>
            <a:off x="7000350" y="1888534"/>
            <a:ext cx="5715000" cy="4448175"/>
          </a:xfrm>
          <a:prstGeom prst="rect">
            <a:avLst/>
          </a:prstGeom>
        </p:spPr>
      </p:pic>
    </p:spTree>
    <p:extLst>
      <p:ext uri="{BB962C8B-B14F-4D97-AF65-F5344CB8AC3E}">
        <p14:creationId xmlns:p14="http://schemas.microsoft.com/office/powerpoint/2010/main" val="86509140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16" name="TextBox 15">
            <a:extLst>
              <a:ext uri="{FF2B5EF4-FFF2-40B4-BE49-F238E27FC236}">
                <a16:creationId xmlns:a16="http://schemas.microsoft.com/office/drawing/2014/main" id="{0276DD9A-9140-BD20-041D-EDA743F423B8}"/>
              </a:ext>
            </a:extLst>
          </p:cNvPr>
          <p:cNvSpPr txBox="1"/>
          <p:nvPr/>
        </p:nvSpPr>
        <p:spPr>
          <a:xfrm>
            <a:off x="2837543" y="369966"/>
            <a:ext cx="8302806" cy="830997"/>
          </a:xfrm>
          <a:prstGeom prst="rect">
            <a:avLst/>
          </a:prstGeom>
          <a:noFill/>
        </p:spPr>
        <p:txBody>
          <a:bodyPr wrap="square" rtlCol="0">
            <a:spAutoFit/>
          </a:bodyPr>
          <a:lstStyle/>
          <a:p>
            <a:r>
              <a:rPr lang="en-US" sz="4800" b="1">
                <a:solidFill>
                  <a:schemeClr val="bg1"/>
                </a:solidFill>
                <a:latin typeface="Cambria" panose="02040503050406030204" pitchFamily="18" charset="0"/>
                <a:ea typeface="Cambria" panose="02040503050406030204" pitchFamily="18" charset="0"/>
              </a:rPr>
              <a:t>Sử dụng sách ra sao?</a:t>
            </a:r>
            <a:endParaRPr lang="en-US" sz="4800" b="1" dirty="0">
              <a:solidFill>
                <a:schemeClr val="bg1"/>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BB68DCC-B8E5-4171-8496-5722230594E0}"/>
              </a:ext>
            </a:extLst>
          </p:cNvPr>
          <p:cNvSpPr txBox="1"/>
          <p:nvPr/>
        </p:nvSpPr>
        <p:spPr>
          <a:xfrm>
            <a:off x="2617862" y="1200963"/>
            <a:ext cx="6317281" cy="1446550"/>
          </a:xfrm>
          <a:prstGeom prst="rect">
            <a:avLst/>
          </a:prstGeom>
          <a:noFill/>
        </p:spPr>
        <p:txBody>
          <a:bodyPr wrap="square" rtlCol="0">
            <a:spAutoFit/>
          </a:bodyPr>
          <a:lstStyle/>
          <a:p>
            <a:pPr lvl="0" algn="ctr"/>
            <a:r>
              <a:rPr lang="en-US" sz="4400">
                <a:solidFill>
                  <a:srgbClr val="FFFF00"/>
                </a:solidFill>
                <a:ea typeface="Cambria" panose="02040503050406030204" pitchFamily="18" charset="0"/>
                <a:cs typeface="Arial" panose="020B0604020202020204" pitchFamily="34" charset="0"/>
              </a:rPr>
              <a:t>Đ</a:t>
            </a:r>
            <a:r>
              <a:rPr lang="vi-VN" sz="4400">
                <a:solidFill>
                  <a:srgbClr val="FFFF00"/>
                </a:solidFill>
                <a:ea typeface="Cambria" panose="02040503050406030204" pitchFamily="18" charset="0"/>
                <a:cs typeface="Arial" panose="020B0604020202020204" pitchFamily="34" charset="0"/>
              </a:rPr>
              <a:t>ọc trong giờ ra chơi, được mượn về nhà đọc</a:t>
            </a:r>
            <a:endParaRPr kumimoji="0" lang="vi-VN" sz="4400" b="0" i="0" u="none" strike="noStrike" kern="1200" cap="none" spc="0" normalizeH="0" baseline="0" noProof="0" dirty="0">
              <a:ln>
                <a:noFill/>
              </a:ln>
              <a:solidFill>
                <a:srgbClr val="FFFF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BA6F67EC-2057-4817-BDA3-1F70A6E205C6}"/>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2157678" y="743470"/>
            <a:ext cx="8336149" cy="5955617"/>
          </a:xfrm>
          <a:prstGeom prst="rect">
            <a:avLst/>
          </a:prstGeom>
        </p:spPr>
      </p:pic>
      <p:sp>
        <p:nvSpPr>
          <p:cNvPr id="14" name="TextBox 13">
            <a:extLst>
              <a:ext uri="{FF2B5EF4-FFF2-40B4-BE49-F238E27FC236}">
                <a16:creationId xmlns:a16="http://schemas.microsoft.com/office/drawing/2014/main" id="{E151749B-8D87-26E0-A8EE-546DD528980A}"/>
              </a:ext>
            </a:extLst>
          </p:cNvPr>
          <p:cNvSpPr txBox="1"/>
          <p:nvPr/>
        </p:nvSpPr>
        <p:spPr>
          <a:xfrm>
            <a:off x="4145261" y="2135697"/>
            <a:ext cx="4579014" cy="3416320"/>
          </a:xfrm>
          <a:prstGeom prst="rect">
            <a:avLst/>
          </a:prstGeom>
          <a:noFill/>
        </p:spPr>
        <p:txBody>
          <a:bodyPr wrap="square" rtlCol="0">
            <a:spAutoFit/>
          </a:bodyPr>
          <a:lstStyle/>
          <a:p>
            <a:pPr algn="ctr"/>
            <a:r>
              <a:rPr lang="en-US" sz="3600" b="1">
                <a:solidFill>
                  <a:schemeClr val="accent2">
                    <a:lumMod val="75000"/>
                  </a:schemeClr>
                </a:solidFill>
                <a:latin typeface="Cambria" panose="02040503050406030204" pitchFamily="18" charset="0"/>
                <a:ea typeface="Cambria" panose="02040503050406030204" pitchFamily="18" charset="0"/>
              </a:rPr>
              <a:t>2. Ghi chép lại một số việc cần làm để đóng góp sách, cách sắp xếp, sử dụng sách trong khi cùng các bạn trao đổi.</a:t>
            </a:r>
            <a:endParaRPr lang="vi-VN" sz="3600" b="1" dirty="0">
              <a:solidFill>
                <a:schemeClr val="accent2">
                  <a:lumMod val="75000"/>
                </a:schemeClr>
              </a:solidFill>
              <a:latin typeface="Cambria" panose="02040503050406030204" pitchFamily="18" charset="0"/>
              <a:ea typeface="Cambria" panose="02040503050406030204" pitchFamily="18" charset="0"/>
            </a:endParaRPr>
          </a:p>
        </p:txBody>
      </p:sp>
      <p:pic>
        <p:nvPicPr>
          <p:cNvPr id="7" name="图片 4">
            <a:extLst>
              <a:ext uri="{FF2B5EF4-FFF2-40B4-BE49-F238E27FC236}">
                <a16:creationId xmlns:a16="http://schemas.microsoft.com/office/drawing/2014/main" id="{F4EE2D27-0071-4149-B4E6-16E99645E80C}"/>
              </a:ext>
            </a:extLst>
          </p:cNvPr>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8" name="图片 5">
            <a:extLst>
              <a:ext uri="{FF2B5EF4-FFF2-40B4-BE49-F238E27FC236}">
                <a16:creationId xmlns:a16="http://schemas.microsoft.com/office/drawing/2014/main" id="{98E07B8A-E929-49A7-8C7A-7B0399A9DFD8}"/>
              </a:ext>
            </a:extLst>
          </p:cNvPr>
          <p:cNvPicPr>
            <a:picLocks noChangeAspect="1"/>
          </p:cNvPicPr>
          <p:nvPr/>
        </p:nvPicPr>
        <p:blipFill rotWithShape="1">
          <a:blip r:embed="rId5">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pic>
        <p:nvPicPr>
          <p:cNvPr id="9" name="Picture 2">
            <a:extLst>
              <a:ext uri="{FF2B5EF4-FFF2-40B4-BE49-F238E27FC236}">
                <a16:creationId xmlns:a16="http://schemas.microsoft.com/office/drawing/2014/main" id="{6C6C79F9-39DA-4EC3-95C4-3AC85F057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360" y="498065"/>
            <a:ext cx="2442642" cy="226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170A887D-87D4-AEFA-F3E1-8588E239F178}"/>
              </a:ext>
            </a:extLst>
          </p:cNvPr>
          <p:cNvSpPr txBox="1"/>
          <p:nvPr/>
        </p:nvSpPr>
        <p:spPr>
          <a:xfrm>
            <a:off x="594420" y="769716"/>
            <a:ext cx="11003160" cy="5693866"/>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 </a:t>
            </a:r>
            <a:r>
              <a:rPr kumimoji="0" lang="vi-VN"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Đóng góp sách: </a:t>
            </a: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Trao đổi, vận động các bạn trong lớp đóng góp các loại sách báo mà các bạn đã đọc ở nhà, lên thư viện trường mượn thêm sách, báo, huy động các bạn đóng quỹ kế hoạch nhỏ (từ tái chế giấy),...</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 </a:t>
            </a:r>
            <a:r>
              <a:rPr kumimoji="0" lang="vi-VN"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Cách sắp xếp:</a:t>
            </a: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phân loại sách theo nhóm</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Truyện cổ tích, thần thoại, truyền thuyết</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Sách khoa học</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Sách kỹ năng sống</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Sách tham khảo, mở rộng</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Báo, tạp chí</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Sau đó xếp chúng lên các tầng của giá sách theo thứ tự.</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 </a:t>
            </a:r>
            <a:r>
              <a:rPr kumimoji="0" lang="vi-VN"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Cách sử dụng sách: </a:t>
            </a: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sử dụng sách trong mỗi giờ ra chơi, sinh hoạt 15 phút đầu giờ và tiết Đọc</a:t>
            </a:r>
            <a:endParaRPr kumimoji="0" lang="en-US" sz="2800"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41902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wipe(down)">
                                      <p:cBhvr>
                                        <p:cTn id="15" dur="500"/>
                                        <p:tgtEl>
                                          <p:spTgt spid="14">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wipe(down)">
                                      <p:cBhvr>
                                        <p:cTn id="18" dur="500"/>
                                        <p:tgtEl>
                                          <p:spTgt spid="14">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wipe(down)">
                                      <p:cBhvr>
                                        <p:cTn id="21" dur="500"/>
                                        <p:tgtEl>
                                          <p:spTgt spid="14">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wipe(down)">
                                      <p:cBhvr>
                                        <p:cTn id="24" dur="500"/>
                                        <p:tgtEl>
                                          <p:spTgt spid="14">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wipe(down)">
                                      <p:cBhvr>
                                        <p:cTn id="27" dur="500"/>
                                        <p:tgtEl>
                                          <p:spTgt spid="14">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xEl>
                                              <p:pRg st="7" end="7"/>
                                            </p:txEl>
                                          </p:spTgt>
                                        </p:tgtEl>
                                        <p:attrNameLst>
                                          <p:attrName>style.visibility</p:attrName>
                                        </p:attrNameLst>
                                      </p:cBhvr>
                                      <p:to>
                                        <p:strVal val="visible"/>
                                      </p:to>
                                    </p:set>
                                    <p:animEffect transition="in" filter="wipe(down)">
                                      <p:cBhvr>
                                        <p:cTn id="30" dur="500"/>
                                        <p:tgtEl>
                                          <p:spTgt spid="14">
                                            <p:txEl>
                                              <p:pRg st="7" end="7"/>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xEl>
                                              <p:pRg st="8" end="8"/>
                                            </p:txEl>
                                          </p:spTgt>
                                        </p:tgtEl>
                                        <p:attrNameLst>
                                          <p:attrName>style.visibility</p:attrName>
                                        </p:attrNameLst>
                                      </p:cBhvr>
                                      <p:to>
                                        <p:strVal val="visible"/>
                                      </p:to>
                                    </p:set>
                                    <p:animEffect transition="in" filter="barn(inVertical)">
                                      <p:cBhvr>
                                        <p:cTn id="33"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6" name="iṩļïḓè">
            <a:extLst>
              <a:ext uri="{FF2B5EF4-FFF2-40B4-BE49-F238E27FC236}">
                <a16:creationId xmlns:a16="http://schemas.microsoft.com/office/drawing/2014/main" id="{7253B6DF-62F4-474D-A7DB-4012EAA28847}"/>
              </a:ext>
            </a:extLst>
          </p:cNvPr>
          <p:cNvSpPr txBox="1"/>
          <p:nvPr/>
        </p:nvSpPr>
        <p:spPr bwMode="auto">
          <a:xfrm>
            <a:off x="-400202" y="1423180"/>
            <a:ext cx="13364308" cy="962582"/>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a:ln>
                  <a:solidFill>
                    <a:prstClr val="black">
                      <a:lumMod val="75000"/>
                      <a:lumOff val="25000"/>
                    </a:prstClr>
                  </a:solidFill>
                </a:ln>
                <a:solidFill>
                  <a:srgbClr val="EBA46B"/>
                </a:solidFill>
                <a:effectLst/>
                <a:uLnTx/>
                <a:uFillTx/>
                <a:latin typeface="#9Slide07 IcielCadena" panose="02000503000000020004" pitchFamily="2" charset="0"/>
                <a:ea typeface="Cambria" panose="02040503050406030204" pitchFamily="18" charset="0"/>
                <a:cs typeface="字魂105号-简雅黑" panose="00000500000000000000" pitchFamily="2" charset="-122"/>
              </a:rPr>
              <a:t>Vận</a:t>
            </a:r>
            <a:r>
              <a:rPr kumimoji="0" lang="en-US" altLang="zh-CN" sz="16600" b="1" i="0" u="none" strike="noStrike" kern="1200" cap="none" spc="0" normalizeH="0" noProof="0">
                <a:ln>
                  <a:solidFill>
                    <a:prstClr val="black">
                      <a:lumMod val="75000"/>
                      <a:lumOff val="25000"/>
                    </a:prstClr>
                  </a:solidFill>
                </a:ln>
                <a:solidFill>
                  <a:srgbClr val="EBA46B"/>
                </a:solidFill>
                <a:effectLst/>
                <a:uLnTx/>
                <a:uFillTx/>
                <a:latin typeface="#9Slide07 IcielCadena" panose="02000503000000020004" pitchFamily="2" charset="0"/>
                <a:ea typeface="Cambria" panose="02040503050406030204" pitchFamily="18" charset="0"/>
                <a:cs typeface="字魂105号-简雅黑" panose="00000500000000000000" pitchFamily="2" charset="-122"/>
              </a:rPr>
              <a:t> dụng</a:t>
            </a:r>
            <a:endParaRPr kumimoji="0" lang="zh-CN" altLang="en-US" sz="16600" b="1" i="0" u="none" strike="noStrike" kern="1200" cap="none" spc="0" normalizeH="0" baseline="0" noProof="0" dirty="0">
              <a:ln>
                <a:solidFill>
                  <a:prstClr val="black">
                    <a:lumMod val="75000"/>
                    <a:lumOff val="25000"/>
                  </a:prstClr>
                </a:solidFill>
              </a:ln>
              <a:solidFill>
                <a:srgbClr val="EBA46B"/>
              </a:solidFill>
              <a:effectLst/>
              <a:uLnTx/>
              <a:uFillTx/>
              <a:latin typeface="#9Slide07 IcielCadena" panose="02000503000000020004" pitchFamily="2" charset="0"/>
              <a:ea typeface="字魂115号-刀刀体" panose="00000500000000000000" pitchFamily="2" charset="-122"/>
              <a:cs typeface="字魂105号-简雅黑" panose="00000500000000000000" pitchFamily="2" charset="-122"/>
            </a:endParaRPr>
          </a:p>
        </p:txBody>
      </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spTree>
    <p:extLst>
      <p:ext uri="{BB962C8B-B14F-4D97-AF65-F5344CB8AC3E}">
        <p14:creationId xmlns:p14="http://schemas.microsoft.com/office/powerpoint/2010/main" val="54032538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par>
                          <p:cTn id="11" fill="hold">
                            <p:stCondLst>
                              <p:cond delay="2500"/>
                            </p:stCondLst>
                            <p:childTnLst>
                              <p:par>
                                <p:cTn id="12" presetID="37"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900" decel="100000" fill="hold"/>
                                        <p:tgtEl>
                                          <p:spTgt spid="2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8" fill="hold">
                            <p:stCondLst>
                              <p:cond delay="3500"/>
                            </p:stCondLst>
                            <p:childTnLst>
                              <p:par>
                                <p:cTn id="19" presetID="37"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900" decel="100000" fill="hold"/>
                                        <p:tgtEl>
                                          <p:spTgt spid="3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5" fill="hold">
                            <p:stCondLst>
                              <p:cond delay="4500"/>
                            </p:stCondLst>
                            <p:childTnLst>
                              <p:par>
                                <p:cTn id="26" presetID="26"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80">
                                          <p:stCondLst>
                                            <p:cond delay="0"/>
                                          </p:stCondLst>
                                        </p:cTn>
                                        <p:tgtEl>
                                          <p:spTgt spid="31"/>
                                        </p:tgtEl>
                                      </p:cBhvr>
                                    </p:animEffect>
                                    <p:anim calcmode="lin" valueType="num">
                                      <p:cBhvr>
                                        <p:cTn id="2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4" dur="26">
                                          <p:stCondLst>
                                            <p:cond delay="650"/>
                                          </p:stCondLst>
                                        </p:cTn>
                                        <p:tgtEl>
                                          <p:spTgt spid="31"/>
                                        </p:tgtEl>
                                      </p:cBhvr>
                                      <p:to x="100000" y="60000"/>
                                    </p:animScale>
                                    <p:animScale>
                                      <p:cBhvr>
                                        <p:cTn id="35" dur="166" decel="50000">
                                          <p:stCondLst>
                                            <p:cond delay="676"/>
                                          </p:stCondLst>
                                        </p:cTn>
                                        <p:tgtEl>
                                          <p:spTgt spid="31"/>
                                        </p:tgtEl>
                                      </p:cBhvr>
                                      <p:to x="100000" y="100000"/>
                                    </p:animScale>
                                    <p:animScale>
                                      <p:cBhvr>
                                        <p:cTn id="36" dur="26">
                                          <p:stCondLst>
                                            <p:cond delay="1312"/>
                                          </p:stCondLst>
                                        </p:cTn>
                                        <p:tgtEl>
                                          <p:spTgt spid="31"/>
                                        </p:tgtEl>
                                      </p:cBhvr>
                                      <p:to x="100000" y="80000"/>
                                    </p:animScale>
                                    <p:animScale>
                                      <p:cBhvr>
                                        <p:cTn id="37" dur="166" decel="50000">
                                          <p:stCondLst>
                                            <p:cond delay="1338"/>
                                          </p:stCondLst>
                                        </p:cTn>
                                        <p:tgtEl>
                                          <p:spTgt spid="31"/>
                                        </p:tgtEl>
                                      </p:cBhvr>
                                      <p:to x="100000" y="100000"/>
                                    </p:animScale>
                                    <p:animScale>
                                      <p:cBhvr>
                                        <p:cTn id="38" dur="26">
                                          <p:stCondLst>
                                            <p:cond delay="1642"/>
                                          </p:stCondLst>
                                        </p:cTn>
                                        <p:tgtEl>
                                          <p:spTgt spid="31"/>
                                        </p:tgtEl>
                                      </p:cBhvr>
                                      <p:to x="100000" y="90000"/>
                                    </p:animScale>
                                    <p:animScale>
                                      <p:cBhvr>
                                        <p:cTn id="39" dur="166" decel="50000">
                                          <p:stCondLst>
                                            <p:cond delay="1668"/>
                                          </p:stCondLst>
                                        </p:cTn>
                                        <p:tgtEl>
                                          <p:spTgt spid="31"/>
                                        </p:tgtEl>
                                      </p:cBhvr>
                                      <p:to x="100000" y="100000"/>
                                    </p:animScale>
                                    <p:animScale>
                                      <p:cBhvr>
                                        <p:cTn id="40" dur="26">
                                          <p:stCondLst>
                                            <p:cond delay="1808"/>
                                          </p:stCondLst>
                                        </p:cTn>
                                        <p:tgtEl>
                                          <p:spTgt spid="31"/>
                                        </p:tgtEl>
                                      </p:cBhvr>
                                      <p:to x="100000" y="95000"/>
                                    </p:animScale>
                                    <p:animScale>
                                      <p:cBhvr>
                                        <p:cTn id="41"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16" name="TextBox 15">
            <a:extLst>
              <a:ext uri="{FF2B5EF4-FFF2-40B4-BE49-F238E27FC236}">
                <a16:creationId xmlns:a16="http://schemas.microsoft.com/office/drawing/2014/main" id="{0276DD9A-9140-BD20-041D-EDA743F423B8}"/>
              </a:ext>
            </a:extLst>
          </p:cNvPr>
          <p:cNvSpPr txBox="1"/>
          <p:nvPr/>
        </p:nvSpPr>
        <p:spPr>
          <a:xfrm>
            <a:off x="2402829" y="984563"/>
            <a:ext cx="6036633"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Em chia sẻ</a:t>
            </a:r>
            <a:r>
              <a:rPr kumimoji="0" lang="en-US" sz="48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mn-cs"/>
              </a:rPr>
              <a:t> cách em </a:t>
            </a: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sử dụng sách?</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5932136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58AD84F5-B892-7178-A97F-7090FF956D77}"/>
              </a:ext>
            </a:extLst>
          </p:cNvPr>
          <p:cNvSpPr txBox="1"/>
          <p:nvPr/>
        </p:nvSpPr>
        <p:spPr>
          <a:xfrm rot="186704">
            <a:off x="4498538" y="1314180"/>
            <a:ext cx="5822066" cy="830997"/>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prst="angle"/>
            </a:sp3d>
          </a:bodyPr>
          <a:lstStyle/>
          <a:p>
            <a:r>
              <a:rPr lang="en-US" sz="7200" b="1" dirty="0">
                <a:ln/>
                <a:solidFill>
                  <a:schemeClr val="accent1">
                    <a:lumMod val="50000"/>
                  </a:schemeClr>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DẶN DÒ</a:t>
            </a:r>
            <a:endParaRPr lang="vi-VN" sz="7200" b="1" dirty="0">
              <a:ln/>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500399" y="2005169"/>
            <a:ext cx="9913820" cy="646331"/>
          </a:xfrm>
          <a:prstGeom prst="rect">
            <a:avLst/>
          </a:prstGeom>
          <a:noFill/>
        </p:spPr>
        <p:txBody>
          <a:bodyPr wrap="square" rtlCol="0">
            <a:spAutoFit/>
          </a:bodyPr>
          <a:lstStyle/>
          <a:p>
            <a:r>
              <a:rPr lang="en-US" sz="3600" b="1">
                <a:solidFill>
                  <a:schemeClr val="accent2">
                    <a:lumMod val="50000"/>
                  </a:schemeClr>
                </a:solidFill>
                <a:latin typeface="Cambria" panose="02040503050406030204" pitchFamily="18" charset="0"/>
                <a:ea typeface="Cambria" panose="02040503050406030204" pitchFamily="18" charset="0"/>
              </a:rPr>
              <a:t>Xem lại bài học.</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646331"/>
          </a:xfrm>
          <a:prstGeom prst="rect">
            <a:avLst/>
          </a:prstGeom>
          <a:noFill/>
        </p:spPr>
        <p:txBody>
          <a:bodyPr wrap="square" rtlCol="0">
            <a:spAutoFit/>
          </a:bodyPr>
          <a:lstStyle/>
          <a:p>
            <a:r>
              <a:rPr lang="en-US" sz="3600" b="1">
                <a:solidFill>
                  <a:schemeClr val="accent2">
                    <a:lumMod val="50000"/>
                  </a:schemeClr>
                </a:solidFill>
                <a:latin typeface="Cambria" panose="02040503050406030204" pitchFamily="18" charset="0"/>
                <a:ea typeface="Cambria" panose="02040503050406030204" pitchFamily="18" charset="0"/>
              </a:rPr>
              <a:t>Chuẩn bị bài tiếp theo.</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6" name="iṩļïḓè">
            <a:extLst>
              <a:ext uri="{FF2B5EF4-FFF2-40B4-BE49-F238E27FC236}">
                <a16:creationId xmlns:a16="http://schemas.microsoft.com/office/drawing/2014/main" id="{7253B6DF-62F4-474D-A7DB-4012EAA28847}"/>
              </a:ext>
            </a:extLst>
          </p:cNvPr>
          <p:cNvSpPr txBox="1"/>
          <p:nvPr/>
        </p:nvSpPr>
        <p:spPr bwMode="auto">
          <a:xfrm>
            <a:off x="805520" y="2748810"/>
            <a:ext cx="10141983" cy="962582"/>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609585"/>
            <a:r>
              <a:rPr lang="en-US" sz="6000" b="1" dirty="0">
                <a:solidFill>
                  <a:schemeClr val="tx1">
                    <a:lumMod val="75000"/>
                    <a:lumOff val="25000"/>
                  </a:schemeClr>
                </a:solidFill>
                <a:latin typeface="Cambria" panose="02040503050406030204" pitchFamily="18" charset="0"/>
                <a:ea typeface="Cambria" panose="02040503050406030204" pitchFamily="18" charset="0"/>
              </a:rPr>
              <a:t>Em có thích đọc sách không? Nói tên một cuốn sách mà em thích?</a:t>
            </a:r>
            <a:endParaRPr lang="vi-VN" sz="6000" b="1" dirty="0">
              <a:solidFill>
                <a:schemeClr val="tx1">
                  <a:lumMod val="75000"/>
                  <a:lumOff val="25000"/>
                </a:schemeClr>
              </a:solidFill>
              <a:latin typeface="Cambria" panose="02040503050406030204" pitchFamily="18" charset="0"/>
              <a:ea typeface="Cambria" panose="02040503050406030204" pitchFamily="18" charset="0"/>
            </a:endParaRPr>
          </a:p>
          <a:p>
            <a:pPr lvl="0" algn="ctr" defTabSz="609585"/>
            <a:endParaRPr lang="zh-CN" altLang="en-US" sz="6000" b="1" dirty="0">
              <a:ln>
                <a:solidFill>
                  <a:schemeClr val="tx1">
                    <a:lumMod val="75000"/>
                    <a:lumOff val="25000"/>
                  </a:schemeClr>
                </a:solidFill>
              </a:ln>
              <a:solidFill>
                <a:srgbClr val="EBA46B"/>
              </a:solidFill>
              <a:latin typeface="#9Slide07 IcielCadena" panose="02000503000000020004" pitchFamily="2" charset="0"/>
              <a:ea typeface="字魂115号-刀刀体" panose="00000500000000000000" pitchFamily="2" charset="-122"/>
              <a:cs typeface="字魂105号-简雅黑" panose="00000500000000000000" pitchFamily="2" charset="-122"/>
            </a:endParaRPr>
          </a:p>
        </p:txBody>
      </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spTree>
    <p:extLst>
      <p:ext uri="{BB962C8B-B14F-4D97-AF65-F5344CB8AC3E}">
        <p14:creationId xmlns:p14="http://schemas.microsoft.com/office/powerpoint/2010/main" val="14051941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900" decel="100000" fill="hold"/>
                                        <p:tgtEl>
                                          <p:spTgt spid="2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900" decel="100000" fill="hold"/>
                                        <p:tgtEl>
                                          <p:spTgt spid="3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sp>
        <p:nvSpPr>
          <p:cNvPr id="8" name="文本框 16">
            <a:extLst>
              <a:ext uri="{FF2B5EF4-FFF2-40B4-BE49-F238E27FC236}">
                <a16:creationId xmlns:a16="http://schemas.microsoft.com/office/drawing/2014/main" id="{DCF1BF01-7E14-4D8E-953B-D751273822CC}"/>
              </a:ext>
            </a:extLst>
          </p:cNvPr>
          <p:cNvSpPr txBox="1"/>
          <p:nvPr/>
        </p:nvSpPr>
        <p:spPr>
          <a:xfrm>
            <a:off x="2736728" y="249303"/>
            <a:ext cx="5684486" cy="132343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solidFill>
                    <a:prstClr val="black">
                      <a:lumMod val="75000"/>
                      <a:lumOff val="25000"/>
                    </a:prstClr>
                  </a:solidFill>
                </a:ln>
                <a:solidFill>
                  <a:srgbClr val="FFA615"/>
                </a:solidFill>
                <a:effectLst/>
                <a:uLnTx/>
                <a:uFillTx/>
                <a:latin typeface="#9Slide07 IcielCadena" panose="02000503000000020004" pitchFamily="2" charset="0"/>
                <a:ea typeface="字魂115号-刀刀体" panose="00000500000000000000" pitchFamily="2" charset="-122"/>
                <a:cs typeface="#9Slide05 Bodega Script" pitchFamily="2" charset="-93"/>
              </a:rPr>
              <a:t>Nói và nghe</a:t>
            </a:r>
          </a:p>
        </p:txBody>
      </p:sp>
      <p:sp>
        <p:nvSpPr>
          <p:cNvPr id="9" name="文本框 16">
            <a:extLst>
              <a:ext uri="{FF2B5EF4-FFF2-40B4-BE49-F238E27FC236}">
                <a16:creationId xmlns:a16="http://schemas.microsoft.com/office/drawing/2014/main" id="{F1B609AB-9826-4426-AFF1-A4D38F3072D6}"/>
              </a:ext>
            </a:extLst>
          </p:cNvPr>
          <p:cNvSpPr txBox="1"/>
          <p:nvPr/>
        </p:nvSpPr>
        <p:spPr>
          <a:xfrm>
            <a:off x="397796" y="2102120"/>
            <a:ext cx="11396407" cy="255454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altLang="zh-CN" sz="8000" b="1" i="0" u="none" strike="noStrike" kern="1200" cap="none" spc="0" normalizeH="0" baseline="0" noProof="0" dirty="0">
                <a:ln>
                  <a:solidFill>
                    <a:prstClr val="black">
                      <a:lumMod val="75000"/>
                      <a:lumOff val="25000"/>
                    </a:prstClr>
                  </a:solidFill>
                </a:ln>
                <a:solidFill>
                  <a:srgbClr val="FF0000"/>
                </a:solidFill>
                <a:effectLst/>
                <a:uLnTx/>
                <a:uFillTx/>
                <a:latin typeface="#9Slide07 IcielCadena" panose="02000503000000020004" pitchFamily="2" charset="0"/>
                <a:ea typeface="字魂115号-刀刀体" panose="00000500000000000000" pitchFamily="2" charset="-122"/>
                <a:cs typeface="#9Slide05 Bodega Script" pitchFamily="2" charset="-93"/>
              </a:rPr>
              <a:t>Trao đổi về việc xây dựng tủ sách của lớp em </a:t>
            </a:r>
            <a:endParaRPr kumimoji="0" lang="en-US" altLang="zh-CN" sz="8000" b="1" i="0" u="none" strike="noStrike" kern="1200" cap="none" spc="0" normalizeH="0" baseline="0" noProof="0" dirty="0">
              <a:ln>
                <a:solidFill>
                  <a:prstClr val="black">
                    <a:lumMod val="75000"/>
                    <a:lumOff val="25000"/>
                  </a:prstClr>
                </a:solidFill>
              </a:ln>
              <a:solidFill>
                <a:srgbClr val="FF0000"/>
              </a:solidFill>
              <a:effectLst/>
              <a:uLnTx/>
              <a:uFillTx/>
              <a:latin typeface="#9Slide07 IcielCadena" panose="02000503000000020004" pitchFamily="2" charset="0"/>
              <a:ea typeface="字魂115号-刀刀体" panose="00000500000000000000" pitchFamily="2" charset="-122"/>
              <a:cs typeface="#9Slide05 Bodega Script" pitchFamily="2" charset="-93"/>
            </a:endParaRPr>
          </a:p>
        </p:txBody>
      </p:sp>
    </p:spTree>
    <p:extLst>
      <p:ext uri="{BB962C8B-B14F-4D97-AF65-F5344CB8AC3E}">
        <p14:creationId xmlns:p14="http://schemas.microsoft.com/office/powerpoint/2010/main" val="34970278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900" decel="100000" fill="hold"/>
                                        <p:tgtEl>
                                          <p:spTgt spid="2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sp>
        <p:nvSpPr>
          <p:cNvPr id="26" name="iṩļïḓè">
            <a:extLst>
              <a:ext uri="{FF2B5EF4-FFF2-40B4-BE49-F238E27FC236}">
                <a16:creationId xmlns:a16="http://schemas.microsoft.com/office/drawing/2014/main" id="{7253B6DF-62F4-474D-A7DB-4012EAA28847}"/>
              </a:ext>
            </a:extLst>
          </p:cNvPr>
          <p:cNvSpPr txBox="1"/>
          <p:nvPr/>
        </p:nvSpPr>
        <p:spPr bwMode="auto">
          <a:xfrm>
            <a:off x="-211015" y="1365751"/>
            <a:ext cx="13364308" cy="962582"/>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defTabSz="609585"/>
            <a:r>
              <a:rPr lang="en-US" altLang="zh-CN" sz="16600" b="1" dirty="0">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LUYỆN TẬP</a:t>
            </a:r>
            <a:endParaRPr lang="zh-CN" altLang="en-US" sz="16600" b="1" dirty="0">
              <a:ln>
                <a:solidFill>
                  <a:schemeClr val="tx1">
                    <a:lumMod val="75000"/>
                    <a:lumOff val="25000"/>
                  </a:schemeClr>
                </a:solidFill>
              </a:ln>
              <a:solidFill>
                <a:srgbClr val="EBA46B"/>
              </a:solidFill>
              <a:latin typeface="#9Slide07 IcielCadena" panose="02000503000000020004" pitchFamily="2" charset="0"/>
              <a:ea typeface="字魂115号-刀刀体" panose="00000500000000000000" pitchFamily="2" charset="-122"/>
              <a:cs typeface="字魂105号-简雅黑" panose="00000500000000000000" pitchFamily="2" charset="-122"/>
            </a:endParaRPr>
          </a:p>
        </p:txBody>
      </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sp>
        <p:nvSpPr>
          <p:cNvPr id="2" name="TextBox 1"/>
          <p:cNvSpPr txBox="1"/>
          <p:nvPr/>
        </p:nvSpPr>
        <p:spPr>
          <a:xfrm>
            <a:off x="2024743" y="3545272"/>
            <a:ext cx="9593036" cy="461665"/>
          </a:xfrm>
          <a:prstGeom prst="rect">
            <a:avLst/>
          </a:prstGeom>
          <a:noFill/>
        </p:spPr>
        <p:txBody>
          <a:bodyPr wrap="square" rtlCol="0">
            <a:spAutoFit/>
          </a:bodyPr>
          <a:lstStyle/>
          <a:p>
            <a:r>
              <a:rPr lang="en-US" dirty="0" smtClean="0"/>
              <a:t>THẢO LUAN NHÓM</a:t>
            </a:r>
            <a:endParaRPr lang="en-US" dirty="0"/>
          </a:p>
        </p:txBody>
      </p:sp>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900" decel="100000" fill="hold"/>
                                        <p:tgtEl>
                                          <p:spTgt spid="2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900" decel="100000" fill="hold"/>
                                        <p:tgtEl>
                                          <p:spTgt spid="3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6"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80">
                                          <p:stCondLst>
                                            <p:cond delay="0"/>
                                          </p:stCondLst>
                                        </p:cTn>
                                        <p:tgtEl>
                                          <p:spTgt spid="31"/>
                                        </p:tgtEl>
                                      </p:cBhvr>
                                    </p:animEffect>
                                    <p:anim calcmode="lin" valueType="num">
                                      <p:cBhvr>
                                        <p:cTn id="3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6" dur="26">
                                          <p:stCondLst>
                                            <p:cond delay="650"/>
                                          </p:stCondLst>
                                        </p:cTn>
                                        <p:tgtEl>
                                          <p:spTgt spid="31"/>
                                        </p:tgtEl>
                                      </p:cBhvr>
                                      <p:to x="100000" y="60000"/>
                                    </p:animScale>
                                    <p:animScale>
                                      <p:cBhvr>
                                        <p:cTn id="37" dur="166" decel="50000">
                                          <p:stCondLst>
                                            <p:cond delay="676"/>
                                          </p:stCondLst>
                                        </p:cTn>
                                        <p:tgtEl>
                                          <p:spTgt spid="31"/>
                                        </p:tgtEl>
                                      </p:cBhvr>
                                      <p:to x="100000" y="100000"/>
                                    </p:animScale>
                                    <p:animScale>
                                      <p:cBhvr>
                                        <p:cTn id="38" dur="26">
                                          <p:stCondLst>
                                            <p:cond delay="1312"/>
                                          </p:stCondLst>
                                        </p:cTn>
                                        <p:tgtEl>
                                          <p:spTgt spid="31"/>
                                        </p:tgtEl>
                                      </p:cBhvr>
                                      <p:to x="100000" y="80000"/>
                                    </p:animScale>
                                    <p:animScale>
                                      <p:cBhvr>
                                        <p:cTn id="39" dur="166" decel="50000">
                                          <p:stCondLst>
                                            <p:cond delay="1338"/>
                                          </p:stCondLst>
                                        </p:cTn>
                                        <p:tgtEl>
                                          <p:spTgt spid="31"/>
                                        </p:tgtEl>
                                      </p:cBhvr>
                                      <p:to x="100000" y="100000"/>
                                    </p:animScale>
                                    <p:animScale>
                                      <p:cBhvr>
                                        <p:cTn id="40" dur="26">
                                          <p:stCondLst>
                                            <p:cond delay="1642"/>
                                          </p:stCondLst>
                                        </p:cTn>
                                        <p:tgtEl>
                                          <p:spTgt spid="31"/>
                                        </p:tgtEl>
                                      </p:cBhvr>
                                      <p:to x="100000" y="90000"/>
                                    </p:animScale>
                                    <p:animScale>
                                      <p:cBhvr>
                                        <p:cTn id="41" dur="166" decel="50000">
                                          <p:stCondLst>
                                            <p:cond delay="1668"/>
                                          </p:stCondLst>
                                        </p:cTn>
                                        <p:tgtEl>
                                          <p:spTgt spid="31"/>
                                        </p:tgtEl>
                                      </p:cBhvr>
                                      <p:to x="100000" y="100000"/>
                                    </p:animScale>
                                    <p:animScale>
                                      <p:cBhvr>
                                        <p:cTn id="42" dur="26">
                                          <p:stCondLst>
                                            <p:cond delay="1808"/>
                                          </p:stCondLst>
                                        </p:cTn>
                                        <p:tgtEl>
                                          <p:spTgt spid="31"/>
                                        </p:tgtEl>
                                      </p:cBhvr>
                                      <p:to x="100000" y="95000"/>
                                    </p:animScale>
                                    <p:animScale>
                                      <p:cBhvr>
                                        <p:cTn id="43"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253093"/>
            <a:ext cx="11373541" cy="6359978"/>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lvl="0">
              <a:defRPr/>
            </a:pPr>
            <a:r>
              <a:rPr lang="en-US" sz="4000" b="1" dirty="0">
                <a:latin typeface="Cambria" panose="02040503050406030204" pitchFamily="18" charset="0"/>
                <a:ea typeface="Cambria" panose="02040503050406030204" pitchFamily="18" charset="0"/>
              </a:rPr>
              <a:t>Cùng các bạn trao đổi về việc xây dựng tủ sách của lớp em dựa vào gợi ý:</a:t>
            </a:r>
            <a:endParaRPr kumimoji="0" lang="vi-VN"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1257076" y="2416545"/>
            <a:ext cx="10232420" cy="3170099"/>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Gợi</a:t>
            </a:r>
            <a:r>
              <a:rPr kumimoji="0" lang="en-US" sz="4000" b="1" i="0" u="sng"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ý: </a:t>
            </a:r>
          </a:p>
          <a:p>
            <a:pPr marL="742950" lvl="0" indent="-742950">
              <a:buFont typeface="+mj-lt"/>
              <a:buAutoNum type="arabicPeriod"/>
              <a:defRPr/>
            </a:pPr>
            <a:r>
              <a:rPr lang="en-US" sz="4000" b="1" dirty="0">
                <a:solidFill>
                  <a:srgbClr val="C00000"/>
                </a:solidFill>
                <a:latin typeface="Cambria" panose="02040503050406030204" pitchFamily="18" charset="0"/>
                <a:ea typeface="Cambria" panose="02040503050406030204" pitchFamily="18" charset="0"/>
              </a:rPr>
              <a:t>Vì sao lớp em cần có tủ sách?</a:t>
            </a:r>
          </a:p>
          <a:p>
            <a:pPr marL="742950" lvl="0" indent="-742950">
              <a:buFont typeface="+mj-lt"/>
              <a:buAutoNum type="arabicPeriod"/>
              <a:defRPr/>
            </a:pPr>
            <a:r>
              <a:rPr lang="en-US" sz="4000" b="1" dirty="0">
                <a:solidFill>
                  <a:srgbClr val="C00000"/>
                </a:solidFill>
                <a:latin typeface="Cambria" panose="02040503050406030204" pitchFamily="18" charset="0"/>
                <a:ea typeface="Cambria" panose="02040503050406030204" pitchFamily="18" charset="0"/>
              </a:rPr>
              <a:t>Cần làm gì để đóng góp sách?</a:t>
            </a:r>
          </a:p>
          <a:p>
            <a:pPr marL="742950" lvl="0" indent="-742950">
              <a:buFont typeface="+mj-lt"/>
              <a:buAutoNum type="arabicPeriod"/>
              <a:defRPr/>
            </a:pPr>
            <a:r>
              <a:rPr lang="vi-VN" sz="4000" b="1" dirty="0">
                <a:solidFill>
                  <a:srgbClr val="C00000"/>
                </a:solidFill>
                <a:latin typeface="Cambria" panose="02040503050406030204" pitchFamily="18" charset="0"/>
                <a:ea typeface="Cambria" panose="02040503050406030204" pitchFamily="18" charset="0"/>
              </a:rPr>
              <a:t>Nên sắp xếp sách như thế nào?</a:t>
            </a:r>
            <a:endParaRPr lang="en-US" sz="4000" b="1" dirty="0">
              <a:solidFill>
                <a:srgbClr val="C00000"/>
              </a:solidFill>
              <a:latin typeface="Cambria" panose="02040503050406030204" pitchFamily="18" charset="0"/>
              <a:ea typeface="Cambria" panose="02040503050406030204" pitchFamily="18" charset="0"/>
            </a:endParaRPr>
          </a:p>
          <a:p>
            <a:pPr marL="742950" lvl="0" indent="-742950">
              <a:buFont typeface="+mj-lt"/>
              <a:buAutoNum type="arabicPeriod"/>
              <a:defRPr/>
            </a:pPr>
            <a:r>
              <a:rPr lang="vi-VN" sz="4000" b="1" dirty="0">
                <a:solidFill>
                  <a:srgbClr val="C00000"/>
                </a:solidFill>
                <a:latin typeface="Cambria" panose="02040503050406030204" pitchFamily="18" charset="0"/>
                <a:ea typeface="Cambria" panose="02040503050406030204" pitchFamily="18" charset="0"/>
              </a:rPr>
              <a:t>Sử dụng sách ra sao?</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Hình ảnh 17">
            <a:extLst>
              <a:ext uri="{FF2B5EF4-FFF2-40B4-BE49-F238E27FC236}">
                <a16:creationId xmlns:a16="http://schemas.microsoft.com/office/drawing/2014/main" id="{275C6B4D-C7C4-4321-8665-44FD17B1551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r="3715" b="2160"/>
          <a:stretch/>
        </p:blipFill>
        <p:spPr>
          <a:xfrm>
            <a:off x="392855" y="505918"/>
            <a:ext cx="10379534" cy="5733738"/>
          </a:xfrm>
          <a:prstGeom prst="rect">
            <a:avLst/>
          </a:prstGeom>
        </p:spPr>
      </p:pic>
      <p:sp>
        <p:nvSpPr>
          <p:cNvPr id="2" name="TextBox 1"/>
          <p:cNvSpPr txBox="1"/>
          <p:nvPr/>
        </p:nvSpPr>
        <p:spPr>
          <a:xfrm>
            <a:off x="767443" y="3943350"/>
            <a:ext cx="3118757" cy="461665"/>
          </a:xfrm>
          <a:prstGeom prst="rect">
            <a:avLst/>
          </a:prstGeom>
          <a:noFill/>
        </p:spPr>
        <p:txBody>
          <a:bodyPr wrap="square" rtlCol="0">
            <a:spAutoFit/>
          </a:bodyPr>
          <a:lstStyle/>
          <a:p>
            <a:r>
              <a:rPr lang="en-US" b="1" dirty="0" smtClean="0"/>
              <a:t>THẢO LUẬN NHÓM 4</a:t>
            </a:r>
            <a:endParaRPr lang="en-US" b="1" dirty="0"/>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173095" y="2413337"/>
            <a:ext cx="3068626" cy="1015663"/>
          </a:xfrm>
          <a:prstGeom prst="rect">
            <a:avLst/>
          </a:prstGeom>
          <a:noFill/>
        </p:spPr>
        <p:txBody>
          <a:bodyPr wrap="square" rtlCol="0">
            <a:spAutoFit/>
          </a:bodyPr>
          <a:lstStyle/>
          <a:p>
            <a:r>
              <a:rPr lang="en-US" sz="6000" b="1" dirty="0" smtClean="0"/>
              <a:t>CHIA SẺ</a:t>
            </a:r>
            <a:endParaRPr lang="en-US" sz="6000" b="1" dirty="0"/>
          </a:p>
        </p:txBody>
      </p:sp>
    </p:spTree>
    <p:extLst>
      <p:ext uri="{BB962C8B-B14F-4D97-AF65-F5344CB8AC3E}">
        <p14:creationId xmlns:p14="http://schemas.microsoft.com/office/powerpoint/2010/main" val="3082259232"/>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Hình ảnh 5">
            <a:extLst>
              <a:ext uri="{FF2B5EF4-FFF2-40B4-BE49-F238E27FC236}">
                <a16:creationId xmlns:a16="http://schemas.microsoft.com/office/drawing/2014/main" id="{13639126-8C69-4291-AE4D-158FA6FF937B}"/>
              </a:ext>
            </a:extLst>
          </p:cNvPr>
          <p:cNvPicPr>
            <a:picLocks noChangeAspect="1"/>
          </p:cNvPicPr>
          <p:nvPr/>
        </p:nvPicPr>
        <p:blipFill>
          <a:blip r:embed="rId5"/>
          <a:stretch>
            <a:fillRect/>
          </a:stretch>
        </p:blipFill>
        <p:spPr>
          <a:xfrm>
            <a:off x="6179778" y="3604407"/>
            <a:ext cx="5628857" cy="1990468"/>
          </a:xfrm>
          <a:prstGeom prst="rect">
            <a:avLst/>
          </a:prstGeom>
        </p:spPr>
      </p:pic>
      <p:pic>
        <p:nvPicPr>
          <p:cNvPr id="15" name="Hình ảnh 4">
            <a:extLst>
              <a:ext uri="{FF2B5EF4-FFF2-40B4-BE49-F238E27FC236}">
                <a16:creationId xmlns:a16="http://schemas.microsoft.com/office/drawing/2014/main" id="{D57764FB-862F-4BFC-8C7F-0A353F06C15E}"/>
              </a:ext>
            </a:extLst>
          </p:cNvPr>
          <p:cNvPicPr>
            <a:picLocks noChangeAspect="1"/>
          </p:cNvPicPr>
          <p:nvPr/>
        </p:nvPicPr>
        <p:blipFill>
          <a:blip r:embed="rId6"/>
          <a:stretch>
            <a:fillRect/>
          </a:stretch>
        </p:blipFill>
        <p:spPr>
          <a:xfrm>
            <a:off x="6172269" y="822001"/>
            <a:ext cx="5189104" cy="2448739"/>
          </a:xfrm>
          <a:prstGeom prst="rect">
            <a:avLst/>
          </a:prstGeom>
        </p:spPr>
      </p:pic>
      <p:pic>
        <p:nvPicPr>
          <p:cNvPr id="16" name="Hình ảnh 6">
            <a:extLst>
              <a:ext uri="{FF2B5EF4-FFF2-40B4-BE49-F238E27FC236}">
                <a16:creationId xmlns:a16="http://schemas.microsoft.com/office/drawing/2014/main" id="{291F517B-92F1-41B5-A69D-91000C65A3AE}"/>
              </a:ext>
            </a:extLst>
          </p:cNvPr>
          <p:cNvPicPr>
            <a:picLocks noChangeAspect="1"/>
          </p:cNvPicPr>
          <p:nvPr/>
        </p:nvPicPr>
        <p:blipFill rotWithShape="1">
          <a:blip r:embed="rId7"/>
          <a:srcRect l="2920"/>
          <a:stretch/>
        </p:blipFill>
        <p:spPr>
          <a:xfrm>
            <a:off x="383365" y="3655327"/>
            <a:ext cx="4776918" cy="1888630"/>
          </a:xfrm>
          <a:prstGeom prst="rect">
            <a:avLst/>
          </a:prstGeom>
        </p:spPr>
      </p:pic>
      <p:pic>
        <p:nvPicPr>
          <p:cNvPr id="17" name="Hình ảnh 7">
            <a:extLst>
              <a:ext uri="{FF2B5EF4-FFF2-40B4-BE49-F238E27FC236}">
                <a16:creationId xmlns:a16="http://schemas.microsoft.com/office/drawing/2014/main" id="{3D789886-D692-4067-9B24-9AB4296178DB}"/>
              </a:ext>
            </a:extLst>
          </p:cNvPr>
          <p:cNvPicPr>
            <a:picLocks noChangeAspect="1"/>
          </p:cNvPicPr>
          <p:nvPr/>
        </p:nvPicPr>
        <p:blipFill>
          <a:blip r:embed="rId8"/>
          <a:stretch>
            <a:fillRect/>
          </a:stretch>
        </p:blipFill>
        <p:spPr>
          <a:xfrm>
            <a:off x="813044" y="1182350"/>
            <a:ext cx="4707689" cy="1897888"/>
          </a:xfrm>
          <a:prstGeom prst="rect">
            <a:avLst/>
          </a:prstGeom>
        </p:spPr>
      </p:pic>
      <p:pic>
        <p:nvPicPr>
          <p:cNvPr id="18" name="Hình ảnh 3" descr="Ảnh có chứa văn bản, phong bì&#10;&#10;Mô tả được tạo tự động">
            <a:extLst>
              <a:ext uri="{FF2B5EF4-FFF2-40B4-BE49-F238E27FC236}">
                <a16:creationId xmlns:a16="http://schemas.microsoft.com/office/drawing/2014/main" id="{86A07B9F-2D73-463F-A36D-342954B36CC7}"/>
              </a:ext>
            </a:extLst>
          </p:cNvPr>
          <p:cNvPicPr>
            <a:picLocks noChangeAspect="1"/>
          </p:cNvPicPr>
          <p:nvPr/>
        </p:nvPicPr>
        <p:blipFill rotWithShape="1">
          <a:blip r:embed="rId9">
            <a:extLst>
              <a:ext uri="{28A0092B-C50C-407E-A947-70E740481C1C}">
                <a14:useLocalDpi xmlns:a14="http://schemas.microsoft.com/office/drawing/2010/main" val="0"/>
              </a:ext>
            </a:extLst>
          </a:blip>
          <a:srcRect l="9215" t="9136" r="10671" b="21710"/>
          <a:stretch/>
        </p:blipFill>
        <p:spPr>
          <a:xfrm>
            <a:off x="4607835" y="2487407"/>
            <a:ext cx="2640293" cy="2112235"/>
          </a:xfrm>
          <a:prstGeom prst="rect">
            <a:avLst/>
          </a:prstGeom>
        </p:spPr>
      </p:pic>
      <mc:AlternateContent xmlns:mc="http://schemas.openxmlformats.org/markup-compatibility/2006" xmlns:p14="http://schemas.microsoft.com/office/powerpoint/2010/main">
        <mc:Choice Requires="p14">
          <p:contentPart p14:bwMode="auto" r:id="rId10">
            <p14:nvContentPartPr>
              <p14:cNvPr id="19" name="Viết tay 13">
                <a:extLst>
                  <a:ext uri="{FF2B5EF4-FFF2-40B4-BE49-F238E27FC236}">
                    <a16:creationId xmlns:a16="http://schemas.microsoft.com/office/drawing/2014/main" id="{FE2CA605-4593-4469-BB1A-4F43D680A528}"/>
                  </a:ext>
                </a:extLst>
              </p14:cNvPr>
              <p14:cNvContentPartPr/>
              <p14:nvPr/>
            </p14:nvContentPartPr>
            <p14:xfrm>
              <a:off x="4307259" y="4551032"/>
              <a:ext cx="3193440" cy="382303"/>
            </p14:xfrm>
          </p:contentPart>
        </mc:Choice>
        <mc:Fallback xmlns="">
          <p:pic>
            <p:nvPicPr>
              <p:cNvPr id="19" name="Viết tay 13">
                <a:extLst>
                  <a:ext uri="{FF2B5EF4-FFF2-40B4-BE49-F238E27FC236}">
                    <a16:creationId xmlns:a16="http://schemas.microsoft.com/office/drawing/2014/main" id="{FE2CA605-4593-4469-BB1A-4F43D680A528}"/>
                  </a:ext>
                </a:extLst>
              </p:cNvPr>
              <p:cNvPicPr/>
              <p:nvPr/>
            </p:nvPicPr>
            <p:blipFill>
              <a:blip r:embed="rId11"/>
              <a:stretch>
                <a:fillRect/>
              </a:stretch>
            </p:blipFill>
            <p:spPr>
              <a:xfrm>
                <a:off x="4217273" y="4371209"/>
                <a:ext cx="3373053" cy="741589"/>
              </a:xfrm>
              <a:prstGeom prst="rect">
                <a:avLst/>
              </a:prstGeom>
            </p:spPr>
          </p:pic>
        </mc:Fallback>
      </mc:AlternateContent>
      <p:pic>
        <p:nvPicPr>
          <p:cNvPr id="20" name="Hình ảnh 18">
            <a:extLst>
              <a:ext uri="{FF2B5EF4-FFF2-40B4-BE49-F238E27FC236}">
                <a16:creationId xmlns:a16="http://schemas.microsoft.com/office/drawing/2014/main" id="{1D627BB2-DD25-467D-A86A-A1499B869FD5}"/>
              </a:ext>
            </a:extLst>
          </p:cNvPr>
          <p:cNvPicPr>
            <a:picLocks noChangeAspect="1"/>
          </p:cNvPicPr>
          <p:nvPr/>
        </p:nvPicPr>
        <p:blipFill rotWithShape="1">
          <a:blip r:embed="rId12"/>
          <a:srcRect l="6462" t="12536" r="8196" b="22339"/>
          <a:stretch/>
        </p:blipFill>
        <p:spPr>
          <a:xfrm>
            <a:off x="4663200" y="4457365"/>
            <a:ext cx="2481558" cy="618248"/>
          </a:xfrm>
          <a:prstGeom prst="rect">
            <a:avLst/>
          </a:prstGeom>
        </p:spPr>
      </p:pic>
    </p:spTree>
    <p:extLst>
      <p:ext uri="{BB962C8B-B14F-4D97-AF65-F5344CB8AC3E}">
        <p14:creationId xmlns:p14="http://schemas.microsoft.com/office/powerpoint/2010/main" val="4063755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63"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2000" fill="hold"/>
                                        <p:tgtEl>
                                          <p:spTgt spid="19"/>
                                        </p:tgtEl>
                                        <p:attrNameLst>
                                          <p:attrName>drawProgress</p:attrName>
                                        </p:attrNameLst>
                                      </p:cBhvr>
                                      <p:tavLst>
                                        <p:tav tm="0">
                                          <p:val>
                                            <p:fltVal val="0"/>
                                          </p:val>
                                        </p:tav>
                                        <p:tav tm="100000">
                                          <p:val>
                                            <p:fltVal val="1"/>
                                          </p:val>
                                        </p:tav>
                                      </p:tavLst>
                                    </p:anim>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926623"/>
            <a:ext cx="11373541" cy="5303991"/>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endParaRPr lang="vi-VN" dirty="0"/>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98388" y="1096114"/>
            <a:ext cx="101507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Vì sao lớp em cần có tủ sách?</a:t>
            </a:r>
            <a:endParaRPr lang="en-US" sz="4000" b="1" dirty="0" err="1">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466060" y="2359048"/>
            <a:ext cx="6642501" cy="353943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V</a:t>
            </a:r>
            <a:r>
              <a:rPr lang="vi-VN" sz="3200" b="1">
                <a:latin typeface="Cambria" panose="02040503050406030204" pitchFamily="18" charset="0"/>
                <a:ea typeface="Cambria" panose="02040503050406030204" pitchFamily="18" charset="0"/>
              </a:rPr>
              <a:t>ì: Hoạt động đọc sách của học sinh trong các giờ ra chơi được duy trì thường xuyên, hiệu quả. Sách, báo, truyện được chúng em truyền tay nhau đọc. Đây là hoạt động mà chúng em rất say mê và yêu thích.</a:t>
            </a:r>
            <a:endParaRPr lang="vi-VN" sz="3200" b="1" dirty="0">
              <a:latin typeface="Cambria" panose="02040503050406030204" pitchFamily="18" charset="0"/>
              <a:ea typeface="Cambria" panose="02040503050406030204" pitchFamily="18" charset="0"/>
            </a:endParaRPr>
          </a:p>
        </p:txBody>
      </p:sp>
      <p:pic>
        <p:nvPicPr>
          <p:cNvPr id="18" name="Picture 17" descr="A picture containing icon&#10;&#10;Description automatically generated">
            <a:extLst>
              <a:ext uri="{FF2B5EF4-FFF2-40B4-BE49-F238E27FC236}">
                <a16:creationId xmlns:a16="http://schemas.microsoft.com/office/drawing/2014/main" id="{07C53DC8-26BB-591D-9A6A-B3ECA7837F1C}"/>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711888" y="1399413"/>
            <a:ext cx="5409854" cy="5409854"/>
          </a:xfrm>
          <a:prstGeom prst="rect">
            <a:avLst/>
          </a:prstGeom>
        </p:spPr>
      </p:pic>
      <p:sp>
        <p:nvSpPr>
          <p:cNvPr id="19" name="TextBox 18">
            <a:extLst>
              <a:ext uri="{FF2B5EF4-FFF2-40B4-BE49-F238E27FC236}">
                <a16:creationId xmlns:a16="http://schemas.microsoft.com/office/drawing/2014/main" id="{122E8726-DCDD-FC71-1AF5-94433EBD2D0D}"/>
              </a:ext>
            </a:extLst>
          </p:cNvPr>
          <p:cNvSpPr txBox="1"/>
          <p:nvPr/>
        </p:nvSpPr>
        <p:spPr>
          <a:xfrm>
            <a:off x="7315263" y="2272822"/>
            <a:ext cx="2152891" cy="1200329"/>
          </a:xfrm>
          <a:prstGeom prst="rect">
            <a:avLst/>
          </a:prstGeom>
          <a:noFill/>
        </p:spPr>
        <p:txBody>
          <a:bodyPr wrap="square" rtlCol="0">
            <a:spAutoFit/>
          </a:bodyPr>
          <a:lstStyle/>
          <a:p>
            <a:r>
              <a:rPr lang="en-US" b="1" dirty="0" err="1">
                <a:latin typeface="Cambria" panose="02040503050406030204" pitchFamily="18" charset="0"/>
                <a:ea typeface="Cambria" panose="02040503050406030204" pitchFamily="18" charset="0"/>
              </a:rPr>
              <a:t>Tớ</a:t>
            </a:r>
            <a:r>
              <a:rPr lang="en-US" b="1" dirty="0">
                <a:latin typeface="Cambria" panose="02040503050406030204" pitchFamily="18" charset="0"/>
                <a:ea typeface="Cambria" panose="02040503050406030204" pitchFamily="18" charset="0"/>
              </a:rPr>
              <a:t> </a:t>
            </a:r>
            <a:r>
              <a:rPr lang="en-US" b="1" err="1">
                <a:latin typeface="Cambria" panose="02040503050406030204" pitchFamily="18" charset="0"/>
                <a:ea typeface="Cambria" panose="02040503050406030204" pitchFamily="18" charset="0"/>
              </a:rPr>
              <a:t>sẽ</a:t>
            </a:r>
            <a:r>
              <a:rPr lang="en-US" b="1">
                <a:latin typeface="Cambria" panose="02040503050406030204" pitchFamily="18" charset="0"/>
                <a:ea typeface="Cambria" panose="02040503050406030204" pitchFamily="18" charset="0"/>
              </a:rPr>
              <a:t> nói cho </a:t>
            </a:r>
            <a:r>
              <a:rPr lang="en-US" b="1" dirty="0" err="1">
                <a:latin typeface="Cambria" panose="02040503050406030204" pitchFamily="18" charset="0"/>
                <a:ea typeface="Cambria" panose="02040503050406030204" pitchFamily="18" charset="0"/>
              </a:rPr>
              <a:t>các</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bạn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nghe</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nhé</a:t>
            </a:r>
            <a:r>
              <a:rPr lang="en-US" b="1" dirty="0">
                <a:latin typeface="Cambria" panose="02040503050406030204" pitchFamily="18" charset="0"/>
                <a:ea typeface="Cambria" panose="02040503050406030204" pitchFamily="18" charset="0"/>
              </a:rPr>
              <a:t>! </a:t>
            </a:r>
            <a:endParaRPr lang="vi-VN"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22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800" decel="100000"/>
                                        <p:tgtEl>
                                          <p:spTgt spid="19"/>
                                        </p:tgtEl>
                                      </p:cBhvr>
                                    </p:animEffect>
                                    <p:anim calcmode="lin" valueType="num">
                                      <p:cBhvr>
                                        <p:cTn id="8" dur="800" decel="100000" fill="hold"/>
                                        <p:tgtEl>
                                          <p:spTgt spid="19"/>
                                        </p:tgtEl>
                                        <p:attrNameLst>
                                          <p:attrName>style.rotation</p:attrName>
                                        </p:attrNameLst>
                                      </p:cBhvr>
                                      <p:tavLst>
                                        <p:tav tm="0">
                                          <p:val>
                                            <p:fltVal val="-90"/>
                                          </p:val>
                                        </p:tav>
                                        <p:tav tm="100000">
                                          <p:val>
                                            <p:fltVal val="0"/>
                                          </p:val>
                                        </p:tav>
                                      </p:tavLst>
                                    </p:anim>
                                    <p:anim calcmode="lin" valueType="num">
                                      <p:cBhvr>
                                        <p:cTn id="9" dur="800" decel="100000" fill="hold"/>
                                        <p:tgtEl>
                                          <p:spTgt spid="19"/>
                                        </p:tgtEl>
                                        <p:attrNameLst>
                                          <p:attrName>ppt_x</p:attrName>
                                        </p:attrNameLst>
                                      </p:cBhvr>
                                      <p:tavLst>
                                        <p:tav tm="0">
                                          <p:val>
                                            <p:strVal val="#ppt_x+0.4"/>
                                          </p:val>
                                        </p:tav>
                                        <p:tav tm="100000">
                                          <p:val>
                                            <p:strVal val="#ppt_x-0.05"/>
                                          </p:val>
                                        </p:tav>
                                      </p:tavLst>
                                    </p:anim>
                                    <p:anim calcmode="lin" valueType="num">
                                      <p:cBhvr>
                                        <p:cTn id="10" dur="800" decel="100000" fill="hold"/>
                                        <p:tgtEl>
                                          <p:spTgt spid="1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800" decel="100000"/>
                                        <p:tgtEl>
                                          <p:spTgt spid="22"/>
                                        </p:tgtEl>
                                      </p:cBhvr>
                                    </p:animEffect>
                                    <p:anim calcmode="lin" valueType="num">
                                      <p:cBhvr>
                                        <p:cTn id="18" dur="800" decel="100000" fill="hold"/>
                                        <p:tgtEl>
                                          <p:spTgt spid="22"/>
                                        </p:tgtEl>
                                        <p:attrNameLst>
                                          <p:attrName>style.rotation</p:attrName>
                                        </p:attrNameLst>
                                      </p:cBhvr>
                                      <p:tavLst>
                                        <p:tav tm="0">
                                          <p:val>
                                            <p:fltVal val="-90"/>
                                          </p:val>
                                        </p:tav>
                                        <p:tav tm="100000">
                                          <p:val>
                                            <p:fltVal val="0"/>
                                          </p:val>
                                        </p:tav>
                                      </p:tavLst>
                                    </p:anim>
                                    <p:anim calcmode="lin" valueType="num">
                                      <p:cBhvr>
                                        <p:cTn id="19" dur="800" decel="100000" fill="hold"/>
                                        <p:tgtEl>
                                          <p:spTgt spid="22"/>
                                        </p:tgtEl>
                                        <p:attrNameLst>
                                          <p:attrName>ppt_x</p:attrName>
                                        </p:attrNameLst>
                                      </p:cBhvr>
                                      <p:tavLst>
                                        <p:tav tm="0">
                                          <p:val>
                                            <p:strVal val="#ppt_x+0.4"/>
                                          </p:val>
                                        </p:tav>
                                        <p:tav tm="100000">
                                          <p:val>
                                            <p:strVal val="#ppt_x-0.05"/>
                                          </p:val>
                                        </p:tav>
                                      </p:tavLst>
                                    </p:anim>
                                    <p:anim calcmode="lin" valueType="num">
                                      <p:cBhvr>
                                        <p:cTn id="20" dur="800" decel="100000" fill="hold"/>
                                        <p:tgtEl>
                                          <p:spTgt spid="22"/>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447"/>
  <p:tag name="MH_SECTIONID" val="448,449,"/>
  <p:tag name="ISPRING_PRESENTATION_TITLE" val="绿色美食画册通用PPT模板"/>
  <p:tag name="INKNOELEADERBOARD" val="1738143187"/>
</p:tagLst>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17653</TotalTime>
  <Words>323</Words>
  <Application>Microsoft Office PowerPoint</Application>
  <PresentationFormat>Widescreen</PresentationFormat>
  <Paragraphs>43</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宋体</vt:lpstr>
      <vt:lpstr>#9Slide05 Bodega Script</vt:lpstr>
      <vt:lpstr>#9Slide07 IcielCadena</vt:lpstr>
      <vt:lpstr>Arial</vt:lpstr>
      <vt:lpstr>Broadway</vt:lpstr>
      <vt:lpstr>Calibri</vt:lpstr>
      <vt:lpstr>Cambria</vt:lpstr>
      <vt:lpstr>字魂105号-简雅黑</vt:lpstr>
      <vt:lpstr>字魂115号-刀刀体</vt: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9</cp:revision>
  <dcterms:created xsi:type="dcterms:W3CDTF">2018-02-07T02:07:44Z</dcterms:created>
  <dcterms:modified xsi:type="dcterms:W3CDTF">2024-09-12T14:02:41Z</dcterms:modified>
</cp:coreProperties>
</file>