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810" r:id="rId2"/>
  </p:sldMasterIdLst>
  <p:notesMasterIdLst>
    <p:notesMasterId r:id="rId28"/>
  </p:notesMasterIdLst>
  <p:handoutMasterIdLst>
    <p:handoutMasterId r:id="rId29"/>
  </p:handoutMasterIdLst>
  <p:sldIdLst>
    <p:sldId id="499" r:id="rId3"/>
    <p:sldId id="472" r:id="rId4"/>
    <p:sldId id="503" r:id="rId5"/>
    <p:sldId id="473" r:id="rId6"/>
    <p:sldId id="500" r:id="rId7"/>
    <p:sldId id="502" r:id="rId8"/>
    <p:sldId id="517" r:id="rId9"/>
    <p:sldId id="474" r:id="rId10"/>
    <p:sldId id="532" r:id="rId11"/>
    <p:sldId id="518" r:id="rId12"/>
    <p:sldId id="519" r:id="rId13"/>
    <p:sldId id="520" r:id="rId14"/>
    <p:sldId id="527" r:id="rId15"/>
    <p:sldId id="521" r:id="rId16"/>
    <p:sldId id="522" r:id="rId17"/>
    <p:sldId id="523" r:id="rId18"/>
    <p:sldId id="528" r:id="rId19"/>
    <p:sldId id="529" r:id="rId20"/>
    <p:sldId id="530" r:id="rId21"/>
    <p:sldId id="531" r:id="rId22"/>
    <p:sldId id="506" r:id="rId23"/>
    <p:sldId id="730" r:id="rId24"/>
    <p:sldId id="729" r:id="rId25"/>
    <p:sldId id="731" r:id="rId26"/>
    <p:sldId id="505" r:id="rId27"/>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EFFD"/>
    <a:srgbClr val="CC0066"/>
    <a:srgbClr val="A2CC4E"/>
    <a:srgbClr val="EF45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68" autoAdjust="0"/>
    <p:restoredTop sz="84921" autoAdjust="0"/>
  </p:normalViewPr>
  <p:slideViewPr>
    <p:cSldViewPr snapToGrid="0">
      <p:cViewPr varScale="1">
        <p:scale>
          <a:sx n="85" d="100"/>
          <a:sy n="85" d="100"/>
        </p:scale>
        <p:origin x="667" y="72"/>
      </p:cViewPr>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D43930-02E3-4C1E-A082-000CB840E52A}" type="datetimeFigureOut">
              <a:rPr lang="en-US" smtClean="0"/>
              <a:t>9/7/2023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3DABDE-FCB5-44C1-969D-1C329B0018C3}" type="slidenum">
              <a:rPr lang="en-US" smtClean="0"/>
              <a:t>‹#›</a:t>
            </a:fld>
            <a:endParaRPr lang="en-US"/>
          </a:p>
        </p:txBody>
      </p:sp>
    </p:spTree>
    <p:extLst>
      <p:ext uri="{BB962C8B-B14F-4D97-AF65-F5344CB8AC3E}">
        <p14:creationId xmlns:p14="http://schemas.microsoft.com/office/powerpoint/2010/main" val="2320775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44D09-78C9-491C-8874-AF631A1BF5B7}" type="datetimeFigureOut">
              <a:rPr lang="zh-CN" altLang="en-US" smtClean="0"/>
              <a:t>2023/9/7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EBD2A6-323F-4802-8465-E74463170811}" type="slidenum">
              <a:rPr lang="zh-CN" altLang="en-US" smtClean="0"/>
              <a:t>‹#›</a:t>
            </a:fld>
            <a:endParaRPr lang="zh-CN" altLang="en-US"/>
          </a:p>
        </p:txBody>
      </p:sp>
    </p:spTree>
    <p:extLst>
      <p:ext uri="{BB962C8B-B14F-4D97-AF65-F5344CB8AC3E}">
        <p14:creationId xmlns:p14="http://schemas.microsoft.com/office/powerpoint/2010/main" val="232254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5EE733-4D92-4827-87ED-802C0430BE1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684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2DF5FD-E2CD-4DFC-A445-838FC58B7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a:extLst>
              <a:ext uri="{FF2B5EF4-FFF2-40B4-BE49-F238E27FC236}">
                <a16:creationId xmlns:a16="http://schemas.microsoft.com/office/drawing/2014/main" id="{73AB050D-6257-4C22-AF99-DC8022B1FA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a:extLst>
              <a:ext uri="{FF2B5EF4-FFF2-40B4-BE49-F238E27FC236}">
                <a16:creationId xmlns:a16="http://schemas.microsoft.com/office/drawing/2014/main" id="{AC00AB7D-A515-433B-8351-709C1BD6EC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13700838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369146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933311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7042684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17128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78719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6428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4608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2302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7584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9680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3091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962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3036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9/7/2023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4909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85116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7288923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49804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07339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3144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05192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53434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image" Target="../media/image4.jpg"/><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BAF45873-9AC1-46C0-8A52-453B3BC27D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组合 1">
            <a:extLst>
              <a:ext uri="{FF2B5EF4-FFF2-40B4-BE49-F238E27FC236}">
                <a16:creationId xmlns:a16="http://schemas.microsoft.com/office/drawing/2014/main" id="{1F833EC4-E2F9-4549-A464-40B7E5EEA6FD}"/>
              </a:ext>
            </a:extLst>
          </p:cNvPr>
          <p:cNvGrpSpPr/>
          <p:nvPr userDrawn="1"/>
        </p:nvGrpSpPr>
        <p:grpSpPr>
          <a:xfrm>
            <a:off x="0" y="0"/>
            <a:ext cx="12309881" cy="6858000"/>
            <a:chOff x="0" y="0"/>
            <a:chExt cx="12309881" cy="6858000"/>
          </a:xfrm>
        </p:grpSpPr>
        <p:pic>
          <p:nvPicPr>
            <p:cNvPr id="3" name="图片 2">
              <a:extLst>
                <a:ext uri="{FF2B5EF4-FFF2-40B4-BE49-F238E27FC236}">
                  <a16:creationId xmlns:a16="http://schemas.microsoft.com/office/drawing/2014/main" id="{C990D388-9074-4BA5-80A8-2232014090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4" name="矩形: 圆角 3">
              <a:extLst>
                <a:ext uri="{FF2B5EF4-FFF2-40B4-BE49-F238E27FC236}">
                  <a16:creationId xmlns:a16="http://schemas.microsoft.com/office/drawing/2014/main" id="{63E2F4B5-8CE5-4856-AD7D-53EABD075E69}"/>
                </a:ext>
              </a:extLst>
            </p:cNvPr>
            <p:cNvSpPr/>
            <p:nvPr/>
          </p:nvSpPr>
          <p:spPr>
            <a:xfrm>
              <a:off x="429986" y="664016"/>
              <a:ext cx="11332027" cy="57588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5" name="图片 4">
              <a:extLst>
                <a:ext uri="{FF2B5EF4-FFF2-40B4-BE49-F238E27FC236}">
                  <a16:creationId xmlns:a16="http://schemas.microsoft.com/office/drawing/2014/main" id="{C5ADCA99-DAF4-4291-84A9-6E7BE64800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1" t="71037" r="529" b="3042"/>
            <a:stretch/>
          </p:blipFill>
          <p:spPr>
            <a:xfrm>
              <a:off x="8904514" y="5528668"/>
              <a:ext cx="3405367" cy="1329332"/>
            </a:xfrm>
            <a:prstGeom prst="rect">
              <a:avLst/>
            </a:prstGeom>
          </p:spPr>
        </p:pic>
        <p:grpSp>
          <p:nvGrpSpPr>
            <p:cNvPr id="6" name="组合 5">
              <a:extLst>
                <a:ext uri="{FF2B5EF4-FFF2-40B4-BE49-F238E27FC236}">
                  <a16:creationId xmlns:a16="http://schemas.microsoft.com/office/drawing/2014/main" id="{90FD8696-508A-46C2-B9A5-C8837437E346}"/>
                </a:ext>
              </a:extLst>
            </p:cNvPr>
            <p:cNvGrpSpPr/>
            <p:nvPr/>
          </p:nvGrpSpPr>
          <p:grpSpPr>
            <a:xfrm rot="5400000">
              <a:off x="5855396" y="-922095"/>
              <a:ext cx="432193" cy="2620065"/>
              <a:chOff x="246324" y="1213812"/>
              <a:chExt cx="542866" cy="4514837"/>
            </a:xfrm>
          </p:grpSpPr>
          <p:sp>
            <p:nvSpPr>
              <p:cNvPr id="10" name="矩形: 圆角 9">
                <a:extLst>
                  <a:ext uri="{FF2B5EF4-FFF2-40B4-BE49-F238E27FC236}">
                    <a16:creationId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11" name="矩形: 圆角 10">
                <a:extLst>
                  <a:ext uri="{FF2B5EF4-FFF2-40B4-BE49-F238E27FC236}">
                    <a16:creationId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grpSp>
        <p:pic>
          <p:nvPicPr>
            <p:cNvPr id="7" name="图片 6">
              <a:extLst>
                <a:ext uri="{FF2B5EF4-FFF2-40B4-BE49-F238E27FC236}">
                  <a16:creationId xmlns:a16="http://schemas.microsoft.com/office/drawing/2014/main" id="{E3B6CFF1-6C5F-4973-8039-0FDC3B0DAA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7381524" y="609676"/>
              <a:ext cx="837659" cy="527951"/>
            </a:xfrm>
            <a:prstGeom prst="rect">
              <a:avLst/>
            </a:prstGeom>
          </p:spPr>
        </p:pic>
        <p:pic>
          <p:nvPicPr>
            <p:cNvPr id="8" name="图片 7">
              <a:extLst>
                <a:ext uri="{FF2B5EF4-FFF2-40B4-BE49-F238E27FC236}">
                  <a16:creationId xmlns:a16="http://schemas.microsoft.com/office/drawing/2014/main" id="{E168D529-666E-4291-9C8B-7493590088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4" t="41607" r="74503" b="49783"/>
            <a:stretch/>
          </p:blipFill>
          <p:spPr>
            <a:xfrm>
              <a:off x="3923800" y="185838"/>
              <a:ext cx="837659" cy="527951"/>
            </a:xfrm>
            <a:prstGeom prst="rect">
              <a:avLst/>
            </a:prstGeom>
          </p:spPr>
        </p:pic>
      </p:grpSp>
      <p:pic>
        <p:nvPicPr>
          <p:cNvPr id="22" name="Picture 21">
            <a:extLst>
              <a:ext uri="{FF2B5EF4-FFF2-40B4-BE49-F238E27FC236}">
                <a16:creationId xmlns:a16="http://schemas.microsoft.com/office/drawing/2014/main" id="{74A29F50-9050-4B8F-B737-8355B107942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23" name="Picture 22">
            <a:extLst>
              <a:ext uri="{FF2B5EF4-FFF2-40B4-BE49-F238E27FC236}">
                <a16:creationId xmlns:a16="http://schemas.microsoft.com/office/drawing/2014/main" id="{0468CB96-856B-4620-B0C1-1609B5F320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24" name="Picture 23">
            <a:extLst>
              <a:ext uri="{FF2B5EF4-FFF2-40B4-BE49-F238E27FC236}">
                <a16:creationId xmlns:a16="http://schemas.microsoft.com/office/drawing/2014/main" id="{CCB6B159-ED37-44C4-9A89-9D77A94DA96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642622282"/>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7FE1C-179B-41D1-902C-6E984023EA19}" type="datetimeFigureOut">
              <a:rPr lang="en-US" smtClean="0"/>
              <a:t>9/7/2023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8E988-33BC-4527-824D-FB71870FCEC2}" type="slidenum">
              <a:rPr lang="en-US" smtClean="0"/>
              <a:t>‹#›</a:t>
            </a:fld>
            <a:endParaRPr lang="en-US"/>
          </a:p>
        </p:txBody>
      </p:sp>
      <p:sp>
        <p:nvSpPr>
          <p:cNvPr id="7" name="9Slide.vn - 2019">
            <a:extLst>
              <a:ext uri="{FF2B5EF4-FFF2-40B4-BE49-F238E27FC236}">
                <a16:creationId xmlns:a16="http://schemas.microsoft.com/office/drawing/2014/main" id="{D0071B69-C725-429E-91AF-78FA8E77B47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A38DAF86-4477-43E4-AE52-5428149E21F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9" name="Picture 8">
            <a:extLst>
              <a:ext uri="{FF2B5EF4-FFF2-40B4-BE49-F238E27FC236}">
                <a16:creationId xmlns:a16="http://schemas.microsoft.com/office/drawing/2014/main" id="{C02E2921-A85C-4860-B695-F182599B012D}"/>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10" name="Picture 9">
            <a:extLst>
              <a:ext uri="{FF2B5EF4-FFF2-40B4-BE49-F238E27FC236}">
                <a16:creationId xmlns:a16="http://schemas.microsoft.com/office/drawing/2014/main" id="{003CA441-BBC8-4D90-B45E-4DB360E47C5A}"/>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1094170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789" r:id="rId13"/>
    <p:sldLayoutId id="2147483788" r:id="rId14"/>
    <p:sldLayoutId id="2147483787" r:id="rId15"/>
    <p:sldLayoutId id="2147483786" r:id="rId16"/>
    <p:sldLayoutId id="2147483673" r:id="rId17"/>
    <p:sldLayoutId id="2147483790" r:id="rId18"/>
    <p:sldLayoutId id="2147483689" r:id="rId19"/>
    <p:sldLayoutId id="2147483791" r:id="rId20"/>
    <p:sldLayoutId id="2147483723" r:id="rId21"/>
  </p:sldLayoutIdLst>
  <mc:AlternateContent xmlns:mc="http://schemas.openxmlformats.org/markup-compatibility/2006" xmlns:p14="http://schemas.microsoft.com/office/powerpoint/2010/main">
    <mc:Choice Requires="p14">
      <p:transition spd="slow" p14:dur="2000">
        <p:random/>
      </p:transition>
    </mc:Choice>
    <mc:Fallback xmlns="">
      <p:transition spd="slow" advClick="0" advTm="2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1.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3.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4473" y="937251"/>
            <a:ext cx="7789313" cy="1200329"/>
          </a:xfrm>
          <a:prstGeom prst="rect">
            <a:avLst/>
          </a:prstGeom>
        </p:spPr>
        <p:txBody>
          <a:bodyPr wrap="none">
            <a:spAutoFit/>
          </a:bodyPr>
          <a:lstStyle/>
          <a:p>
            <a:pPr lvl="0" algn="ctr" defTabSz="685800">
              <a:lnSpc>
                <a:spcPct val="90000"/>
              </a:lnSpc>
              <a:spcBef>
                <a:spcPct val="0"/>
              </a:spcBef>
              <a:defRPr/>
            </a:pPr>
            <a:r>
              <a:rPr lang="vi-VN" sz="8000" b="1" dirty="0">
                <a:solidFill>
                  <a:srgbClr val="00B050"/>
                </a:solidFill>
                <a:latin typeface="#9Slide07 HoneyCream" pitchFamily="2" charset="0"/>
              </a:rPr>
              <a:t>Luyện</a:t>
            </a:r>
            <a:r>
              <a:rPr lang="en-US" sz="8000" b="1" dirty="0">
                <a:solidFill>
                  <a:srgbClr val="00B050"/>
                </a:solidFill>
                <a:latin typeface="#9Slide07 HoneyCream" pitchFamily="2" charset="0"/>
              </a:rPr>
              <a:t> </a:t>
            </a:r>
            <a:r>
              <a:rPr lang="vi-VN" sz="8000" b="1" dirty="0">
                <a:solidFill>
                  <a:srgbClr val="00B050"/>
                </a:solidFill>
                <a:latin typeface="#9Slide07 HoneyCream" pitchFamily="2" charset="0"/>
              </a:rPr>
              <a:t>từ và câu</a:t>
            </a:r>
            <a:endParaRPr lang="en-US" sz="8000" b="1" dirty="0">
              <a:solidFill>
                <a:srgbClr val="00B050"/>
              </a:solidFill>
              <a:latin typeface="#9Slide07 HoneyCream" pitchFamily="2" charset="0"/>
            </a:endParaRPr>
          </a:p>
        </p:txBody>
      </p:sp>
      <p:sp>
        <p:nvSpPr>
          <p:cNvPr id="11" name="Rectangle 10">
            <a:extLst>
              <a:ext uri="{FF2B5EF4-FFF2-40B4-BE49-F238E27FC236}">
                <a16:creationId xmlns:a16="http://schemas.microsoft.com/office/drawing/2014/main" id="{9D0711D0-3B68-47CD-A439-5224961B1894}"/>
              </a:ext>
            </a:extLst>
          </p:cNvPr>
          <p:cNvSpPr/>
          <p:nvPr/>
        </p:nvSpPr>
        <p:spPr>
          <a:xfrm>
            <a:off x="3939254" y="2776964"/>
            <a:ext cx="4924745" cy="1421928"/>
          </a:xfrm>
          <a:prstGeom prst="rect">
            <a:avLst/>
          </a:prstGeom>
        </p:spPr>
        <p:txBody>
          <a:bodyPr wrap="none">
            <a:spAutoFit/>
          </a:bodyPr>
          <a:lstStyle/>
          <a:p>
            <a:pPr lvl="0" algn="ctr" defTabSz="685800">
              <a:lnSpc>
                <a:spcPct val="90000"/>
              </a:lnSpc>
              <a:spcBef>
                <a:spcPct val="0"/>
              </a:spcBef>
              <a:defRPr/>
            </a:pPr>
            <a:r>
              <a:rPr lang="en-US" sz="9600" b="1" dirty="0">
                <a:solidFill>
                  <a:srgbClr val="FF0000"/>
                </a:solidFill>
                <a:latin typeface="Arial" panose="020B0604020202020204" pitchFamily="34" charset="0"/>
                <a:cs typeface="Arial" panose="020B0604020202020204" pitchFamily="34" charset="0"/>
              </a:rPr>
              <a:t>Danh từ</a:t>
            </a:r>
          </a:p>
        </p:txBody>
      </p:sp>
    </p:spTree>
    <p:extLst>
      <p:ext uri="{BB962C8B-B14F-4D97-AF65-F5344CB8AC3E}">
        <p14:creationId xmlns:p14="http://schemas.microsoft.com/office/powerpoint/2010/main" val="1379620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32" presetClass="emph" presetSubtype="0" fill="hold" grpId="1"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74560-5957-4A09-BD64-95917D835F0C}"/>
              </a:ext>
            </a:extLst>
          </p:cNvPr>
          <p:cNvSpPr/>
          <p:nvPr/>
        </p:nvSpPr>
        <p:spPr>
          <a:xfrm>
            <a:off x="2396332" y="1085280"/>
            <a:ext cx="6979795" cy="923330"/>
          </a:xfrm>
          <a:prstGeom prst="rect">
            <a:avLst/>
          </a:prstGeom>
        </p:spPr>
        <p:txBody>
          <a:bodyPr wrap="none">
            <a:spAutoFit/>
          </a:bodyPr>
          <a:lstStyle/>
          <a:p>
            <a:pPr lvl="0" algn="ctr" defTabSz="685800">
              <a:lnSpc>
                <a:spcPct val="90000"/>
              </a:lnSpc>
              <a:spcBef>
                <a:spcPct val="0"/>
              </a:spcBef>
              <a:defRPr/>
            </a:pPr>
            <a:r>
              <a:rPr lang="en-US" sz="6000" b="1" dirty="0">
                <a:solidFill>
                  <a:srgbClr val="00B050"/>
                </a:solidFill>
                <a:latin typeface="Arial" panose="020B0604020202020204" pitchFamily="34" charset="0"/>
                <a:cs typeface="Arial" panose="020B0604020202020204" pitchFamily="34" charset="0"/>
              </a:rPr>
              <a:t>Nhận diện danh từ</a:t>
            </a:r>
            <a:endParaRPr kumimoji="0" lang="en-US" sz="60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1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40098" y="0"/>
            <a:ext cx="12232097" cy="626588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8754E9E-F290-490E-A877-E1A9934C1DCE}"/>
              </a:ext>
            </a:extLst>
          </p:cNvPr>
          <p:cNvSpPr txBox="1"/>
          <p:nvPr/>
        </p:nvSpPr>
        <p:spPr>
          <a:xfrm>
            <a:off x="0" y="219623"/>
            <a:ext cx="12458995" cy="830997"/>
          </a:xfrm>
          <a:prstGeom prst="rect">
            <a:avLst/>
          </a:prstGeom>
          <a:noFill/>
        </p:spPr>
        <p:txBody>
          <a:bodyPr wrap="square">
            <a:spAutoFit/>
          </a:bodyPr>
          <a:lstStyle/>
          <a:p>
            <a:pPr algn="just"/>
            <a:r>
              <a:rPr lang="en-US" sz="4800" dirty="0">
                <a:solidFill>
                  <a:srgbClr val="FF0000"/>
                </a:solidFill>
                <a:latin typeface="Arial" panose="020B0604020202020204" pitchFamily="34" charset="0"/>
                <a:cs typeface="Arial" panose="020B0604020202020204" pitchFamily="34" charset="0"/>
              </a:rPr>
              <a:t>2. Tìm 5 – 7 danh từ có trong đoạn văn sau:</a:t>
            </a:r>
          </a:p>
        </p:txBody>
      </p:sp>
      <p:sp>
        <p:nvSpPr>
          <p:cNvPr id="37" name="TextBox 36">
            <a:extLst>
              <a:ext uri="{FF2B5EF4-FFF2-40B4-BE49-F238E27FC236}">
                <a16:creationId xmlns:a16="http://schemas.microsoft.com/office/drawing/2014/main" id="{3B5A1B3A-A4A3-415E-9956-E86B2C87879F}"/>
              </a:ext>
            </a:extLst>
          </p:cNvPr>
          <p:cNvSpPr txBox="1"/>
          <p:nvPr/>
        </p:nvSpPr>
        <p:spPr>
          <a:xfrm>
            <a:off x="291597" y="1270243"/>
            <a:ext cx="11698450" cy="4401205"/>
          </a:xfrm>
          <a:prstGeom prst="rect">
            <a:avLst/>
          </a:prstGeom>
          <a:noFill/>
        </p:spPr>
        <p:txBody>
          <a:bodyPr wrap="square">
            <a:spAutoFit/>
          </a:bodyPr>
          <a:lstStyle/>
          <a:p>
            <a:pPr algn="just"/>
            <a:r>
              <a:rPr lang="en-US" sz="4000" dirty="0">
                <a:solidFill>
                  <a:sysClr val="windowText" lastClr="000000"/>
                </a:solidFill>
                <a:latin typeface="Arial" panose="020B0604020202020204" pitchFamily="34" charset="0"/>
                <a:cs typeface="Arial" panose="020B0604020202020204" pitchFamily="34" charset="0"/>
              </a:rPr>
              <a:t>	</a:t>
            </a:r>
            <a:r>
              <a:rPr lang="vi-VN" sz="4000" dirty="0">
                <a:solidFill>
                  <a:sysClr val="windowText" lastClr="000000"/>
                </a:solidFill>
                <a:latin typeface="Arial" panose="020B0604020202020204" pitchFamily="34" charset="0"/>
                <a:cs typeface="Arial" panose="020B0604020202020204" pitchFamily="34" charset="0"/>
              </a:rPr>
              <a:t>Cánh đồng thênh thang gió nắng. Cái xóm nhỏ ngó ra con </a:t>
            </a:r>
            <a:r>
              <a:rPr lang="vi-VN" sz="4000" dirty="0" smtClean="0">
                <a:solidFill>
                  <a:sysClr val="windowText" lastClr="000000"/>
                </a:solidFill>
                <a:latin typeface="Arial" panose="020B0604020202020204" pitchFamily="34" charset="0"/>
                <a:cs typeface="Arial" panose="020B0604020202020204" pitchFamily="34" charset="0"/>
              </a:rPr>
              <a:t>k</a:t>
            </a:r>
            <a:r>
              <a:rPr lang="en-US" sz="4000" dirty="0">
                <a:solidFill>
                  <a:sysClr val="windowText" lastClr="000000"/>
                </a:solidFill>
                <a:latin typeface="Arial" panose="020B0604020202020204" pitchFamily="34" charset="0"/>
                <a:cs typeface="Arial" panose="020B0604020202020204" pitchFamily="34" charset="0"/>
              </a:rPr>
              <a:t>ê</a:t>
            </a:r>
            <a:r>
              <a:rPr lang="vi-VN" sz="4000" dirty="0" smtClean="0">
                <a:solidFill>
                  <a:sysClr val="windowText" lastClr="000000"/>
                </a:solidFill>
                <a:latin typeface="Arial" panose="020B0604020202020204" pitchFamily="34" charset="0"/>
                <a:cs typeface="Arial" panose="020B0604020202020204" pitchFamily="34" charset="0"/>
              </a:rPr>
              <a:t>nh</a:t>
            </a:r>
            <a:r>
              <a:rPr lang="vi-VN" sz="4000" dirty="0">
                <a:solidFill>
                  <a:sysClr val="windowText" lastClr="000000"/>
                </a:solidFill>
                <a:latin typeface="Arial" panose="020B0604020202020204" pitchFamily="34" charset="0"/>
                <a:cs typeface="Arial" panose="020B0604020202020204" pitchFamily="34" charset="0"/>
              </a:rPr>
              <a:t>. Không gian sống động đến nỗi có thể cảm nhận được mùi hương của bông súng nở trong đìa, tiếng con chim tu hú gọi bầy tao tác, cá quẫy dưới váng bèo. Trên bờ vườn, dưới ao, mấy bầy gà, bầy vịt ta thong dong bới tìm mồi trong rào sậy. </a:t>
            </a:r>
            <a:endParaRPr lang="en-US" sz="4000" dirty="0">
              <a:solidFill>
                <a:sysClr val="windowText" lastClr="000000"/>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a16="http://schemas.microsoft.com/office/drawing/2014/main" id="{E90D5E23-C42C-46C2-99D4-FEF581A29FD4}"/>
              </a:ext>
            </a:extLst>
          </p:cNvPr>
          <p:cNvSpPr/>
          <p:nvPr/>
        </p:nvSpPr>
        <p:spPr>
          <a:xfrm>
            <a:off x="3246102" y="5191324"/>
            <a:ext cx="5199764" cy="841924"/>
          </a:xfrm>
          <a:prstGeom prst="roundRect">
            <a:avLst>
              <a:gd name="adj" fmla="val 0"/>
            </a:avLst>
          </a:prstGeom>
          <a:solidFill>
            <a:schemeClr val="bg1"/>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rPr>
              <a:t>LÀM VÀO VỞ BÀI TẬP</a:t>
            </a:r>
            <a:endParaRPr kumimoji="0" lang="vi-VN" sz="3600" b="0" i="0" u="none" strike="noStrike" kern="1200" cap="none" spc="0" normalizeH="0" baseline="0" noProof="0" dirty="0">
              <a:ln>
                <a:noFill/>
              </a:ln>
              <a:solidFill>
                <a:srgbClr val="00B05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9203058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barn(inVertical)">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1000"/>
                                        <p:tgtEl>
                                          <p:spTgt spid="38"/>
                                        </p:tgtEl>
                                      </p:cBhvr>
                                    </p:animEffect>
                                    <p:anim calcmode="lin" valueType="num">
                                      <p:cBhvr>
                                        <p:cTn id="17" dur="1000" fill="hold"/>
                                        <p:tgtEl>
                                          <p:spTgt spid="38"/>
                                        </p:tgtEl>
                                        <p:attrNameLst>
                                          <p:attrName>ppt_x</p:attrName>
                                        </p:attrNameLst>
                                      </p:cBhvr>
                                      <p:tavLst>
                                        <p:tav tm="0">
                                          <p:val>
                                            <p:strVal val="#ppt_x"/>
                                          </p:val>
                                        </p:tav>
                                        <p:tav tm="100000">
                                          <p:val>
                                            <p:strVal val="#ppt_x"/>
                                          </p:val>
                                        </p:tav>
                                      </p:tavLst>
                                    </p:anim>
                                    <p:anim calcmode="lin" valueType="num">
                                      <p:cBhvr>
                                        <p:cTn id="1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50573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Box 5">
            <a:extLst>
              <a:ext uri="{FF2B5EF4-FFF2-40B4-BE49-F238E27FC236}">
                <a16:creationId xmlns:a16="http://schemas.microsoft.com/office/drawing/2014/main" id="{849D1293-A40A-418A-A3AC-798C632AA1D6}"/>
              </a:ext>
            </a:extLst>
          </p:cNvPr>
          <p:cNvSpPr txBox="1"/>
          <p:nvPr/>
        </p:nvSpPr>
        <p:spPr>
          <a:xfrm>
            <a:off x="203200" y="273943"/>
            <a:ext cx="2235835" cy="2456557"/>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sp>
        <p:nvSpPr>
          <p:cNvPr id="29" name="Hình chữ nhật 7">
            <a:extLst>
              <a:ext uri="{FF2B5EF4-FFF2-40B4-BE49-F238E27FC236}">
                <a16:creationId xmlns:a16="http://schemas.microsoft.com/office/drawing/2014/main" id="{8179A4B0-DA3E-48D7-BC2F-97C688C2C6DF}"/>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0" name="Hình chữ nhật 10">
            <a:extLst>
              <a:ext uri="{FF2B5EF4-FFF2-40B4-BE49-F238E27FC236}">
                <a16:creationId xmlns:a16="http://schemas.microsoft.com/office/drawing/2014/main" id="{8C1D06DC-1A7A-4905-85CB-46B8AFCF7159}"/>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2. Tìm 5 – 7 danh từ có trong đoạn văn sau.</a:t>
            </a:r>
          </a:p>
        </p:txBody>
      </p:sp>
      <p:sp>
        <p:nvSpPr>
          <p:cNvPr id="31" name="Hình chữ nhật 8">
            <a:extLst>
              <a:ext uri="{FF2B5EF4-FFF2-40B4-BE49-F238E27FC236}">
                <a16:creationId xmlns:a16="http://schemas.microsoft.com/office/drawing/2014/main" id="{009E7DF8-DF6C-4609-BFCF-5234256A73F7}"/>
              </a:ext>
            </a:extLst>
          </p:cNvPr>
          <p:cNvSpPr/>
          <p:nvPr/>
        </p:nvSpPr>
        <p:spPr>
          <a:xfrm>
            <a:off x="246315" y="1465184"/>
            <a:ext cx="5672183" cy="4165884"/>
          </a:xfrm>
          <a:prstGeom prst="rect">
            <a:avLst/>
          </a:prstGeom>
          <a:noFill/>
        </p:spPr>
        <p:txBody>
          <a:bodyPr wrap="square" lIns="60960" tIns="30480" rIns="60960" bIns="30480">
            <a:spAutoFit/>
          </a:bodyPr>
          <a:lstStyle/>
          <a:p>
            <a:pPr indent="479449" algn="just" defTabSz="609630"/>
            <a:r>
              <a:rPr lang="vi-VN" sz="2667">
                <a:ln w="0"/>
                <a:solidFill>
                  <a:prstClr val="black"/>
                </a:solidFill>
                <a:latin typeface="Arial" panose="020B0604020202020204" pitchFamily="34" charset="0"/>
              </a:rPr>
              <a:t>Cánh đồng thênh thang gió nắng. Cái xóm nhỏ ngó ra con kinh. Không gian sống động đến nỗi có thể cảm nhận được mùi hương của bông súng nở trong đìa, tiếng con chim tu hú gọi bầy tao tác, cá quẫy dưới váng bèo. Trên bờ vườn, dưới ao, mấy bầy gà, bầy vịt ta thong dong bới tìm mồi trong rào sậy. </a:t>
            </a:r>
          </a:p>
          <a:p>
            <a:pPr indent="479449" algn="r" defTabSz="609630"/>
            <a:r>
              <a:rPr lang="vi-VN" sz="2667" i="1">
                <a:ln w="0"/>
                <a:solidFill>
                  <a:prstClr val="black"/>
                </a:solidFill>
                <a:latin typeface="Arial" panose="020B0604020202020204" pitchFamily="34" charset="0"/>
              </a:rPr>
              <a:t>Theo</a:t>
            </a:r>
            <a:r>
              <a:rPr lang="vi-VN" sz="2667">
                <a:ln w="0"/>
                <a:solidFill>
                  <a:prstClr val="black"/>
                </a:solidFill>
                <a:latin typeface="Arial" panose="020B0604020202020204" pitchFamily="34" charset="0"/>
              </a:rPr>
              <a:t> Nguyễn Ngọc Tư</a:t>
            </a:r>
          </a:p>
        </p:txBody>
      </p:sp>
      <p:sp>
        <p:nvSpPr>
          <p:cNvPr id="32" name="Hình chữ nhật 9">
            <a:extLst>
              <a:ext uri="{FF2B5EF4-FFF2-40B4-BE49-F238E27FC236}">
                <a16:creationId xmlns:a16="http://schemas.microsoft.com/office/drawing/2014/main" id="{B39A35DC-C077-4986-8BB7-9B9378AA3A90}"/>
              </a:ext>
            </a:extLst>
          </p:cNvPr>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4" name="Hình chữ nhật: Góc Tròn 13">
            <a:extLst>
              <a:ext uri="{FF2B5EF4-FFF2-40B4-BE49-F238E27FC236}">
                <a16:creationId xmlns:a16="http://schemas.microsoft.com/office/drawing/2014/main" id="{A01B09D0-CD96-4A98-9507-52D6B4F5EDC9}"/>
              </a:ext>
            </a:extLst>
          </p:cNvPr>
          <p:cNvSpPr/>
          <p:nvPr/>
        </p:nvSpPr>
        <p:spPr>
          <a:xfrm>
            <a:off x="762000" y="1459190"/>
            <a:ext cx="167703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35" name="Picture 2" descr="Ruộng lúa&quot; - 437.678 Ảnh, vector và hình chụp có sẵn | Shutterstock">
            <a:extLst>
              <a:ext uri="{FF2B5EF4-FFF2-40B4-BE49-F238E27FC236}">
                <a16:creationId xmlns:a16="http://schemas.microsoft.com/office/drawing/2014/main" id="{96E2B952-DD3F-41DC-A6EB-DE0E6FF50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11"/>
          <a:stretch/>
        </p:blipFill>
        <p:spPr bwMode="auto">
          <a:xfrm>
            <a:off x="6427834" y="510417"/>
            <a:ext cx="1750967" cy="1243557"/>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36" name="Hình chữ nhật 27">
            <a:extLst>
              <a:ext uri="{FF2B5EF4-FFF2-40B4-BE49-F238E27FC236}">
                <a16:creationId xmlns:a16="http://schemas.microsoft.com/office/drawing/2014/main" id="{6EFE2B5A-D35B-4390-B526-46537C22C268}"/>
              </a:ext>
            </a:extLst>
          </p:cNvPr>
          <p:cNvSpPr/>
          <p:nvPr/>
        </p:nvSpPr>
        <p:spPr>
          <a:xfrm>
            <a:off x="6350001" y="1766674"/>
            <a:ext cx="2242831"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cánh đồng</a:t>
            </a:r>
          </a:p>
        </p:txBody>
      </p:sp>
      <p:sp>
        <p:nvSpPr>
          <p:cNvPr id="37" name="Hình chữ nhật: Góc Tròn 30">
            <a:extLst>
              <a:ext uri="{FF2B5EF4-FFF2-40B4-BE49-F238E27FC236}">
                <a16:creationId xmlns:a16="http://schemas.microsoft.com/office/drawing/2014/main" id="{000D113F-5E42-4864-ACD5-EF2FF2B080D8}"/>
              </a:ext>
            </a:extLst>
          </p:cNvPr>
          <p:cNvSpPr/>
          <p:nvPr/>
        </p:nvSpPr>
        <p:spPr>
          <a:xfrm>
            <a:off x="4419600" y="1459190"/>
            <a:ext cx="520631"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38" name="Picture 4">
            <a:extLst>
              <a:ext uri="{FF2B5EF4-FFF2-40B4-BE49-F238E27FC236}">
                <a16:creationId xmlns:a16="http://schemas.microsoft.com/office/drawing/2014/main" id="{692B7E6D-F9B9-4C14-A0D7-238745315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9377" y="500677"/>
            <a:ext cx="1409363" cy="1409363"/>
          </a:xfrm>
          <a:prstGeom prst="rect">
            <a:avLst/>
          </a:prstGeom>
          <a:noFill/>
          <a:extLst>
            <a:ext uri="{909E8E84-426E-40DD-AFC4-6F175D3DCCD1}">
              <a14:hiddenFill xmlns:a14="http://schemas.microsoft.com/office/drawing/2010/main">
                <a:solidFill>
                  <a:srgbClr val="FFFFFF"/>
                </a:solidFill>
              </a14:hiddenFill>
            </a:ext>
          </a:extLst>
        </p:spPr>
      </p:pic>
      <p:sp>
        <p:nvSpPr>
          <p:cNvPr id="39" name="Hình chữ nhật 47">
            <a:extLst>
              <a:ext uri="{FF2B5EF4-FFF2-40B4-BE49-F238E27FC236}">
                <a16:creationId xmlns:a16="http://schemas.microsoft.com/office/drawing/2014/main" id="{954FEE50-C3F8-4BA2-B3E8-9DBC2EF0A1B9}"/>
              </a:ext>
            </a:extLst>
          </p:cNvPr>
          <p:cNvSpPr/>
          <p:nvPr/>
        </p:nvSpPr>
        <p:spPr>
          <a:xfrm>
            <a:off x="8991600" y="1744196"/>
            <a:ext cx="761365"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gió</a:t>
            </a:r>
          </a:p>
        </p:txBody>
      </p:sp>
      <p:pic>
        <p:nvPicPr>
          <p:cNvPr id="40" name="Picture 6" descr="Trời nắng đẹp nền xanh vector">
            <a:extLst>
              <a:ext uri="{FF2B5EF4-FFF2-40B4-BE49-F238E27FC236}">
                <a16:creationId xmlns:a16="http://schemas.microsoft.com/office/drawing/2014/main" id="{C865F324-850A-4451-A228-669C631110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883"/>
          <a:stretch/>
        </p:blipFill>
        <p:spPr bwMode="auto">
          <a:xfrm>
            <a:off x="10416860" y="700395"/>
            <a:ext cx="1285909" cy="863600"/>
          </a:xfrm>
          <a:prstGeom prst="rect">
            <a:avLst/>
          </a:prstGeom>
          <a:noFill/>
          <a:extLst>
            <a:ext uri="{909E8E84-426E-40DD-AFC4-6F175D3DCCD1}">
              <a14:hiddenFill xmlns:a14="http://schemas.microsoft.com/office/drawing/2010/main">
                <a:solidFill>
                  <a:srgbClr val="FFFFFF"/>
                </a:solidFill>
              </a14:hiddenFill>
            </a:ext>
          </a:extLst>
        </p:spPr>
      </p:pic>
      <p:sp>
        <p:nvSpPr>
          <p:cNvPr id="41" name="Hình chữ nhật 48">
            <a:extLst>
              <a:ext uri="{FF2B5EF4-FFF2-40B4-BE49-F238E27FC236}">
                <a16:creationId xmlns:a16="http://schemas.microsoft.com/office/drawing/2014/main" id="{8FE7613D-456E-45D9-9179-1C747ED8B6CF}"/>
              </a:ext>
            </a:extLst>
          </p:cNvPr>
          <p:cNvSpPr/>
          <p:nvPr/>
        </p:nvSpPr>
        <p:spPr>
          <a:xfrm>
            <a:off x="10505401" y="1744196"/>
            <a:ext cx="1157268"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nắng</a:t>
            </a:r>
          </a:p>
        </p:txBody>
      </p:sp>
      <p:sp>
        <p:nvSpPr>
          <p:cNvPr id="42" name="Hình chữ nhật: Góc Tròn 49">
            <a:extLst>
              <a:ext uri="{FF2B5EF4-FFF2-40B4-BE49-F238E27FC236}">
                <a16:creationId xmlns:a16="http://schemas.microsoft.com/office/drawing/2014/main" id="{674154C4-7C0A-4F17-9BC6-226A9203927E}"/>
              </a:ext>
            </a:extLst>
          </p:cNvPr>
          <p:cNvSpPr/>
          <p:nvPr/>
        </p:nvSpPr>
        <p:spPr>
          <a:xfrm>
            <a:off x="4977121" y="1459190"/>
            <a:ext cx="799858"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3" name="Hình chữ nhật: Góc Tròn 50">
            <a:extLst>
              <a:ext uri="{FF2B5EF4-FFF2-40B4-BE49-F238E27FC236}">
                <a16:creationId xmlns:a16="http://schemas.microsoft.com/office/drawing/2014/main" id="{5974F297-9A4D-4D30-9536-7035F327749A}"/>
              </a:ext>
            </a:extLst>
          </p:cNvPr>
          <p:cNvSpPr/>
          <p:nvPr/>
        </p:nvSpPr>
        <p:spPr>
          <a:xfrm>
            <a:off x="4032653" y="1924547"/>
            <a:ext cx="653612"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4" name="Hình chữ nhật 51">
            <a:extLst>
              <a:ext uri="{FF2B5EF4-FFF2-40B4-BE49-F238E27FC236}">
                <a16:creationId xmlns:a16="http://schemas.microsoft.com/office/drawing/2014/main" id="{75B60D26-A08D-48F9-8A89-4DC5E8BF52F1}"/>
              </a:ext>
            </a:extLst>
          </p:cNvPr>
          <p:cNvSpPr/>
          <p:nvPr/>
        </p:nvSpPr>
        <p:spPr>
          <a:xfrm>
            <a:off x="8691980" y="3440654"/>
            <a:ext cx="965200"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kinh</a:t>
            </a:r>
          </a:p>
        </p:txBody>
      </p:sp>
      <p:pic>
        <p:nvPicPr>
          <p:cNvPr id="45" name="Picture 10" descr="Free Vector | Blank river in forest nature scene background">
            <a:extLst>
              <a:ext uri="{FF2B5EF4-FFF2-40B4-BE49-F238E27FC236}">
                <a16:creationId xmlns:a16="http://schemas.microsoft.com/office/drawing/2014/main" id="{D3791407-D376-4E0F-94DB-D832C4BC65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6269" y="2324785"/>
            <a:ext cx="1600979" cy="1131089"/>
          </a:xfrm>
          <a:prstGeom prst="roundRect">
            <a:avLst>
              <a:gd name="adj" fmla="val 22967"/>
            </a:avLst>
          </a:prstGeom>
          <a:noFill/>
          <a:extLst>
            <a:ext uri="{909E8E84-426E-40DD-AFC4-6F175D3DCCD1}">
              <a14:hiddenFill xmlns:a14="http://schemas.microsoft.com/office/drawing/2010/main">
                <a:solidFill>
                  <a:srgbClr val="FFFFFF"/>
                </a:solidFill>
              </a14:hiddenFill>
            </a:ext>
          </a:extLst>
        </p:spPr>
      </p:pic>
      <p:sp>
        <p:nvSpPr>
          <p:cNvPr id="46" name="Hình chữ nhật: Góc Tròn 52">
            <a:extLst>
              <a:ext uri="{FF2B5EF4-FFF2-40B4-BE49-F238E27FC236}">
                <a16:creationId xmlns:a16="http://schemas.microsoft.com/office/drawing/2014/main" id="{71152A4D-D0A2-4DF6-A641-89E4222730E0}"/>
              </a:ext>
            </a:extLst>
          </p:cNvPr>
          <p:cNvSpPr/>
          <p:nvPr/>
        </p:nvSpPr>
        <p:spPr>
          <a:xfrm>
            <a:off x="863600" y="1931657"/>
            <a:ext cx="1371600"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47" name="Picture 12" descr="Bài số 2 VẼ TRANH Đề tài tự chon | Chợ Quê | Một số gợi ý về bài kiểm tra  cuối kỳ I |@CenterART - YouTube">
            <a:extLst>
              <a:ext uri="{FF2B5EF4-FFF2-40B4-BE49-F238E27FC236}">
                <a16:creationId xmlns:a16="http://schemas.microsoft.com/office/drawing/2014/main" id="{9083CEC3-0FF6-4839-A6B6-2FCB972F6936}"/>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15625" t="3334" r="13125" b="4069"/>
          <a:stretch/>
        </p:blipFill>
        <p:spPr bwMode="auto">
          <a:xfrm>
            <a:off x="6515028" y="2304544"/>
            <a:ext cx="1600979" cy="1170373"/>
          </a:xfrm>
          <a:prstGeom prst="roundRect">
            <a:avLst>
              <a:gd name="adj" fmla="val 33723"/>
            </a:avLst>
          </a:prstGeom>
          <a:noFill/>
          <a:extLst>
            <a:ext uri="{909E8E84-426E-40DD-AFC4-6F175D3DCCD1}">
              <a14:hiddenFill xmlns:a14="http://schemas.microsoft.com/office/drawing/2010/main">
                <a:solidFill>
                  <a:srgbClr val="FFFFFF"/>
                </a:solidFill>
              </a14:hiddenFill>
            </a:ext>
          </a:extLst>
        </p:spPr>
      </p:pic>
      <p:sp>
        <p:nvSpPr>
          <p:cNvPr id="48" name="Hình chữ nhật 53">
            <a:extLst>
              <a:ext uri="{FF2B5EF4-FFF2-40B4-BE49-F238E27FC236}">
                <a16:creationId xmlns:a16="http://schemas.microsoft.com/office/drawing/2014/main" id="{5E0D53CA-5FA8-4976-9D5F-F0F717626BB4}"/>
              </a:ext>
            </a:extLst>
          </p:cNvPr>
          <p:cNvSpPr/>
          <p:nvPr/>
        </p:nvSpPr>
        <p:spPr>
          <a:xfrm>
            <a:off x="6453328" y="3437092"/>
            <a:ext cx="1907441"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xóm nhỏ</a:t>
            </a:r>
          </a:p>
        </p:txBody>
      </p:sp>
      <p:sp>
        <p:nvSpPr>
          <p:cNvPr id="49" name="Hình chữ nhật: Góc Tròn 54">
            <a:extLst>
              <a:ext uri="{FF2B5EF4-FFF2-40B4-BE49-F238E27FC236}">
                <a16:creationId xmlns:a16="http://schemas.microsoft.com/office/drawing/2014/main" id="{21D82EA3-6C8E-4D4C-B3D0-4B027C286DFA}"/>
              </a:ext>
            </a:extLst>
          </p:cNvPr>
          <p:cNvSpPr/>
          <p:nvPr/>
        </p:nvSpPr>
        <p:spPr>
          <a:xfrm>
            <a:off x="4848984" y="1924547"/>
            <a:ext cx="1024191"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0" name="Hình chữ nhật: Góc Tròn 55">
            <a:extLst>
              <a:ext uri="{FF2B5EF4-FFF2-40B4-BE49-F238E27FC236}">
                <a16:creationId xmlns:a16="http://schemas.microsoft.com/office/drawing/2014/main" id="{DF0D2646-17FB-433E-8821-8F5A3AE614E3}"/>
              </a:ext>
            </a:extLst>
          </p:cNvPr>
          <p:cNvSpPr/>
          <p:nvPr/>
        </p:nvSpPr>
        <p:spPr>
          <a:xfrm>
            <a:off x="293308" y="2376156"/>
            <a:ext cx="732915"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51" name="Picture 14">
            <a:extLst>
              <a:ext uri="{FF2B5EF4-FFF2-40B4-BE49-F238E27FC236}">
                <a16:creationId xmlns:a16="http://schemas.microsoft.com/office/drawing/2014/main" id="{5E4DFCEA-8CAD-46DB-8FC1-35E9ACB668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523" t="21343" r="9899" b="21981"/>
          <a:stretch/>
        </p:blipFill>
        <p:spPr bwMode="auto">
          <a:xfrm>
            <a:off x="10217118" y="2478394"/>
            <a:ext cx="1441051" cy="977198"/>
          </a:xfrm>
          <a:prstGeom prst="rect">
            <a:avLst/>
          </a:prstGeom>
          <a:noFill/>
          <a:extLst>
            <a:ext uri="{909E8E84-426E-40DD-AFC4-6F175D3DCCD1}">
              <a14:hiddenFill xmlns:a14="http://schemas.microsoft.com/office/drawing/2010/main">
                <a:solidFill>
                  <a:srgbClr val="FFFFFF"/>
                </a:solidFill>
              </a14:hiddenFill>
            </a:ext>
          </a:extLst>
        </p:spPr>
      </p:pic>
      <p:sp>
        <p:nvSpPr>
          <p:cNvPr id="52" name="Hình chữ nhật 56">
            <a:extLst>
              <a:ext uri="{FF2B5EF4-FFF2-40B4-BE49-F238E27FC236}">
                <a16:creationId xmlns:a16="http://schemas.microsoft.com/office/drawing/2014/main" id="{22DD6103-2AE6-4670-8ABC-5AEB37BF6034}"/>
              </a:ext>
            </a:extLst>
          </p:cNvPr>
          <p:cNvSpPr/>
          <p:nvPr/>
        </p:nvSpPr>
        <p:spPr>
          <a:xfrm>
            <a:off x="9740901" y="3436542"/>
            <a:ext cx="2210097" cy="553998"/>
          </a:xfrm>
          <a:prstGeom prst="rect">
            <a:avLst/>
          </a:prstGeom>
          <a:noFill/>
        </p:spPr>
        <p:txBody>
          <a:bodyPr wrap="square" lIns="60960" tIns="30480" rIns="60960" bIns="30480">
            <a:spAutoFit/>
          </a:bodyPr>
          <a:lstStyle/>
          <a:p>
            <a:pPr algn="r" defTabSz="609630"/>
            <a:r>
              <a:rPr lang="vi-VN" sz="3200">
                <a:ln w="0"/>
                <a:solidFill>
                  <a:prstClr val="black"/>
                </a:solidFill>
                <a:latin typeface="Arial" panose="020B0604020202020204" pitchFamily="34" charset="0"/>
              </a:rPr>
              <a:t>không gian</a:t>
            </a:r>
          </a:p>
        </p:txBody>
      </p:sp>
      <p:sp>
        <p:nvSpPr>
          <p:cNvPr id="53" name="Hình chữ nhật: Góc Tròn 57">
            <a:extLst>
              <a:ext uri="{FF2B5EF4-FFF2-40B4-BE49-F238E27FC236}">
                <a16:creationId xmlns:a16="http://schemas.microsoft.com/office/drawing/2014/main" id="{938DA546-2DAB-4BC8-BEDE-50DDD909C9EF}"/>
              </a:ext>
            </a:extLst>
          </p:cNvPr>
          <p:cNvSpPr/>
          <p:nvPr/>
        </p:nvSpPr>
        <p:spPr>
          <a:xfrm>
            <a:off x="2244753" y="2715181"/>
            <a:ext cx="181680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54" name="Hình ảnh 60">
            <a:extLst>
              <a:ext uri="{FF2B5EF4-FFF2-40B4-BE49-F238E27FC236}">
                <a16:creationId xmlns:a16="http://schemas.microsoft.com/office/drawing/2014/main" id="{63A7B62B-0FFE-4A96-8647-B22251BAE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4121" y="3885040"/>
            <a:ext cx="1601941" cy="1067960"/>
          </a:xfrm>
          <a:prstGeom prst="rect">
            <a:avLst/>
          </a:prstGeom>
        </p:spPr>
      </p:pic>
      <p:sp>
        <p:nvSpPr>
          <p:cNvPr id="55" name="Hình chữ nhật 61">
            <a:extLst>
              <a:ext uri="{FF2B5EF4-FFF2-40B4-BE49-F238E27FC236}">
                <a16:creationId xmlns:a16="http://schemas.microsoft.com/office/drawing/2014/main" id="{7D479903-9EE5-4350-BF97-1D2359BB7904}"/>
              </a:ext>
            </a:extLst>
          </p:cNvPr>
          <p:cNvSpPr/>
          <p:nvPr/>
        </p:nvSpPr>
        <p:spPr>
          <a:xfrm>
            <a:off x="6248400" y="4908972"/>
            <a:ext cx="2112369"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mùi hương</a:t>
            </a:r>
          </a:p>
        </p:txBody>
      </p:sp>
      <p:sp>
        <p:nvSpPr>
          <p:cNvPr id="56" name="Hình chữ nhật: Góc Tròn 62">
            <a:extLst>
              <a:ext uri="{FF2B5EF4-FFF2-40B4-BE49-F238E27FC236}">
                <a16:creationId xmlns:a16="http://schemas.microsoft.com/office/drawing/2014/main" id="{AC708CC4-E005-4DC7-8A50-C5D85D61C4E8}"/>
              </a:ext>
            </a:extLst>
          </p:cNvPr>
          <p:cNvSpPr/>
          <p:nvPr/>
        </p:nvSpPr>
        <p:spPr>
          <a:xfrm>
            <a:off x="5080000" y="2715181"/>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7" name="Hình chữ nhật: Góc Tròn 1023">
            <a:extLst>
              <a:ext uri="{FF2B5EF4-FFF2-40B4-BE49-F238E27FC236}">
                <a16:creationId xmlns:a16="http://schemas.microsoft.com/office/drawing/2014/main" id="{A013B6E1-FC53-42EF-8456-2A301230BB59}"/>
              </a:ext>
            </a:extLst>
          </p:cNvPr>
          <p:cNvSpPr/>
          <p:nvPr/>
        </p:nvSpPr>
        <p:spPr>
          <a:xfrm>
            <a:off x="301854"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58" name="Picture 16">
            <a:extLst>
              <a:ext uri="{FF2B5EF4-FFF2-40B4-BE49-F238E27FC236}">
                <a16:creationId xmlns:a16="http://schemas.microsoft.com/office/drawing/2014/main" id="{4DEE18B9-B6EC-4C87-8DF2-02B563EBAF78}"/>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9028"/>
          <a:stretch/>
        </p:blipFill>
        <p:spPr bwMode="auto">
          <a:xfrm>
            <a:off x="8288656" y="3936478"/>
            <a:ext cx="1405001" cy="1027105"/>
          </a:xfrm>
          <a:prstGeom prst="rect">
            <a:avLst/>
          </a:prstGeom>
          <a:noFill/>
          <a:extLst>
            <a:ext uri="{909E8E84-426E-40DD-AFC4-6F175D3DCCD1}">
              <a14:hiddenFill xmlns:a14="http://schemas.microsoft.com/office/drawing/2010/main">
                <a:solidFill>
                  <a:srgbClr val="FFFFFF"/>
                </a:solidFill>
              </a14:hiddenFill>
            </a:ext>
          </a:extLst>
        </p:spPr>
      </p:pic>
      <p:sp>
        <p:nvSpPr>
          <p:cNvPr id="59" name="Hình chữ nhật 1024">
            <a:extLst>
              <a:ext uri="{FF2B5EF4-FFF2-40B4-BE49-F238E27FC236}">
                <a16:creationId xmlns:a16="http://schemas.microsoft.com/office/drawing/2014/main" id="{6161D900-C57F-4E3B-A578-C129B3BED671}"/>
              </a:ext>
            </a:extLst>
          </p:cNvPr>
          <p:cNvSpPr/>
          <p:nvPr/>
        </p:nvSpPr>
        <p:spPr>
          <a:xfrm>
            <a:off x="8361530" y="4902865"/>
            <a:ext cx="2112369"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bông súng</a:t>
            </a:r>
          </a:p>
        </p:txBody>
      </p:sp>
      <p:pic>
        <p:nvPicPr>
          <p:cNvPr id="60" name="Picture 18" descr="Cata Con Ếch Ao Đầm - Miễn Phí vector hình ảnh trên Pixabay">
            <a:extLst>
              <a:ext uri="{FF2B5EF4-FFF2-40B4-BE49-F238E27FC236}">
                <a16:creationId xmlns:a16="http://schemas.microsoft.com/office/drawing/2014/main" id="{F0D384E3-1BCB-4DCE-98B2-F0EFD33B48D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558" b="9345"/>
          <a:stretch/>
        </p:blipFill>
        <p:spPr bwMode="auto">
          <a:xfrm>
            <a:off x="10060505" y="3990540"/>
            <a:ext cx="1747811" cy="1049243"/>
          </a:xfrm>
          <a:prstGeom prst="rect">
            <a:avLst/>
          </a:prstGeom>
          <a:noFill/>
          <a:extLst>
            <a:ext uri="{909E8E84-426E-40DD-AFC4-6F175D3DCCD1}">
              <a14:hiddenFill xmlns:a14="http://schemas.microsoft.com/office/drawing/2010/main">
                <a:solidFill>
                  <a:srgbClr val="FFFFFF"/>
                </a:solidFill>
              </a14:hiddenFill>
            </a:ext>
          </a:extLst>
        </p:spPr>
      </p:pic>
      <p:sp>
        <p:nvSpPr>
          <p:cNvPr id="61" name="Hình chữ nhật 1026">
            <a:extLst>
              <a:ext uri="{FF2B5EF4-FFF2-40B4-BE49-F238E27FC236}">
                <a16:creationId xmlns:a16="http://schemas.microsoft.com/office/drawing/2014/main" id="{94DF3EFF-058D-48F6-8538-7F90594CA615}"/>
              </a:ext>
            </a:extLst>
          </p:cNvPr>
          <p:cNvSpPr/>
          <p:nvPr/>
        </p:nvSpPr>
        <p:spPr>
          <a:xfrm>
            <a:off x="10833126" y="4908972"/>
            <a:ext cx="776934"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đìa</a:t>
            </a:r>
          </a:p>
        </p:txBody>
      </p:sp>
      <p:sp>
        <p:nvSpPr>
          <p:cNvPr id="62" name="Hình chữ nhật: Góc Tròn 1028">
            <a:extLst>
              <a:ext uri="{FF2B5EF4-FFF2-40B4-BE49-F238E27FC236}">
                <a16:creationId xmlns:a16="http://schemas.microsoft.com/office/drawing/2014/main" id="{15761C1D-A76E-41C5-9698-062033C4FFA9}"/>
              </a:ext>
            </a:extLst>
          </p:cNvPr>
          <p:cNvSpPr/>
          <p:nvPr/>
        </p:nvSpPr>
        <p:spPr>
          <a:xfrm>
            <a:off x="2534820" y="3153669"/>
            <a:ext cx="503107"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3" name="Hình chữ nhật: Góc Tròn 1030">
            <a:extLst>
              <a:ext uri="{FF2B5EF4-FFF2-40B4-BE49-F238E27FC236}">
                <a16:creationId xmlns:a16="http://schemas.microsoft.com/office/drawing/2014/main" id="{3CDAD7C8-6F2E-4F09-B744-06F6728D882A}"/>
              </a:ext>
            </a:extLst>
          </p:cNvPr>
          <p:cNvSpPr/>
          <p:nvPr/>
        </p:nvSpPr>
        <p:spPr>
          <a:xfrm>
            <a:off x="3189697"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4" name="Picture 20">
            <a:extLst>
              <a:ext uri="{FF2B5EF4-FFF2-40B4-BE49-F238E27FC236}">
                <a16:creationId xmlns:a16="http://schemas.microsoft.com/office/drawing/2014/main" id="{841DEE51-26DF-4E1B-84AE-C920531F46C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24" r="45705"/>
          <a:stretch/>
        </p:blipFill>
        <p:spPr bwMode="auto">
          <a:xfrm>
            <a:off x="6474612" y="5225947"/>
            <a:ext cx="1253810" cy="1176640"/>
          </a:xfrm>
          <a:prstGeom prst="rect">
            <a:avLst/>
          </a:prstGeom>
          <a:noFill/>
          <a:extLst>
            <a:ext uri="{909E8E84-426E-40DD-AFC4-6F175D3DCCD1}">
              <a14:hiddenFill xmlns:a14="http://schemas.microsoft.com/office/drawing/2010/main">
                <a:solidFill>
                  <a:srgbClr val="FFFFFF"/>
                </a:solidFill>
              </a14:hiddenFill>
            </a:ext>
          </a:extLst>
        </p:spPr>
      </p:pic>
      <p:sp>
        <p:nvSpPr>
          <p:cNvPr id="65" name="Hình chữ nhật 1032">
            <a:extLst>
              <a:ext uri="{FF2B5EF4-FFF2-40B4-BE49-F238E27FC236}">
                <a16:creationId xmlns:a16="http://schemas.microsoft.com/office/drawing/2014/main" id="{9BA5CE55-B338-4D63-A1A2-D5659A6DCB9E}"/>
              </a:ext>
            </a:extLst>
          </p:cNvPr>
          <p:cNvSpPr/>
          <p:nvPr/>
        </p:nvSpPr>
        <p:spPr>
          <a:xfrm>
            <a:off x="6610153" y="6096854"/>
            <a:ext cx="1168400"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tiếng</a:t>
            </a:r>
          </a:p>
        </p:txBody>
      </p:sp>
      <p:sp>
        <p:nvSpPr>
          <p:cNvPr id="66" name="Hình chữ nhật: Góc Tròn 1034">
            <a:extLst>
              <a:ext uri="{FF2B5EF4-FFF2-40B4-BE49-F238E27FC236}">
                <a16:creationId xmlns:a16="http://schemas.microsoft.com/office/drawing/2014/main" id="{1799F9C0-D171-452A-B889-6F78BF1384D0}"/>
              </a:ext>
            </a:extLst>
          </p:cNvPr>
          <p:cNvSpPr/>
          <p:nvPr/>
        </p:nvSpPr>
        <p:spPr>
          <a:xfrm>
            <a:off x="4738791" y="3153669"/>
            <a:ext cx="1103209"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7" name="Picture 24">
            <a:extLst>
              <a:ext uri="{FF2B5EF4-FFF2-40B4-BE49-F238E27FC236}">
                <a16:creationId xmlns:a16="http://schemas.microsoft.com/office/drawing/2014/main" id="{E29A2D6C-F4D4-42CC-8FF9-8E71AAA65F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15175" y="5269509"/>
            <a:ext cx="1780945" cy="929431"/>
          </a:xfrm>
          <a:prstGeom prst="rect">
            <a:avLst/>
          </a:prstGeom>
          <a:noFill/>
          <a:extLst>
            <a:ext uri="{909E8E84-426E-40DD-AFC4-6F175D3DCCD1}">
              <a14:hiddenFill xmlns:a14="http://schemas.microsoft.com/office/drawing/2010/main">
                <a:solidFill>
                  <a:srgbClr val="FFFFFF"/>
                </a:solidFill>
              </a14:hiddenFill>
            </a:ext>
          </a:extLst>
        </p:spPr>
      </p:pic>
      <p:sp>
        <p:nvSpPr>
          <p:cNvPr id="68" name="Hình chữ nhật 1038">
            <a:extLst>
              <a:ext uri="{FF2B5EF4-FFF2-40B4-BE49-F238E27FC236}">
                <a16:creationId xmlns:a16="http://schemas.microsoft.com/office/drawing/2014/main" id="{218791F4-B373-4CC5-94E9-6CE21256DB65}"/>
              </a:ext>
            </a:extLst>
          </p:cNvPr>
          <p:cNvSpPr/>
          <p:nvPr/>
        </p:nvSpPr>
        <p:spPr>
          <a:xfrm>
            <a:off x="8146758" y="6120512"/>
            <a:ext cx="2112369"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chim tu hú</a:t>
            </a:r>
          </a:p>
        </p:txBody>
      </p:sp>
      <p:sp>
        <p:nvSpPr>
          <p:cNvPr id="69" name="Hình chữ nhật: Góc Tròn 1040">
            <a:extLst>
              <a:ext uri="{FF2B5EF4-FFF2-40B4-BE49-F238E27FC236}">
                <a16:creationId xmlns:a16="http://schemas.microsoft.com/office/drawing/2014/main" id="{1CD2AF98-4755-444C-8E7E-EA284273FE26}"/>
              </a:ext>
            </a:extLst>
          </p:cNvPr>
          <p:cNvSpPr/>
          <p:nvPr/>
        </p:nvSpPr>
        <p:spPr>
          <a:xfrm>
            <a:off x="293308" y="3597812"/>
            <a:ext cx="468693"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0" name="Hình chữ nhật: Góc Tròn 1042">
            <a:extLst>
              <a:ext uri="{FF2B5EF4-FFF2-40B4-BE49-F238E27FC236}">
                <a16:creationId xmlns:a16="http://schemas.microsoft.com/office/drawing/2014/main" id="{30405394-2168-4204-9E43-891E40A58C79}"/>
              </a:ext>
            </a:extLst>
          </p:cNvPr>
          <p:cNvSpPr/>
          <p:nvPr/>
        </p:nvSpPr>
        <p:spPr>
          <a:xfrm>
            <a:off x="1498354" y="3558938"/>
            <a:ext cx="572783" cy="397902"/>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71" name="Picture 28">
            <a:extLst>
              <a:ext uri="{FF2B5EF4-FFF2-40B4-BE49-F238E27FC236}">
                <a16:creationId xmlns:a16="http://schemas.microsoft.com/office/drawing/2014/main" id="{F553CB9D-A5B4-4C12-9B9B-4FA38D19B1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71827" y="5086627"/>
            <a:ext cx="1571630" cy="1336623"/>
          </a:xfrm>
          <a:prstGeom prst="rect">
            <a:avLst/>
          </a:prstGeom>
          <a:noFill/>
          <a:extLst>
            <a:ext uri="{909E8E84-426E-40DD-AFC4-6F175D3DCCD1}">
              <a14:hiddenFill xmlns:a14="http://schemas.microsoft.com/office/drawing/2010/main">
                <a:solidFill>
                  <a:srgbClr val="FFFFFF"/>
                </a:solidFill>
              </a14:hiddenFill>
            </a:ext>
          </a:extLst>
        </p:spPr>
      </p:pic>
      <p:sp>
        <p:nvSpPr>
          <p:cNvPr id="72" name="Hình chữ nhật 1046">
            <a:extLst>
              <a:ext uri="{FF2B5EF4-FFF2-40B4-BE49-F238E27FC236}">
                <a16:creationId xmlns:a16="http://schemas.microsoft.com/office/drawing/2014/main" id="{2552F61C-1931-4A1A-A385-FEFCB1B28EF7}"/>
              </a:ext>
            </a:extLst>
          </p:cNvPr>
          <p:cNvSpPr/>
          <p:nvPr/>
        </p:nvSpPr>
        <p:spPr>
          <a:xfrm>
            <a:off x="10640682" y="6120512"/>
            <a:ext cx="882330"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bầy</a:t>
            </a:r>
          </a:p>
        </p:txBody>
      </p:sp>
    </p:spTree>
    <p:extLst>
      <p:ext uri="{BB962C8B-B14F-4D97-AF65-F5344CB8AC3E}">
        <p14:creationId xmlns:p14="http://schemas.microsoft.com/office/powerpoint/2010/main" val="2555986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9">
                                            <p:txEl>
                                              <p:pRg st="0" end="0"/>
                                            </p:txEl>
                                          </p:spTgt>
                                        </p:tgtEl>
                                        <p:attrNameLst>
                                          <p:attrName>style.visibility</p:attrName>
                                        </p:attrNameLst>
                                      </p:cBhvr>
                                      <p:to>
                                        <p:strVal val="visible"/>
                                      </p:to>
                                    </p:set>
                                    <p:animEffect transition="in" filter="wipe(left)">
                                      <p:cBhvr>
                                        <p:cTn id="26" dur="500"/>
                                        <p:tgtEl>
                                          <p:spTgt spid="39">
                                            <p:txEl>
                                              <p:pRg st="0" end="0"/>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anim calcmode="lin" valueType="num">
                                      <p:cBhvr>
                                        <p:cTn id="31" dur="1000" fill="hold"/>
                                        <p:tgtEl>
                                          <p:spTgt spid="38"/>
                                        </p:tgtEl>
                                        <p:attrNameLst>
                                          <p:attrName>ppt_x</p:attrName>
                                        </p:attrNameLst>
                                      </p:cBhvr>
                                      <p:tavLst>
                                        <p:tav tm="0">
                                          <p:val>
                                            <p:strVal val="#ppt_x"/>
                                          </p:val>
                                        </p:tav>
                                        <p:tav tm="100000">
                                          <p:val>
                                            <p:strVal val="#ppt_x"/>
                                          </p:val>
                                        </p:tav>
                                      </p:tavLst>
                                    </p:anim>
                                    <p:anim calcmode="lin" valueType="num">
                                      <p:cBhvr>
                                        <p:cTn id="3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41">
                                            <p:txEl>
                                              <p:pRg st="0" end="0"/>
                                            </p:txEl>
                                          </p:spTgt>
                                        </p:tgtEl>
                                        <p:attrNameLst>
                                          <p:attrName>style.visibility</p:attrName>
                                        </p:attrNameLst>
                                      </p:cBhvr>
                                      <p:to>
                                        <p:strVal val="visible"/>
                                      </p:to>
                                    </p:set>
                                    <p:animEffect transition="in" filter="wipe(left)">
                                      <p:cBhvr>
                                        <p:cTn id="41" dur="500"/>
                                        <p:tgtEl>
                                          <p:spTgt spid="41">
                                            <p:txEl>
                                              <p:pRg st="0" end="0"/>
                                            </p:txEl>
                                          </p:spTgt>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1000"/>
                                        <p:tgtEl>
                                          <p:spTgt spid="40"/>
                                        </p:tgtEl>
                                      </p:cBhvr>
                                    </p:animEffect>
                                    <p:anim calcmode="lin" valueType="num">
                                      <p:cBhvr>
                                        <p:cTn id="46" dur="1000" fill="hold"/>
                                        <p:tgtEl>
                                          <p:spTgt spid="40"/>
                                        </p:tgtEl>
                                        <p:attrNameLst>
                                          <p:attrName>ppt_x</p:attrName>
                                        </p:attrNameLst>
                                      </p:cBhvr>
                                      <p:tavLst>
                                        <p:tav tm="0">
                                          <p:val>
                                            <p:strVal val="#ppt_x"/>
                                          </p:val>
                                        </p:tav>
                                        <p:tav tm="100000">
                                          <p:val>
                                            <p:strVal val="#ppt_x"/>
                                          </p:val>
                                        </p:tav>
                                      </p:tavLst>
                                    </p:anim>
                                    <p:anim calcmode="lin" valueType="num">
                                      <p:cBhvr>
                                        <p:cTn id="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wipe(left)">
                                      <p:cBhvr>
                                        <p:cTn id="56" dur="500"/>
                                        <p:tgtEl>
                                          <p:spTgt spid="48">
                                            <p:txEl>
                                              <p:pRg st="0" end="0"/>
                                            </p:txEl>
                                          </p:spTgt>
                                        </p:tgtEl>
                                      </p:cBhvr>
                                    </p:animEffect>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1000"/>
                                        <p:tgtEl>
                                          <p:spTgt spid="47"/>
                                        </p:tgtEl>
                                      </p:cBhvr>
                                    </p:animEffect>
                                    <p:anim calcmode="lin" valueType="num">
                                      <p:cBhvr>
                                        <p:cTn id="61" dur="1000" fill="hold"/>
                                        <p:tgtEl>
                                          <p:spTgt spid="47"/>
                                        </p:tgtEl>
                                        <p:attrNameLst>
                                          <p:attrName>ppt_x</p:attrName>
                                        </p:attrNameLst>
                                      </p:cBhvr>
                                      <p:tavLst>
                                        <p:tav tm="0">
                                          <p:val>
                                            <p:strVal val="#ppt_x"/>
                                          </p:val>
                                        </p:tav>
                                        <p:tav tm="100000">
                                          <p:val>
                                            <p:strVal val="#ppt_x"/>
                                          </p:val>
                                        </p:tav>
                                      </p:tavLst>
                                    </p:anim>
                                    <p:anim calcmode="lin" valueType="num">
                                      <p:cBhvr>
                                        <p:cTn id="6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44">
                                            <p:txEl>
                                              <p:pRg st="0" end="0"/>
                                            </p:txEl>
                                          </p:spTgt>
                                        </p:tgtEl>
                                        <p:attrNameLst>
                                          <p:attrName>style.visibility</p:attrName>
                                        </p:attrNameLst>
                                      </p:cBhvr>
                                      <p:to>
                                        <p:strVal val="visible"/>
                                      </p:to>
                                    </p:set>
                                    <p:animEffect transition="in" filter="wipe(left)">
                                      <p:cBhvr>
                                        <p:cTn id="71" dur="500"/>
                                        <p:tgtEl>
                                          <p:spTgt spid="44">
                                            <p:txEl>
                                              <p:pRg st="0" end="0"/>
                                            </p:txEl>
                                          </p:spTgt>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1000"/>
                                        <p:tgtEl>
                                          <p:spTgt spid="45"/>
                                        </p:tgtEl>
                                      </p:cBhvr>
                                    </p:animEffect>
                                    <p:anim calcmode="lin" valueType="num">
                                      <p:cBhvr>
                                        <p:cTn id="76" dur="1000" fill="hold"/>
                                        <p:tgtEl>
                                          <p:spTgt spid="45"/>
                                        </p:tgtEl>
                                        <p:attrNameLst>
                                          <p:attrName>ppt_x</p:attrName>
                                        </p:attrNameLst>
                                      </p:cBhvr>
                                      <p:tavLst>
                                        <p:tav tm="0">
                                          <p:val>
                                            <p:strVal val="#ppt_x"/>
                                          </p:val>
                                        </p:tav>
                                        <p:tav tm="100000">
                                          <p:val>
                                            <p:strVal val="#ppt_x"/>
                                          </p:val>
                                        </p:tav>
                                      </p:tavLst>
                                    </p:anim>
                                    <p:anim calcmode="lin" valueType="num">
                                      <p:cBhvr>
                                        <p:cTn id="7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500"/>
                                        <p:tgtEl>
                                          <p:spTgt spid="49"/>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Effect transition="in" filter="wipe(left)">
                                      <p:cBhvr>
                                        <p:cTn id="86" dur="500"/>
                                        <p:tgtEl>
                                          <p:spTgt spid="50"/>
                                        </p:tgtEl>
                                      </p:cBhvr>
                                    </p:animEffect>
                                  </p:childTnLst>
                                </p:cTn>
                              </p:par>
                            </p:childTnLst>
                          </p:cTn>
                        </p:par>
                        <p:par>
                          <p:cTn id="87" fill="hold">
                            <p:stCondLst>
                              <p:cond delay="1000"/>
                            </p:stCondLst>
                            <p:childTnLst>
                              <p:par>
                                <p:cTn id="88" presetID="22" presetClass="entr" presetSubtype="8" fill="hold" nodeType="afterEffect">
                                  <p:stCondLst>
                                    <p:cond delay="0"/>
                                  </p:stCondLst>
                                  <p:childTnLst>
                                    <p:set>
                                      <p:cBhvr>
                                        <p:cTn id="89" dur="1" fill="hold">
                                          <p:stCondLst>
                                            <p:cond delay="0"/>
                                          </p:stCondLst>
                                        </p:cTn>
                                        <p:tgtEl>
                                          <p:spTgt spid="52">
                                            <p:txEl>
                                              <p:pRg st="0" end="0"/>
                                            </p:txEl>
                                          </p:spTgt>
                                        </p:tgtEl>
                                        <p:attrNameLst>
                                          <p:attrName>style.visibility</p:attrName>
                                        </p:attrNameLst>
                                      </p:cBhvr>
                                      <p:to>
                                        <p:strVal val="visible"/>
                                      </p:to>
                                    </p:set>
                                    <p:animEffect transition="in" filter="wipe(left)">
                                      <p:cBhvr>
                                        <p:cTn id="90" dur="500"/>
                                        <p:tgtEl>
                                          <p:spTgt spid="52">
                                            <p:txEl>
                                              <p:pRg st="0" end="0"/>
                                            </p:txEl>
                                          </p:spTgt>
                                        </p:tgtEl>
                                      </p:cBhvr>
                                    </p:animEffect>
                                  </p:childTnLst>
                                </p:cTn>
                              </p:par>
                            </p:childTnLst>
                          </p:cTn>
                        </p:par>
                        <p:par>
                          <p:cTn id="91" fill="hold">
                            <p:stCondLst>
                              <p:cond delay="1500"/>
                            </p:stCondLst>
                            <p:childTnLst>
                              <p:par>
                                <p:cTn id="92" presetID="42" presetClass="entr" presetSubtype="0" fill="hold"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1000"/>
                                        <p:tgtEl>
                                          <p:spTgt spid="51"/>
                                        </p:tgtEl>
                                      </p:cBhvr>
                                    </p:animEffect>
                                    <p:anim calcmode="lin" valueType="num">
                                      <p:cBhvr>
                                        <p:cTn id="95" dur="1000" fill="hold"/>
                                        <p:tgtEl>
                                          <p:spTgt spid="51"/>
                                        </p:tgtEl>
                                        <p:attrNameLst>
                                          <p:attrName>ppt_x</p:attrName>
                                        </p:attrNameLst>
                                      </p:cBhvr>
                                      <p:tavLst>
                                        <p:tav tm="0">
                                          <p:val>
                                            <p:strVal val="#ppt_x"/>
                                          </p:val>
                                        </p:tav>
                                        <p:tav tm="100000">
                                          <p:val>
                                            <p:strVal val="#ppt_x"/>
                                          </p:val>
                                        </p:tav>
                                      </p:tavLst>
                                    </p:anim>
                                    <p:anim calcmode="lin" valueType="num">
                                      <p:cBhvr>
                                        <p:cTn id="9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wipe(left)">
                                      <p:cBhvr>
                                        <p:cTn id="101" dur="500"/>
                                        <p:tgtEl>
                                          <p:spTgt spid="53"/>
                                        </p:tgtEl>
                                      </p:cBhvr>
                                    </p:animEffect>
                                  </p:childTnLst>
                                </p:cTn>
                              </p:par>
                            </p:childTnLst>
                          </p:cTn>
                        </p:par>
                        <p:par>
                          <p:cTn id="102" fill="hold">
                            <p:stCondLst>
                              <p:cond delay="500"/>
                            </p:stCondLst>
                            <p:childTnLst>
                              <p:par>
                                <p:cTn id="103" presetID="22" presetClass="entr" presetSubtype="8" fill="hold" nodeType="afterEffect">
                                  <p:stCondLst>
                                    <p:cond delay="0"/>
                                  </p:stCondLst>
                                  <p:childTnLst>
                                    <p:set>
                                      <p:cBhvr>
                                        <p:cTn id="104" dur="1" fill="hold">
                                          <p:stCondLst>
                                            <p:cond delay="0"/>
                                          </p:stCondLst>
                                        </p:cTn>
                                        <p:tgtEl>
                                          <p:spTgt spid="55">
                                            <p:txEl>
                                              <p:pRg st="0" end="0"/>
                                            </p:txEl>
                                          </p:spTgt>
                                        </p:tgtEl>
                                        <p:attrNameLst>
                                          <p:attrName>style.visibility</p:attrName>
                                        </p:attrNameLst>
                                      </p:cBhvr>
                                      <p:to>
                                        <p:strVal val="visible"/>
                                      </p:to>
                                    </p:set>
                                    <p:animEffect transition="in" filter="wipe(left)">
                                      <p:cBhvr>
                                        <p:cTn id="105" dur="500"/>
                                        <p:tgtEl>
                                          <p:spTgt spid="55">
                                            <p:txEl>
                                              <p:pRg st="0" end="0"/>
                                            </p:txEl>
                                          </p:spTgt>
                                        </p:tgtEl>
                                      </p:cBhvr>
                                    </p:animEffect>
                                  </p:childTnLst>
                                </p:cTn>
                              </p:par>
                            </p:childTnLst>
                          </p:cTn>
                        </p:par>
                        <p:par>
                          <p:cTn id="106" fill="hold">
                            <p:stCondLst>
                              <p:cond delay="1000"/>
                            </p:stCondLst>
                            <p:childTnLst>
                              <p:par>
                                <p:cTn id="107" presetID="42" presetClass="entr" presetSubtype="0" fill="hold" nodeType="after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fade">
                                      <p:cBhvr>
                                        <p:cTn id="109" dur="1000"/>
                                        <p:tgtEl>
                                          <p:spTgt spid="54"/>
                                        </p:tgtEl>
                                      </p:cBhvr>
                                    </p:animEffect>
                                    <p:anim calcmode="lin" valueType="num">
                                      <p:cBhvr>
                                        <p:cTn id="110" dur="1000" fill="hold"/>
                                        <p:tgtEl>
                                          <p:spTgt spid="54"/>
                                        </p:tgtEl>
                                        <p:attrNameLst>
                                          <p:attrName>ppt_x</p:attrName>
                                        </p:attrNameLst>
                                      </p:cBhvr>
                                      <p:tavLst>
                                        <p:tav tm="0">
                                          <p:val>
                                            <p:strVal val="#ppt_x"/>
                                          </p:val>
                                        </p:tav>
                                        <p:tav tm="100000">
                                          <p:val>
                                            <p:strVal val="#ppt_x"/>
                                          </p:val>
                                        </p:tav>
                                      </p:tavLst>
                                    </p:anim>
                                    <p:anim calcmode="lin" valueType="num">
                                      <p:cBhvr>
                                        <p:cTn id="11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wipe(left)">
                                      <p:cBhvr>
                                        <p:cTn id="116" dur="500"/>
                                        <p:tgtEl>
                                          <p:spTgt spid="56"/>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wipe(left)">
                                      <p:cBhvr>
                                        <p:cTn id="120" dur="500"/>
                                        <p:tgtEl>
                                          <p:spTgt spid="57"/>
                                        </p:tgtEl>
                                      </p:cBhvr>
                                    </p:animEffect>
                                  </p:childTnLst>
                                </p:cTn>
                              </p:par>
                            </p:childTnLst>
                          </p:cTn>
                        </p:par>
                        <p:par>
                          <p:cTn id="121" fill="hold">
                            <p:stCondLst>
                              <p:cond delay="1000"/>
                            </p:stCondLst>
                            <p:childTnLst>
                              <p:par>
                                <p:cTn id="122" presetID="22" presetClass="entr" presetSubtype="8" fill="hold" nodeType="afterEffect">
                                  <p:stCondLst>
                                    <p:cond delay="0"/>
                                  </p:stCondLst>
                                  <p:childTnLst>
                                    <p:set>
                                      <p:cBhvr>
                                        <p:cTn id="123" dur="1" fill="hold">
                                          <p:stCondLst>
                                            <p:cond delay="0"/>
                                          </p:stCondLst>
                                        </p:cTn>
                                        <p:tgtEl>
                                          <p:spTgt spid="59">
                                            <p:txEl>
                                              <p:pRg st="0" end="0"/>
                                            </p:txEl>
                                          </p:spTgt>
                                        </p:tgtEl>
                                        <p:attrNameLst>
                                          <p:attrName>style.visibility</p:attrName>
                                        </p:attrNameLst>
                                      </p:cBhvr>
                                      <p:to>
                                        <p:strVal val="visible"/>
                                      </p:to>
                                    </p:set>
                                    <p:animEffect transition="in" filter="wipe(left)">
                                      <p:cBhvr>
                                        <p:cTn id="124" dur="500"/>
                                        <p:tgtEl>
                                          <p:spTgt spid="59">
                                            <p:txEl>
                                              <p:pRg st="0" end="0"/>
                                            </p:txEl>
                                          </p:spTgt>
                                        </p:tgtEl>
                                      </p:cBhvr>
                                    </p:animEffect>
                                  </p:childTnLst>
                                </p:cTn>
                              </p:par>
                            </p:childTnLst>
                          </p:cTn>
                        </p:par>
                        <p:par>
                          <p:cTn id="125" fill="hold">
                            <p:stCondLst>
                              <p:cond delay="1500"/>
                            </p:stCondLst>
                            <p:childTnLst>
                              <p:par>
                                <p:cTn id="126" presetID="42" presetClass="entr" presetSubtype="0" fill="hold" nodeType="after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1000"/>
                                        <p:tgtEl>
                                          <p:spTgt spid="58"/>
                                        </p:tgtEl>
                                      </p:cBhvr>
                                    </p:animEffect>
                                    <p:anim calcmode="lin" valueType="num">
                                      <p:cBhvr>
                                        <p:cTn id="129" dur="1000" fill="hold"/>
                                        <p:tgtEl>
                                          <p:spTgt spid="58"/>
                                        </p:tgtEl>
                                        <p:attrNameLst>
                                          <p:attrName>ppt_x</p:attrName>
                                        </p:attrNameLst>
                                      </p:cBhvr>
                                      <p:tavLst>
                                        <p:tav tm="0">
                                          <p:val>
                                            <p:strVal val="#ppt_x"/>
                                          </p:val>
                                        </p:tav>
                                        <p:tav tm="100000">
                                          <p:val>
                                            <p:strVal val="#ppt_x"/>
                                          </p:val>
                                        </p:tav>
                                      </p:tavLst>
                                    </p:anim>
                                    <p:anim calcmode="lin" valueType="num">
                                      <p:cBhvr>
                                        <p:cTn id="130"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62"/>
                                        </p:tgtEl>
                                        <p:attrNameLst>
                                          <p:attrName>style.visibility</p:attrName>
                                        </p:attrNameLst>
                                      </p:cBhvr>
                                      <p:to>
                                        <p:strVal val="visible"/>
                                      </p:to>
                                    </p:set>
                                    <p:animEffect transition="in" filter="wipe(left)">
                                      <p:cBhvr>
                                        <p:cTn id="135" dur="500"/>
                                        <p:tgtEl>
                                          <p:spTgt spid="62"/>
                                        </p:tgtEl>
                                      </p:cBhvr>
                                    </p:animEffect>
                                  </p:childTnLst>
                                </p:cTn>
                              </p:par>
                            </p:childTnLst>
                          </p:cTn>
                        </p:par>
                        <p:par>
                          <p:cTn id="136" fill="hold">
                            <p:stCondLst>
                              <p:cond delay="500"/>
                            </p:stCondLst>
                            <p:childTnLst>
                              <p:par>
                                <p:cTn id="137" presetID="22" presetClass="entr" presetSubtype="8" fill="hold" nodeType="afterEffect">
                                  <p:stCondLst>
                                    <p:cond delay="0"/>
                                  </p:stCondLst>
                                  <p:childTnLst>
                                    <p:set>
                                      <p:cBhvr>
                                        <p:cTn id="138" dur="1" fill="hold">
                                          <p:stCondLst>
                                            <p:cond delay="0"/>
                                          </p:stCondLst>
                                        </p:cTn>
                                        <p:tgtEl>
                                          <p:spTgt spid="61">
                                            <p:txEl>
                                              <p:pRg st="0" end="0"/>
                                            </p:txEl>
                                          </p:spTgt>
                                        </p:tgtEl>
                                        <p:attrNameLst>
                                          <p:attrName>style.visibility</p:attrName>
                                        </p:attrNameLst>
                                      </p:cBhvr>
                                      <p:to>
                                        <p:strVal val="visible"/>
                                      </p:to>
                                    </p:set>
                                    <p:animEffect transition="in" filter="wipe(left)">
                                      <p:cBhvr>
                                        <p:cTn id="139" dur="500"/>
                                        <p:tgtEl>
                                          <p:spTgt spid="61">
                                            <p:txEl>
                                              <p:pRg st="0" end="0"/>
                                            </p:txEl>
                                          </p:spTgt>
                                        </p:tgtEl>
                                      </p:cBhvr>
                                    </p:animEffect>
                                  </p:childTnLst>
                                </p:cTn>
                              </p:par>
                            </p:childTnLst>
                          </p:cTn>
                        </p:par>
                        <p:par>
                          <p:cTn id="140" fill="hold">
                            <p:stCondLst>
                              <p:cond delay="1000"/>
                            </p:stCondLst>
                            <p:childTnLst>
                              <p:par>
                                <p:cTn id="141" presetID="42" presetClass="entr" presetSubtype="0" fill="hold" nodeType="after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1000"/>
                                        <p:tgtEl>
                                          <p:spTgt spid="60"/>
                                        </p:tgtEl>
                                      </p:cBhvr>
                                    </p:animEffect>
                                    <p:anim calcmode="lin" valueType="num">
                                      <p:cBhvr>
                                        <p:cTn id="144" dur="1000" fill="hold"/>
                                        <p:tgtEl>
                                          <p:spTgt spid="60"/>
                                        </p:tgtEl>
                                        <p:attrNameLst>
                                          <p:attrName>ppt_x</p:attrName>
                                        </p:attrNameLst>
                                      </p:cBhvr>
                                      <p:tavLst>
                                        <p:tav tm="0">
                                          <p:val>
                                            <p:strVal val="#ppt_x"/>
                                          </p:val>
                                        </p:tav>
                                        <p:tav tm="100000">
                                          <p:val>
                                            <p:strVal val="#ppt_x"/>
                                          </p:val>
                                        </p:tav>
                                      </p:tavLst>
                                    </p:anim>
                                    <p:anim calcmode="lin" valueType="num">
                                      <p:cBhvr>
                                        <p:cTn id="14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grpId="0" nodeType="clickEffect">
                                  <p:stCondLst>
                                    <p:cond delay="0"/>
                                  </p:stCondLst>
                                  <p:childTnLst>
                                    <p:set>
                                      <p:cBhvr>
                                        <p:cTn id="149" dur="1" fill="hold">
                                          <p:stCondLst>
                                            <p:cond delay="0"/>
                                          </p:stCondLst>
                                        </p:cTn>
                                        <p:tgtEl>
                                          <p:spTgt spid="63"/>
                                        </p:tgtEl>
                                        <p:attrNameLst>
                                          <p:attrName>style.visibility</p:attrName>
                                        </p:attrNameLst>
                                      </p:cBhvr>
                                      <p:to>
                                        <p:strVal val="visible"/>
                                      </p:to>
                                    </p:set>
                                    <p:animEffect transition="in" filter="wipe(left)">
                                      <p:cBhvr>
                                        <p:cTn id="150" dur="500"/>
                                        <p:tgtEl>
                                          <p:spTgt spid="63"/>
                                        </p:tgtEl>
                                      </p:cBhvr>
                                    </p:animEffect>
                                  </p:childTnLst>
                                </p:cTn>
                              </p:par>
                            </p:childTnLst>
                          </p:cTn>
                        </p:par>
                        <p:par>
                          <p:cTn id="151" fill="hold">
                            <p:stCondLst>
                              <p:cond delay="500"/>
                            </p:stCondLst>
                            <p:childTnLst>
                              <p:par>
                                <p:cTn id="152" presetID="22" presetClass="entr" presetSubtype="8" fill="hold" nodeType="afterEffect">
                                  <p:stCondLst>
                                    <p:cond delay="0"/>
                                  </p:stCondLst>
                                  <p:childTnLst>
                                    <p:set>
                                      <p:cBhvr>
                                        <p:cTn id="153" dur="1" fill="hold">
                                          <p:stCondLst>
                                            <p:cond delay="0"/>
                                          </p:stCondLst>
                                        </p:cTn>
                                        <p:tgtEl>
                                          <p:spTgt spid="65">
                                            <p:txEl>
                                              <p:pRg st="0" end="0"/>
                                            </p:txEl>
                                          </p:spTgt>
                                        </p:tgtEl>
                                        <p:attrNameLst>
                                          <p:attrName>style.visibility</p:attrName>
                                        </p:attrNameLst>
                                      </p:cBhvr>
                                      <p:to>
                                        <p:strVal val="visible"/>
                                      </p:to>
                                    </p:set>
                                    <p:animEffect transition="in" filter="wipe(left)">
                                      <p:cBhvr>
                                        <p:cTn id="154" dur="500"/>
                                        <p:tgtEl>
                                          <p:spTgt spid="65">
                                            <p:txEl>
                                              <p:pRg st="0" end="0"/>
                                            </p:txEl>
                                          </p:spTgt>
                                        </p:tgtEl>
                                      </p:cBhvr>
                                    </p:animEffect>
                                  </p:childTnLst>
                                </p:cTn>
                              </p:par>
                            </p:childTnLst>
                          </p:cTn>
                        </p:par>
                        <p:par>
                          <p:cTn id="155" fill="hold">
                            <p:stCondLst>
                              <p:cond delay="1000"/>
                            </p:stCondLst>
                            <p:childTnLst>
                              <p:par>
                                <p:cTn id="156" presetID="42" presetClass="entr" presetSubtype="0" fill="hold" nodeType="afterEffect">
                                  <p:stCondLst>
                                    <p:cond delay="0"/>
                                  </p:stCondLst>
                                  <p:childTnLst>
                                    <p:set>
                                      <p:cBhvr>
                                        <p:cTn id="157" dur="1" fill="hold">
                                          <p:stCondLst>
                                            <p:cond delay="0"/>
                                          </p:stCondLst>
                                        </p:cTn>
                                        <p:tgtEl>
                                          <p:spTgt spid="64"/>
                                        </p:tgtEl>
                                        <p:attrNameLst>
                                          <p:attrName>style.visibility</p:attrName>
                                        </p:attrNameLst>
                                      </p:cBhvr>
                                      <p:to>
                                        <p:strVal val="visible"/>
                                      </p:to>
                                    </p:set>
                                    <p:animEffect transition="in" filter="fade">
                                      <p:cBhvr>
                                        <p:cTn id="158" dur="1000"/>
                                        <p:tgtEl>
                                          <p:spTgt spid="64"/>
                                        </p:tgtEl>
                                      </p:cBhvr>
                                    </p:animEffect>
                                    <p:anim calcmode="lin" valueType="num">
                                      <p:cBhvr>
                                        <p:cTn id="159" dur="1000" fill="hold"/>
                                        <p:tgtEl>
                                          <p:spTgt spid="64"/>
                                        </p:tgtEl>
                                        <p:attrNameLst>
                                          <p:attrName>ppt_x</p:attrName>
                                        </p:attrNameLst>
                                      </p:cBhvr>
                                      <p:tavLst>
                                        <p:tav tm="0">
                                          <p:val>
                                            <p:strVal val="#ppt_x"/>
                                          </p:val>
                                        </p:tav>
                                        <p:tav tm="100000">
                                          <p:val>
                                            <p:strVal val="#ppt_x"/>
                                          </p:val>
                                        </p:tav>
                                      </p:tavLst>
                                    </p:anim>
                                    <p:anim calcmode="lin" valueType="num">
                                      <p:cBhvr>
                                        <p:cTn id="160"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animEffect transition="in" filter="wipe(left)">
                                      <p:cBhvr>
                                        <p:cTn id="165" dur="500"/>
                                        <p:tgtEl>
                                          <p:spTgt spid="66"/>
                                        </p:tgtEl>
                                      </p:cBhvr>
                                    </p:animEffect>
                                  </p:childTnLst>
                                </p:cTn>
                              </p:par>
                            </p:childTnLst>
                          </p:cTn>
                        </p:par>
                        <p:par>
                          <p:cTn id="166" fill="hold">
                            <p:stCondLst>
                              <p:cond delay="500"/>
                            </p:stCondLst>
                            <p:childTnLst>
                              <p:par>
                                <p:cTn id="167" presetID="22" presetClass="entr" presetSubtype="8" fill="hold" grpId="0" nodeType="afterEffect">
                                  <p:stCondLst>
                                    <p:cond delay="0"/>
                                  </p:stCondLst>
                                  <p:childTnLst>
                                    <p:set>
                                      <p:cBhvr>
                                        <p:cTn id="168" dur="1" fill="hold">
                                          <p:stCondLst>
                                            <p:cond delay="0"/>
                                          </p:stCondLst>
                                        </p:cTn>
                                        <p:tgtEl>
                                          <p:spTgt spid="69"/>
                                        </p:tgtEl>
                                        <p:attrNameLst>
                                          <p:attrName>style.visibility</p:attrName>
                                        </p:attrNameLst>
                                      </p:cBhvr>
                                      <p:to>
                                        <p:strVal val="visible"/>
                                      </p:to>
                                    </p:set>
                                    <p:animEffect transition="in" filter="wipe(left)">
                                      <p:cBhvr>
                                        <p:cTn id="169" dur="500"/>
                                        <p:tgtEl>
                                          <p:spTgt spid="69"/>
                                        </p:tgtEl>
                                      </p:cBhvr>
                                    </p:animEffect>
                                  </p:childTnLst>
                                </p:cTn>
                              </p:par>
                            </p:childTnLst>
                          </p:cTn>
                        </p:par>
                        <p:par>
                          <p:cTn id="170" fill="hold">
                            <p:stCondLst>
                              <p:cond delay="1000"/>
                            </p:stCondLst>
                            <p:childTnLst>
                              <p:par>
                                <p:cTn id="171" presetID="22" presetClass="entr" presetSubtype="8" fill="hold" nodeType="afterEffect">
                                  <p:stCondLst>
                                    <p:cond delay="0"/>
                                  </p:stCondLst>
                                  <p:childTnLst>
                                    <p:set>
                                      <p:cBhvr>
                                        <p:cTn id="172" dur="1" fill="hold">
                                          <p:stCondLst>
                                            <p:cond delay="0"/>
                                          </p:stCondLst>
                                        </p:cTn>
                                        <p:tgtEl>
                                          <p:spTgt spid="68">
                                            <p:txEl>
                                              <p:pRg st="0" end="0"/>
                                            </p:txEl>
                                          </p:spTgt>
                                        </p:tgtEl>
                                        <p:attrNameLst>
                                          <p:attrName>style.visibility</p:attrName>
                                        </p:attrNameLst>
                                      </p:cBhvr>
                                      <p:to>
                                        <p:strVal val="visible"/>
                                      </p:to>
                                    </p:set>
                                    <p:animEffect transition="in" filter="wipe(left)">
                                      <p:cBhvr>
                                        <p:cTn id="173" dur="500"/>
                                        <p:tgtEl>
                                          <p:spTgt spid="68">
                                            <p:txEl>
                                              <p:pRg st="0" end="0"/>
                                            </p:txEl>
                                          </p:spTgt>
                                        </p:tgtEl>
                                      </p:cBhvr>
                                    </p:animEffect>
                                  </p:childTnLst>
                                </p:cTn>
                              </p:par>
                            </p:childTnLst>
                          </p:cTn>
                        </p:par>
                        <p:par>
                          <p:cTn id="174" fill="hold">
                            <p:stCondLst>
                              <p:cond delay="1500"/>
                            </p:stCondLst>
                            <p:childTnLst>
                              <p:par>
                                <p:cTn id="175" presetID="42" presetClass="entr" presetSubtype="0" fill="hold" nodeType="afterEffect">
                                  <p:stCondLst>
                                    <p:cond delay="0"/>
                                  </p:stCondLst>
                                  <p:childTnLst>
                                    <p:set>
                                      <p:cBhvr>
                                        <p:cTn id="176" dur="1" fill="hold">
                                          <p:stCondLst>
                                            <p:cond delay="0"/>
                                          </p:stCondLst>
                                        </p:cTn>
                                        <p:tgtEl>
                                          <p:spTgt spid="67"/>
                                        </p:tgtEl>
                                        <p:attrNameLst>
                                          <p:attrName>style.visibility</p:attrName>
                                        </p:attrNameLst>
                                      </p:cBhvr>
                                      <p:to>
                                        <p:strVal val="visible"/>
                                      </p:to>
                                    </p:set>
                                    <p:animEffect transition="in" filter="fade">
                                      <p:cBhvr>
                                        <p:cTn id="177" dur="1000"/>
                                        <p:tgtEl>
                                          <p:spTgt spid="67"/>
                                        </p:tgtEl>
                                      </p:cBhvr>
                                    </p:animEffect>
                                    <p:anim calcmode="lin" valueType="num">
                                      <p:cBhvr>
                                        <p:cTn id="178" dur="1000" fill="hold"/>
                                        <p:tgtEl>
                                          <p:spTgt spid="67"/>
                                        </p:tgtEl>
                                        <p:attrNameLst>
                                          <p:attrName>ppt_x</p:attrName>
                                        </p:attrNameLst>
                                      </p:cBhvr>
                                      <p:tavLst>
                                        <p:tav tm="0">
                                          <p:val>
                                            <p:strVal val="#ppt_x"/>
                                          </p:val>
                                        </p:tav>
                                        <p:tav tm="100000">
                                          <p:val>
                                            <p:strVal val="#ppt_x"/>
                                          </p:val>
                                        </p:tav>
                                      </p:tavLst>
                                    </p:anim>
                                    <p:anim calcmode="lin" valueType="num">
                                      <p:cBhvr>
                                        <p:cTn id="17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22" presetClass="entr" presetSubtype="8" fill="hold" grpId="0" nodeType="clickEffect">
                                  <p:stCondLst>
                                    <p:cond delay="0"/>
                                  </p:stCondLst>
                                  <p:childTnLst>
                                    <p:set>
                                      <p:cBhvr>
                                        <p:cTn id="183" dur="1" fill="hold">
                                          <p:stCondLst>
                                            <p:cond delay="0"/>
                                          </p:stCondLst>
                                        </p:cTn>
                                        <p:tgtEl>
                                          <p:spTgt spid="70"/>
                                        </p:tgtEl>
                                        <p:attrNameLst>
                                          <p:attrName>style.visibility</p:attrName>
                                        </p:attrNameLst>
                                      </p:cBhvr>
                                      <p:to>
                                        <p:strVal val="visible"/>
                                      </p:to>
                                    </p:set>
                                    <p:animEffect transition="in" filter="wipe(left)">
                                      <p:cBhvr>
                                        <p:cTn id="184" dur="500"/>
                                        <p:tgtEl>
                                          <p:spTgt spid="70"/>
                                        </p:tgtEl>
                                      </p:cBhvr>
                                    </p:animEffect>
                                  </p:childTnLst>
                                </p:cTn>
                              </p:par>
                            </p:childTnLst>
                          </p:cTn>
                        </p:par>
                        <p:par>
                          <p:cTn id="185" fill="hold">
                            <p:stCondLst>
                              <p:cond delay="500"/>
                            </p:stCondLst>
                            <p:childTnLst>
                              <p:par>
                                <p:cTn id="186" presetID="22" presetClass="entr" presetSubtype="8" fill="hold" nodeType="afterEffect">
                                  <p:stCondLst>
                                    <p:cond delay="0"/>
                                  </p:stCondLst>
                                  <p:childTnLst>
                                    <p:set>
                                      <p:cBhvr>
                                        <p:cTn id="187" dur="1" fill="hold">
                                          <p:stCondLst>
                                            <p:cond delay="0"/>
                                          </p:stCondLst>
                                        </p:cTn>
                                        <p:tgtEl>
                                          <p:spTgt spid="72">
                                            <p:txEl>
                                              <p:pRg st="0" end="0"/>
                                            </p:txEl>
                                          </p:spTgt>
                                        </p:tgtEl>
                                        <p:attrNameLst>
                                          <p:attrName>style.visibility</p:attrName>
                                        </p:attrNameLst>
                                      </p:cBhvr>
                                      <p:to>
                                        <p:strVal val="visible"/>
                                      </p:to>
                                    </p:set>
                                    <p:animEffect transition="in" filter="wipe(left)">
                                      <p:cBhvr>
                                        <p:cTn id="188" dur="500"/>
                                        <p:tgtEl>
                                          <p:spTgt spid="72">
                                            <p:txEl>
                                              <p:pRg st="0" end="0"/>
                                            </p:txEl>
                                          </p:spTgt>
                                        </p:tgtEl>
                                      </p:cBhvr>
                                    </p:animEffect>
                                  </p:childTnLst>
                                </p:cTn>
                              </p:par>
                            </p:childTnLst>
                          </p:cTn>
                        </p:par>
                        <p:par>
                          <p:cTn id="189" fill="hold">
                            <p:stCondLst>
                              <p:cond delay="1000"/>
                            </p:stCondLst>
                            <p:childTnLst>
                              <p:par>
                                <p:cTn id="190" presetID="42" presetClass="entr" presetSubtype="0" fill="hold" nodeType="afterEffect">
                                  <p:stCondLst>
                                    <p:cond delay="0"/>
                                  </p:stCondLst>
                                  <p:childTnLst>
                                    <p:set>
                                      <p:cBhvr>
                                        <p:cTn id="191" dur="1" fill="hold">
                                          <p:stCondLst>
                                            <p:cond delay="0"/>
                                          </p:stCondLst>
                                        </p:cTn>
                                        <p:tgtEl>
                                          <p:spTgt spid="71"/>
                                        </p:tgtEl>
                                        <p:attrNameLst>
                                          <p:attrName>style.visibility</p:attrName>
                                        </p:attrNameLst>
                                      </p:cBhvr>
                                      <p:to>
                                        <p:strVal val="visible"/>
                                      </p:to>
                                    </p:set>
                                    <p:animEffect transition="in" filter="fade">
                                      <p:cBhvr>
                                        <p:cTn id="192" dur="1000"/>
                                        <p:tgtEl>
                                          <p:spTgt spid="71"/>
                                        </p:tgtEl>
                                      </p:cBhvr>
                                    </p:animEffect>
                                    <p:anim calcmode="lin" valueType="num">
                                      <p:cBhvr>
                                        <p:cTn id="193" dur="1000" fill="hold"/>
                                        <p:tgtEl>
                                          <p:spTgt spid="71"/>
                                        </p:tgtEl>
                                        <p:attrNameLst>
                                          <p:attrName>ppt_x</p:attrName>
                                        </p:attrNameLst>
                                      </p:cBhvr>
                                      <p:tavLst>
                                        <p:tav tm="0">
                                          <p:val>
                                            <p:strVal val="#ppt_x"/>
                                          </p:val>
                                        </p:tav>
                                        <p:tav tm="100000">
                                          <p:val>
                                            <p:strVal val="#ppt_x"/>
                                          </p:val>
                                        </p:tav>
                                      </p:tavLst>
                                    </p:anim>
                                    <p:anim calcmode="lin" valueType="num">
                                      <p:cBhvr>
                                        <p:cTn id="19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2" grpId="0" animBg="1"/>
      <p:bldP spid="43" grpId="0" animBg="1"/>
      <p:bldP spid="46" grpId="0" animBg="1"/>
      <p:bldP spid="49" grpId="0" animBg="1"/>
      <p:bldP spid="50" grpId="0" animBg="1"/>
      <p:bldP spid="53" grpId="0" animBg="1"/>
      <p:bldP spid="56" grpId="0" animBg="1"/>
      <p:bldP spid="57" grpId="0" animBg="1"/>
      <p:bldP spid="62" grpId="0" animBg="1"/>
      <p:bldP spid="63" grpId="0" animBg="1"/>
      <p:bldP spid="66"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50573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 name="TextBox 5">
            <a:extLst>
              <a:ext uri="{FF2B5EF4-FFF2-40B4-BE49-F238E27FC236}">
                <a16:creationId xmlns:a16="http://schemas.microsoft.com/office/drawing/2014/main" id="{16264249-383F-4AB4-A007-5799B1E830BF}"/>
              </a:ext>
            </a:extLst>
          </p:cNvPr>
          <p:cNvSpPr txBox="1"/>
          <p:nvPr/>
        </p:nvSpPr>
        <p:spPr>
          <a:xfrm>
            <a:off x="203200" y="273943"/>
            <a:ext cx="2235835" cy="2456557"/>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sp>
        <p:nvSpPr>
          <p:cNvPr id="76" name="Hình chữ nhật 7">
            <a:extLst>
              <a:ext uri="{FF2B5EF4-FFF2-40B4-BE49-F238E27FC236}">
                <a16:creationId xmlns:a16="http://schemas.microsoft.com/office/drawing/2014/main" id="{F06F38EC-57E3-4BF0-8D4B-02F873F1C0B9}"/>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7" name="Hình chữ nhật 10">
            <a:extLst>
              <a:ext uri="{FF2B5EF4-FFF2-40B4-BE49-F238E27FC236}">
                <a16:creationId xmlns:a16="http://schemas.microsoft.com/office/drawing/2014/main" id="{8F3BC56C-6F16-4235-999E-1156EF27C11F}"/>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2. Tìm 5 – 7 danh từ có trong đoạn văn sau.</a:t>
            </a:r>
          </a:p>
        </p:txBody>
      </p:sp>
      <p:sp>
        <p:nvSpPr>
          <p:cNvPr id="78" name="Hình chữ nhật 8">
            <a:extLst>
              <a:ext uri="{FF2B5EF4-FFF2-40B4-BE49-F238E27FC236}">
                <a16:creationId xmlns:a16="http://schemas.microsoft.com/office/drawing/2014/main" id="{9D3CE73B-8E7D-4EF6-804C-0F209531C8DB}"/>
              </a:ext>
            </a:extLst>
          </p:cNvPr>
          <p:cNvSpPr/>
          <p:nvPr/>
        </p:nvSpPr>
        <p:spPr>
          <a:xfrm>
            <a:off x="246315" y="1465184"/>
            <a:ext cx="5672183" cy="4165884"/>
          </a:xfrm>
          <a:prstGeom prst="rect">
            <a:avLst/>
          </a:prstGeom>
          <a:noFill/>
        </p:spPr>
        <p:txBody>
          <a:bodyPr wrap="square" lIns="60960" tIns="30480" rIns="60960" bIns="30480">
            <a:spAutoFit/>
          </a:bodyPr>
          <a:lstStyle/>
          <a:p>
            <a:pPr indent="479449" algn="just" defTabSz="609630"/>
            <a:r>
              <a:rPr lang="vi-VN" sz="2667">
                <a:ln w="0"/>
                <a:solidFill>
                  <a:prstClr val="black"/>
                </a:solidFill>
                <a:latin typeface="Arial" panose="020B0604020202020204" pitchFamily="34" charset="0"/>
              </a:rPr>
              <a:t>Cánh đồng thênh thang gió nắng. Cái xóm nhỏ ngó ra con kinh. Không gian sống động đến nỗi có thể cảm nhận được mùi hương của bông súng nở trong đìa, tiếng con chim tu hú gọi bầy tao tác, cá quẫy dưới váng bèo. Trên bờ vườn, dưới ao, mấy bầy gà, bầy vịt ta thong dong bới tìm mồi trong rào sậy. </a:t>
            </a:r>
          </a:p>
          <a:p>
            <a:pPr indent="479449" algn="r" defTabSz="609630"/>
            <a:r>
              <a:rPr lang="vi-VN" sz="2667" i="1">
                <a:ln w="0"/>
                <a:solidFill>
                  <a:prstClr val="black"/>
                </a:solidFill>
                <a:latin typeface="Arial" panose="020B0604020202020204" pitchFamily="34" charset="0"/>
              </a:rPr>
              <a:t>Theo</a:t>
            </a:r>
            <a:r>
              <a:rPr lang="vi-VN" sz="2667">
                <a:ln w="0"/>
                <a:solidFill>
                  <a:prstClr val="black"/>
                </a:solidFill>
                <a:latin typeface="Arial" panose="020B0604020202020204" pitchFamily="34" charset="0"/>
              </a:rPr>
              <a:t> Nguyễn Ngọc Tư</a:t>
            </a:r>
          </a:p>
        </p:txBody>
      </p:sp>
      <p:sp>
        <p:nvSpPr>
          <p:cNvPr id="79" name="Hình chữ nhật 9">
            <a:extLst>
              <a:ext uri="{FF2B5EF4-FFF2-40B4-BE49-F238E27FC236}">
                <a16:creationId xmlns:a16="http://schemas.microsoft.com/office/drawing/2014/main" id="{C26965BD-8E67-4F80-8065-342FA55B34B1}"/>
              </a:ext>
            </a:extLst>
          </p:cNvPr>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1" name="Hình chữ nhật: Góc Tròn 13">
            <a:extLst>
              <a:ext uri="{FF2B5EF4-FFF2-40B4-BE49-F238E27FC236}">
                <a16:creationId xmlns:a16="http://schemas.microsoft.com/office/drawing/2014/main" id="{B8619431-3C70-4A2A-9011-823A63F3BAD8}"/>
              </a:ext>
            </a:extLst>
          </p:cNvPr>
          <p:cNvSpPr/>
          <p:nvPr/>
        </p:nvSpPr>
        <p:spPr>
          <a:xfrm>
            <a:off x="762000" y="1459190"/>
            <a:ext cx="1677035"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2" name="Hình chữ nhật: Góc Tròn 30">
            <a:extLst>
              <a:ext uri="{FF2B5EF4-FFF2-40B4-BE49-F238E27FC236}">
                <a16:creationId xmlns:a16="http://schemas.microsoft.com/office/drawing/2014/main" id="{6005A4E1-0DF4-4F4C-93A6-1A7CC21F7DE2}"/>
              </a:ext>
            </a:extLst>
          </p:cNvPr>
          <p:cNvSpPr/>
          <p:nvPr/>
        </p:nvSpPr>
        <p:spPr>
          <a:xfrm>
            <a:off x="4419600" y="1459190"/>
            <a:ext cx="520631"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3" name="Hình chữ nhật: Góc Tròn 49">
            <a:extLst>
              <a:ext uri="{FF2B5EF4-FFF2-40B4-BE49-F238E27FC236}">
                <a16:creationId xmlns:a16="http://schemas.microsoft.com/office/drawing/2014/main" id="{D639835D-58E8-4042-BFD9-14A026A852DF}"/>
              </a:ext>
            </a:extLst>
          </p:cNvPr>
          <p:cNvSpPr/>
          <p:nvPr/>
        </p:nvSpPr>
        <p:spPr>
          <a:xfrm>
            <a:off x="4977121" y="1459190"/>
            <a:ext cx="799858"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4" name="Hình chữ nhật: Góc Tròn 50">
            <a:extLst>
              <a:ext uri="{FF2B5EF4-FFF2-40B4-BE49-F238E27FC236}">
                <a16:creationId xmlns:a16="http://schemas.microsoft.com/office/drawing/2014/main" id="{AD872949-C523-472E-A529-36E5283C7B1C}"/>
              </a:ext>
            </a:extLst>
          </p:cNvPr>
          <p:cNvSpPr/>
          <p:nvPr/>
        </p:nvSpPr>
        <p:spPr>
          <a:xfrm>
            <a:off x="4032653" y="1924547"/>
            <a:ext cx="653612"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5" name="Hình chữ nhật: Góc Tròn 52">
            <a:extLst>
              <a:ext uri="{FF2B5EF4-FFF2-40B4-BE49-F238E27FC236}">
                <a16:creationId xmlns:a16="http://schemas.microsoft.com/office/drawing/2014/main" id="{9634BDB0-ADB9-4AAA-8E2E-D5FFDEC7E084}"/>
              </a:ext>
            </a:extLst>
          </p:cNvPr>
          <p:cNvSpPr/>
          <p:nvPr/>
        </p:nvSpPr>
        <p:spPr>
          <a:xfrm>
            <a:off x="863600" y="1931657"/>
            <a:ext cx="1371600"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6" name="Hình chữ nhật: Góc Tròn 54">
            <a:extLst>
              <a:ext uri="{FF2B5EF4-FFF2-40B4-BE49-F238E27FC236}">
                <a16:creationId xmlns:a16="http://schemas.microsoft.com/office/drawing/2014/main" id="{9261BD4D-4785-4F9C-BB12-902A0ACC6DE0}"/>
              </a:ext>
            </a:extLst>
          </p:cNvPr>
          <p:cNvSpPr/>
          <p:nvPr/>
        </p:nvSpPr>
        <p:spPr>
          <a:xfrm>
            <a:off x="4848984" y="1924547"/>
            <a:ext cx="1024191"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7" name="Hình chữ nhật: Góc Tròn 55">
            <a:extLst>
              <a:ext uri="{FF2B5EF4-FFF2-40B4-BE49-F238E27FC236}">
                <a16:creationId xmlns:a16="http://schemas.microsoft.com/office/drawing/2014/main" id="{AA27F6DF-BAE0-42F8-9ABA-A30AE13CC612}"/>
              </a:ext>
            </a:extLst>
          </p:cNvPr>
          <p:cNvSpPr/>
          <p:nvPr/>
        </p:nvSpPr>
        <p:spPr>
          <a:xfrm>
            <a:off x="293308" y="2376156"/>
            <a:ext cx="732915"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8" name="Hình chữ nhật: Góc Tròn 57">
            <a:extLst>
              <a:ext uri="{FF2B5EF4-FFF2-40B4-BE49-F238E27FC236}">
                <a16:creationId xmlns:a16="http://schemas.microsoft.com/office/drawing/2014/main" id="{9981DEDC-F02B-4CED-AA22-DB75D3EB3A0C}"/>
              </a:ext>
            </a:extLst>
          </p:cNvPr>
          <p:cNvSpPr/>
          <p:nvPr/>
        </p:nvSpPr>
        <p:spPr>
          <a:xfrm>
            <a:off x="2244753" y="2715181"/>
            <a:ext cx="181680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9" name="Hình chữ nhật: Góc Tròn 62">
            <a:extLst>
              <a:ext uri="{FF2B5EF4-FFF2-40B4-BE49-F238E27FC236}">
                <a16:creationId xmlns:a16="http://schemas.microsoft.com/office/drawing/2014/main" id="{E8B9FD84-A3C3-4950-9922-B4224FD93AD6}"/>
              </a:ext>
            </a:extLst>
          </p:cNvPr>
          <p:cNvSpPr/>
          <p:nvPr/>
        </p:nvSpPr>
        <p:spPr>
          <a:xfrm>
            <a:off x="5080000" y="2715181"/>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0" name="Hình chữ nhật: Góc Tròn 1023">
            <a:extLst>
              <a:ext uri="{FF2B5EF4-FFF2-40B4-BE49-F238E27FC236}">
                <a16:creationId xmlns:a16="http://schemas.microsoft.com/office/drawing/2014/main" id="{16BFC024-DEDA-404F-9948-7696644740DE}"/>
              </a:ext>
            </a:extLst>
          </p:cNvPr>
          <p:cNvSpPr/>
          <p:nvPr/>
        </p:nvSpPr>
        <p:spPr>
          <a:xfrm>
            <a:off x="301854"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1" name="Hình chữ nhật: Góc Tròn 1028">
            <a:extLst>
              <a:ext uri="{FF2B5EF4-FFF2-40B4-BE49-F238E27FC236}">
                <a16:creationId xmlns:a16="http://schemas.microsoft.com/office/drawing/2014/main" id="{BCEEF6CB-EA50-4D72-94B5-C2A11698FC3C}"/>
              </a:ext>
            </a:extLst>
          </p:cNvPr>
          <p:cNvSpPr/>
          <p:nvPr/>
        </p:nvSpPr>
        <p:spPr>
          <a:xfrm>
            <a:off x="2534820" y="3153669"/>
            <a:ext cx="503107"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2" name="Hình chữ nhật: Góc Tròn 1030">
            <a:extLst>
              <a:ext uri="{FF2B5EF4-FFF2-40B4-BE49-F238E27FC236}">
                <a16:creationId xmlns:a16="http://schemas.microsoft.com/office/drawing/2014/main" id="{E22FBAC4-D901-440C-A953-59700903BCC6}"/>
              </a:ext>
            </a:extLst>
          </p:cNvPr>
          <p:cNvSpPr/>
          <p:nvPr/>
        </p:nvSpPr>
        <p:spPr>
          <a:xfrm>
            <a:off x="3189697" y="3153669"/>
            <a:ext cx="793175"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3" name="Hình chữ nhật: Góc Tròn 1034">
            <a:extLst>
              <a:ext uri="{FF2B5EF4-FFF2-40B4-BE49-F238E27FC236}">
                <a16:creationId xmlns:a16="http://schemas.microsoft.com/office/drawing/2014/main" id="{45B63B90-F882-463A-AD9F-93A8B476511A}"/>
              </a:ext>
            </a:extLst>
          </p:cNvPr>
          <p:cNvSpPr/>
          <p:nvPr/>
        </p:nvSpPr>
        <p:spPr>
          <a:xfrm>
            <a:off x="4738791" y="3153669"/>
            <a:ext cx="1103209" cy="457199"/>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4" name="Hình chữ nhật: Góc Tròn 1040">
            <a:extLst>
              <a:ext uri="{FF2B5EF4-FFF2-40B4-BE49-F238E27FC236}">
                <a16:creationId xmlns:a16="http://schemas.microsoft.com/office/drawing/2014/main" id="{E91763C1-C4BB-44CB-968E-4D2B126AEA1D}"/>
              </a:ext>
            </a:extLst>
          </p:cNvPr>
          <p:cNvSpPr/>
          <p:nvPr/>
        </p:nvSpPr>
        <p:spPr>
          <a:xfrm>
            <a:off x="293308" y="3597812"/>
            <a:ext cx="468693"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5" name="Hình chữ nhật: Góc Tròn 1042">
            <a:extLst>
              <a:ext uri="{FF2B5EF4-FFF2-40B4-BE49-F238E27FC236}">
                <a16:creationId xmlns:a16="http://schemas.microsoft.com/office/drawing/2014/main" id="{B05A1D58-EEF9-4BEA-A1F5-A6AE57523CC5}"/>
              </a:ext>
            </a:extLst>
          </p:cNvPr>
          <p:cNvSpPr/>
          <p:nvPr/>
        </p:nvSpPr>
        <p:spPr>
          <a:xfrm>
            <a:off x="3561860" y="3608825"/>
            <a:ext cx="572783"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6" name="Hình chữ nhật 1044">
            <a:extLst>
              <a:ext uri="{FF2B5EF4-FFF2-40B4-BE49-F238E27FC236}">
                <a16:creationId xmlns:a16="http://schemas.microsoft.com/office/drawing/2014/main" id="{DC7B6152-B117-4D7D-86EB-2D4F941CFA10}"/>
              </a:ext>
            </a:extLst>
          </p:cNvPr>
          <p:cNvSpPr/>
          <p:nvPr/>
        </p:nvSpPr>
        <p:spPr>
          <a:xfrm>
            <a:off x="7569140" y="1317623"/>
            <a:ext cx="642678"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cá</a:t>
            </a:r>
          </a:p>
        </p:txBody>
      </p:sp>
      <p:sp>
        <p:nvSpPr>
          <p:cNvPr id="97" name="Hình chữ nhật: Góc Tròn 5">
            <a:extLst>
              <a:ext uri="{FF2B5EF4-FFF2-40B4-BE49-F238E27FC236}">
                <a16:creationId xmlns:a16="http://schemas.microsoft.com/office/drawing/2014/main" id="{F400CE2A-A990-49CA-9AB3-1A0B3C7BD02E}"/>
              </a:ext>
            </a:extLst>
          </p:cNvPr>
          <p:cNvSpPr/>
          <p:nvPr/>
        </p:nvSpPr>
        <p:spPr>
          <a:xfrm>
            <a:off x="1530781" y="3597812"/>
            <a:ext cx="572783" cy="397901"/>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98" name="Hình chữ nhật: Góc Tròn 11">
            <a:extLst>
              <a:ext uri="{FF2B5EF4-FFF2-40B4-BE49-F238E27FC236}">
                <a16:creationId xmlns:a16="http://schemas.microsoft.com/office/drawing/2014/main" id="{6A469F3D-02AF-47D0-91CA-EA450ABC932C}"/>
              </a:ext>
            </a:extLst>
          </p:cNvPr>
          <p:cNvSpPr/>
          <p:nvPr/>
        </p:nvSpPr>
        <p:spPr>
          <a:xfrm>
            <a:off x="1039225" y="4342421"/>
            <a:ext cx="1205528"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99" name="Picture 2" descr="Bèo tấm (bèo cám) | Cây cảnh - Hoa cảnh - Bonsai - Hòn non bộ - Sân vườn  tiểu cảnh - Blog Cây cảnh .Vn">
            <a:extLst>
              <a:ext uri="{FF2B5EF4-FFF2-40B4-BE49-F238E27FC236}">
                <a16:creationId xmlns:a16="http://schemas.microsoft.com/office/drawing/2014/main" id="{0D08B90B-288F-4212-A121-DC9CC222A8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207"/>
          <a:stretch/>
        </p:blipFill>
        <p:spPr bwMode="auto">
          <a:xfrm>
            <a:off x="9889166" y="450924"/>
            <a:ext cx="1767945" cy="947816"/>
          </a:xfrm>
          <a:prstGeom prst="roundRect">
            <a:avLst/>
          </a:prstGeom>
          <a:noFill/>
          <a:extLst>
            <a:ext uri="{909E8E84-426E-40DD-AFC4-6F175D3DCCD1}">
              <a14:hiddenFill xmlns:a14="http://schemas.microsoft.com/office/drawing/2010/main">
                <a:solidFill>
                  <a:srgbClr val="FFFFFF"/>
                </a:solidFill>
              </a14:hiddenFill>
            </a:ext>
          </a:extLst>
        </p:spPr>
      </p:pic>
      <p:sp>
        <p:nvSpPr>
          <p:cNvPr id="100" name="Hình chữ nhật 12">
            <a:extLst>
              <a:ext uri="{FF2B5EF4-FFF2-40B4-BE49-F238E27FC236}">
                <a16:creationId xmlns:a16="http://schemas.microsoft.com/office/drawing/2014/main" id="{73F2768A-A088-4D21-A6EB-ABC6B19E074D}"/>
              </a:ext>
            </a:extLst>
          </p:cNvPr>
          <p:cNvSpPr/>
          <p:nvPr/>
        </p:nvSpPr>
        <p:spPr>
          <a:xfrm>
            <a:off x="9929933" y="1343448"/>
            <a:ext cx="1929761" cy="553998"/>
          </a:xfrm>
          <a:prstGeom prst="rect">
            <a:avLst/>
          </a:prstGeom>
          <a:noFill/>
        </p:spPr>
        <p:txBody>
          <a:bodyPr wrap="square" lIns="60960" tIns="30480" rIns="60960" bIns="30480">
            <a:spAutoFit/>
          </a:bodyPr>
          <a:lstStyle/>
          <a:p>
            <a:pPr defTabSz="609630"/>
            <a:r>
              <a:rPr lang="vi-VN" sz="3200">
                <a:ln w="0"/>
                <a:solidFill>
                  <a:prstClr val="black"/>
                </a:solidFill>
                <a:latin typeface="Arial" panose="020B0604020202020204" pitchFamily="34" charset="0"/>
              </a:rPr>
              <a:t>váng bèo</a:t>
            </a:r>
          </a:p>
        </p:txBody>
      </p:sp>
      <p:sp>
        <p:nvSpPr>
          <p:cNvPr id="101" name="Hình chữ nhật: Góc Tròn 14">
            <a:extLst>
              <a:ext uri="{FF2B5EF4-FFF2-40B4-BE49-F238E27FC236}">
                <a16:creationId xmlns:a16="http://schemas.microsoft.com/office/drawing/2014/main" id="{9E6CF806-353F-4681-992D-EF9193F7A1A0}"/>
              </a:ext>
            </a:extLst>
          </p:cNvPr>
          <p:cNvSpPr/>
          <p:nvPr/>
        </p:nvSpPr>
        <p:spPr>
          <a:xfrm>
            <a:off x="2872345" y="3995713"/>
            <a:ext cx="1406198"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02" name="Hình chữ nhật: Góc Tròn 15">
            <a:extLst>
              <a:ext uri="{FF2B5EF4-FFF2-40B4-BE49-F238E27FC236}">
                <a16:creationId xmlns:a16="http://schemas.microsoft.com/office/drawing/2014/main" id="{427E93DE-044E-4F50-AB6D-DA7E213AF35E}"/>
              </a:ext>
            </a:extLst>
          </p:cNvPr>
          <p:cNvSpPr/>
          <p:nvPr/>
        </p:nvSpPr>
        <p:spPr>
          <a:xfrm>
            <a:off x="5283200" y="3995713"/>
            <a:ext cx="503141"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03" name="Picture 4" descr="Địa chỉ 8 vườn trái cây ở miền Nam bạn phải ghé thăm mùa hè này | Bài viết  | Foody.vn">
            <a:extLst>
              <a:ext uri="{FF2B5EF4-FFF2-40B4-BE49-F238E27FC236}">
                <a16:creationId xmlns:a16="http://schemas.microsoft.com/office/drawing/2014/main" id="{04F1A23E-2292-47C1-85AE-22FC9C4B924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789005" y="1844116"/>
            <a:ext cx="2228491" cy="1295609"/>
          </a:xfrm>
          <a:prstGeom prst="roundRect">
            <a:avLst/>
          </a:prstGeom>
          <a:noFill/>
          <a:extLst>
            <a:ext uri="{909E8E84-426E-40DD-AFC4-6F175D3DCCD1}">
              <a14:hiddenFill xmlns:a14="http://schemas.microsoft.com/office/drawing/2010/main">
                <a:solidFill>
                  <a:srgbClr val="FFFFFF"/>
                </a:solidFill>
              </a14:hiddenFill>
            </a:ext>
          </a:extLst>
        </p:spPr>
      </p:pic>
      <p:sp>
        <p:nvSpPr>
          <p:cNvPr id="104" name="Hình chữ nhật 16">
            <a:extLst>
              <a:ext uri="{FF2B5EF4-FFF2-40B4-BE49-F238E27FC236}">
                <a16:creationId xmlns:a16="http://schemas.microsoft.com/office/drawing/2014/main" id="{D818F375-4523-4118-AB92-9D905793B304}"/>
              </a:ext>
            </a:extLst>
          </p:cNvPr>
          <p:cNvSpPr/>
          <p:nvPr/>
        </p:nvSpPr>
        <p:spPr>
          <a:xfrm>
            <a:off x="6909737" y="3131632"/>
            <a:ext cx="1929761"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bờ vườn</a:t>
            </a:r>
          </a:p>
        </p:txBody>
      </p:sp>
      <p:pic>
        <p:nvPicPr>
          <p:cNvPr id="105" name="Picture 6">
            <a:extLst>
              <a:ext uri="{FF2B5EF4-FFF2-40B4-BE49-F238E27FC236}">
                <a16:creationId xmlns:a16="http://schemas.microsoft.com/office/drawing/2014/main" id="{A54651B3-582C-4857-9AD4-ABCCAD47AA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26" b="4476"/>
          <a:stretch/>
        </p:blipFill>
        <p:spPr bwMode="auto">
          <a:xfrm flipH="1">
            <a:off x="6686459" y="577761"/>
            <a:ext cx="2061539" cy="104268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8">
            <a:extLst>
              <a:ext uri="{FF2B5EF4-FFF2-40B4-BE49-F238E27FC236}">
                <a16:creationId xmlns:a16="http://schemas.microsoft.com/office/drawing/2014/main" id="{E1728B0D-999B-4BEA-BE1F-95A59D516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183" y="3539880"/>
            <a:ext cx="2415292" cy="1160191"/>
          </a:xfrm>
          <a:prstGeom prst="rect">
            <a:avLst/>
          </a:prstGeom>
          <a:noFill/>
          <a:extLst>
            <a:ext uri="{909E8E84-426E-40DD-AFC4-6F175D3DCCD1}">
              <a14:hiddenFill xmlns:a14="http://schemas.microsoft.com/office/drawing/2010/main">
                <a:solidFill>
                  <a:srgbClr val="FFFFFF"/>
                </a:solidFill>
              </a14:hiddenFill>
            </a:ext>
          </a:extLst>
        </p:spPr>
      </p:pic>
      <p:sp>
        <p:nvSpPr>
          <p:cNvPr id="107" name="Hình chữ nhật 17">
            <a:extLst>
              <a:ext uri="{FF2B5EF4-FFF2-40B4-BE49-F238E27FC236}">
                <a16:creationId xmlns:a16="http://schemas.microsoft.com/office/drawing/2014/main" id="{06544B5A-E0A2-456B-9405-79DB76C3487F}"/>
              </a:ext>
            </a:extLst>
          </p:cNvPr>
          <p:cNvSpPr/>
          <p:nvPr/>
        </p:nvSpPr>
        <p:spPr>
          <a:xfrm>
            <a:off x="6966204" y="4593728"/>
            <a:ext cx="1399474"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bầy gà</a:t>
            </a:r>
          </a:p>
        </p:txBody>
      </p:sp>
      <p:pic>
        <p:nvPicPr>
          <p:cNvPr id="108" name="Picture 10">
            <a:extLst>
              <a:ext uri="{FF2B5EF4-FFF2-40B4-BE49-F238E27FC236}">
                <a16:creationId xmlns:a16="http://schemas.microsoft.com/office/drawing/2014/main" id="{197E51D2-E245-4EA0-BC3F-5D062B3309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0923" y="3521637"/>
            <a:ext cx="2434268" cy="1088298"/>
          </a:xfrm>
          <a:prstGeom prst="rect">
            <a:avLst/>
          </a:prstGeom>
          <a:noFill/>
          <a:extLst>
            <a:ext uri="{909E8E84-426E-40DD-AFC4-6F175D3DCCD1}">
              <a14:hiddenFill xmlns:a14="http://schemas.microsoft.com/office/drawing/2010/main">
                <a:solidFill>
                  <a:srgbClr val="FFFFFF"/>
                </a:solidFill>
              </a14:hiddenFill>
            </a:ext>
          </a:extLst>
        </p:spPr>
      </p:pic>
      <p:sp>
        <p:nvSpPr>
          <p:cNvPr id="109" name="Hình chữ nhật 18">
            <a:extLst>
              <a:ext uri="{FF2B5EF4-FFF2-40B4-BE49-F238E27FC236}">
                <a16:creationId xmlns:a16="http://schemas.microsoft.com/office/drawing/2014/main" id="{B89E4E97-EADD-4A49-A9E7-4373FFE569E4}"/>
              </a:ext>
            </a:extLst>
          </p:cNvPr>
          <p:cNvSpPr/>
          <p:nvPr/>
        </p:nvSpPr>
        <p:spPr>
          <a:xfrm>
            <a:off x="9564473" y="4593137"/>
            <a:ext cx="1916327"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bầy vịt ta</a:t>
            </a:r>
          </a:p>
        </p:txBody>
      </p:sp>
      <p:sp>
        <p:nvSpPr>
          <p:cNvPr id="110" name="Hình chữ nhật: Góc Tròn 19">
            <a:extLst>
              <a:ext uri="{FF2B5EF4-FFF2-40B4-BE49-F238E27FC236}">
                <a16:creationId xmlns:a16="http://schemas.microsoft.com/office/drawing/2014/main" id="{1B941BC5-E017-414E-9EF7-1D4396C3BF92}"/>
              </a:ext>
            </a:extLst>
          </p:cNvPr>
          <p:cNvSpPr/>
          <p:nvPr/>
        </p:nvSpPr>
        <p:spPr>
          <a:xfrm>
            <a:off x="2415909" y="4342421"/>
            <a:ext cx="1566963"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1" name="Hình chữ nhật: Góc Tròn 20">
            <a:extLst>
              <a:ext uri="{FF2B5EF4-FFF2-40B4-BE49-F238E27FC236}">
                <a16:creationId xmlns:a16="http://schemas.microsoft.com/office/drawing/2014/main" id="{2B354193-4B6C-4E21-9AC4-8ED91AC3C8AF}"/>
              </a:ext>
            </a:extLst>
          </p:cNvPr>
          <p:cNvSpPr/>
          <p:nvPr/>
        </p:nvSpPr>
        <p:spPr>
          <a:xfrm>
            <a:off x="1446340" y="4780909"/>
            <a:ext cx="585660"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12" name="Picture 12" descr="Con gà khôn hay khờ? - BBC News Tiếng Việt">
            <a:extLst>
              <a:ext uri="{FF2B5EF4-FFF2-40B4-BE49-F238E27FC236}">
                <a16:creationId xmlns:a16="http://schemas.microsoft.com/office/drawing/2014/main" id="{7AE50E46-5EBC-4272-AE08-35CD95EF98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1696" y="5116706"/>
            <a:ext cx="2089910" cy="1062230"/>
          </a:xfrm>
          <a:prstGeom prst="roundRect">
            <a:avLst>
              <a:gd name="adj" fmla="val 35010"/>
            </a:avLst>
          </a:prstGeom>
          <a:noFill/>
          <a:extLst>
            <a:ext uri="{909E8E84-426E-40DD-AFC4-6F175D3DCCD1}">
              <a14:hiddenFill xmlns:a14="http://schemas.microsoft.com/office/drawing/2010/main">
                <a:solidFill>
                  <a:srgbClr val="FFFFFF"/>
                </a:solidFill>
              </a14:hiddenFill>
            </a:ext>
          </a:extLst>
        </p:spPr>
      </p:pic>
      <p:sp>
        <p:nvSpPr>
          <p:cNvPr id="113" name="Hình chữ nhật 22">
            <a:extLst>
              <a:ext uri="{FF2B5EF4-FFF2-40B4-BE49-F238E27FC236}">
                <a16:creationId xmlns:a16="http://schemas.microsoft.com/office/drawing/2014/main" id="{4FCD3BAA-7F06-4A23-A4D4-FF51E8F1D3DE}"/>
              </a:ext>
            </a:extLst>
          </p:cNvPr>
          <p:cNvSpPr/>
          <p:nvPr/>
        </p:nvSpPr>
        <p:spPr>
          <a:xfrm>
            <a:off x="7043864" y="6157060"/>
            <a:ext cx="1399474"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mồi</a:t>
            </a:r>
          </a:p>
        </p:txBody>
      </p:sp>
      <p:pic>
        <p:nvPicPr>
          <p:cNvPr id="114" name="Picture 14" descr="Hàng Rào Sậy Vườn - Buy Sậy Hàng Rào,Thuận Lợi Hàng Rào Vườn Hàng Rào,Cán Sậy  Hàng Rào Product on Alibaba.com">
            <a:extLst>
              <a:ext uri="{FF2B5EF4-FFF2-40B4-BE49-F238E27FC236}">
                <a16:creationId xmlns:a16="http://schemas.microsoft.com/office/drawing/2014/main" id="{E4720D55-8E70-4512-B934-FBA11856A4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7003" y="5156200"/>
            <a:ext cx="2434268" cy="1098167"/>
          </a:xfrm>
          <a:prstGeom prst="roundRect">
            <a:avLst/>
          </a:prstGeom>
          <a:noFill/>
          <a:extLst>
            <a:ext uri="{909E8E84-426E-40DD-AFC4-6F175D3DCCD1}">
              <a14:hiddenFill xmlns:a14="http://schemas.microsoft.com/office/drawing/2010/main">
                <a:solidFill>
                  <a:srgbClr val="FFFFFF"/>
                </a:solidFill>
              </a14:hiddenFill>
            </a:ext>
          </a:extLst>
        </p:spPr>
      </p:pic>
      <p:sp>
        <p:nvSpPr>
          <p:cNvPr id="115" name="Hình chữ nhật 23">
            <a:extLst>
              <a:ext uri="{FF2B5EF4-FFF2-40B4-BE49-F238E27FC236}">
                <a16:creationId xmlns:a16="http://schemas.microsoft.com/office/drawing/2014/main" id="{FA69271A-E771-44CA-8505-A1FF960E8FBB}"/>
              </a:ext>
            </a:extLst>
          </p:cNvPr>
          <p:cNvSpPr/>
          <p:nvPr/>
        </p:nvSpPr>
        <p:spPr>
          <a:xfrm>
            <a:off x="9459156" y="6148566"/>
            <a:ext cx="2262437"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rào sậy</a:t>
            </a:r>
          </a:p>
        </p:txBody>
      </p:sp>
      <p:sp>
        <p:nvSpPr>
          <p:cNvPr id="116" name="Hình chữ nhật: Góc Tròn 24">
            <a:extLst>
              <a:ext uri="{FF2B5EF4-FFF2-40B4-BE49-F238E27FC236}">
                <a16:creationId xmlns:a16="http://schemas.microsoft.com/office/drawing/2014/main" id="{534F301A-F80E-49BA-BA49-3C3F16C05029}"/>
              </a:ext>
            </a:extLst>
          </p:cNvPr>
          <p:cNvSpPr/>
          <p:nvPr/>
        </p:nvSpPr>
        <p:spPr>
          <a:xfrm>
            <a:off x="2950924" y="4780909"/>
            <a:ext cx="1158649" cy="457199"/>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7" name="Hình chữ nhật: Góc Tròn 25">
            <a:extLst>
              <a:ext uri="{FF2B5EF4-FFF2-40B4-BE49-F238E27FC236}">
                <a16:creationId xmlns:a16="http://schemas.microsoft.com/office/drawing/2014/main" id="{395B0A8B-15FA-4D85-A385-FBCE8F160A78}"/>
              </a:ext>
            </a:extLst>
          </p:cNvPr>
          <p:cNvSpPr/>
          <p:nvPr/>
        </p:nvSpPr>
        <p:spPr>
          <a:xfrm>
            <a:off x="290227" y="3995713"/>
            <a:ext cx="1521533" cy="397902"/>
          </a:xfrm>
          <a:prstGeom prst="roundRect">
            <a:avLst/>
          </a:prstGeom>
          <a:solidFill>
            <a:srgbClr val="00B0F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18" name="Picture 18" descr="Trình bày quy trình chuẩn bị ao nuôi cá">
            <a:extLst>
              <a:ext uri="{FF2B5EF4-FFF2-40B4-BE49-F238E27FC236}">
                <a16:creationId xmlns:a16="http://schemas.microsoft.com/office/drawing/2014/main" id="{E33BDC68-16BD-4E35-BD13-D46DD40EAA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5889" y="1906510"/>
            <a:ext cx="1854498" cy="1225122"/>
          </a:xfrm>
          <a:prstGeom prst="roundRect">
            <a:avLst>
              <a:gd name="adj" fmla="val 20814"/>
            </a:avLst>
          </a:prstGeom>
          <a:noFill/>
          <a:extLst>
            <a:ext uri="{909E8E84-426E-40DD-AFC4-6F175D3DCCD1}">
              <a14:hiddenFill xmlns:a14="http://schemas.microsoft.com/office/drawing/2010/main">
                <a:solidFill>
                  <a:srgbClr val="FFFFFF"/>
                </a:solidFill>
              </a14:hiddenFill>
            </a:ext>
          </a:extLst>
        </p:spPr>
      </p:pic>
      <p:sp>
        <p:nvSpPr>
          <p:cNvPr id="119" name="Hình chữ nhật 26">
            <a:extLst>
              <a:ext uri="{FF2B5EF4-FFF2-40B4-BE49-F238E27FC236}">
                <a16:creationId xmlns:a16="http://schemas.microsoft.com/office/drawing/2014/main" id="{E220FC36-2D0B-430B-9C80-8217E07DF626}"/>
              </a:ext>
            </a:extLst>
          </p:cNvPr>
          <p:cNvSpPr/>
          <p:nvPr/>
        </p:nvSpPr>
        <p:spPr>
          <a:xfrm>
            <a:off x="9864136" y="3131632"/>
            <a:ext cx="1929761" cy="553998"/>
          </a:xfrm>
          <a:prstGeom prst="rect">
            <a:avLst/>
          </a:prstGeom>
          <a:noFill/>
        </p:spPr>
        <p:txBody>
          <a:bodyPr wrap="square" lIns="60960" tIns="30480" rIns="60960" bIns="30480">
            <a:spAutoFit/>
          </a:bodyPr>
          <a:lstStyle/>
          <a:p>
            <a:pPr algn="ctr" defTabSz="609630"/>
            <a:r>
              <a:rPr lang="vi-VN" sz="3200">
                <a:ln w="0"/>
                <a:solidFill>
                  <a:prstClr val="black"/>
                </a:solidFill>
                <a:latin typeface="Arial" panose="020B0604020202020204" pitchFamily="34" charset="0"/>
              </a:rPr>
              <a:t>ao</a:t>
            </a:r>
          </a:p>
        </p:txBody>
      </p:sp>
    </p:spTree>
    <p:extLst>
      <p:ext uri="{BB962C8B-B14F-4D97-AF65-F5344CB8AC3E}">
        <p14:creationId xmlns:p14="http://schemas.microsoft.com/office/powerpoint/2010/main" val="1186906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500"/>
                                        <p:tgtEl>
                                          <p:spTgt spid="9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6">
                                            <p:txEl>
                                              <p:pRg st="0" end="0"/>
                                            </p:txEl>
                                          </p:spTgt>
                                        </p:tgtEl>
                                        <p:attrNameLst>
                                          <p:attrName>style.visibility</p:attrName>
                                        </p:attrNameLst>
                                      </p:cBhvr>
                                      <p:to>
                                        <p:strVal val="visible"/>
                                      </p:to>
                                    </p:set>
                                    <p:animEffect transition="in" filter="wipe(left)">
                                      <p:cBhvr>
                                        <p:cTn id="11" dur="500"/>
                                        <p:tgtEl>
                                          <p:spTgt spid="96">
                                            <p:txEl>
                                              <p:pRg st="0" end="0"/>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5"/>
                                        </p:tgtEl>
                                        <p:attrNameLst>
                                          <p:attrName>style.visibility</p:attrName>
                                        </p:attrNameLst>
                                      </p:cBhvr>
                                      <p:to>
                                        <p:strVal val="visible"/>
                                      </p:to>
                                    </p:set>
                                    <p:animEffect transition="in" filter="fade">
                                      <p:cBhvr>
                                        <p:cTn id="15" dur="1000"/>
                                        <p:tgtEl>
                                          <p:spTgt spid="105"/>
                                        </p:tgtEl>
                                      </p:cBhvr>
                                    </p:animEffect>
                                    <p:anim calcmode="lin" valueType="num">
                                      <p:cBhvr>
                                        <p:cTn id="16" dur="1000" fill="hold"/>
                                        <p:tgtEl>
                                          <p:spTgt spid="105"/>
                                        </p:tgtEl>
                                        <p:attrNameLst>
                                          <p:attrName>ppt_x</p:attrName>
                                        </p:attrNameLst>
                                      </p:cBhvr>
                                      <p:tavLst>
                                        <p:tav tm="0">
                                          <p:val>
                                            <p:strVal val="#ppt_x"/>
                                          </p:val>
                                        </p:tav>
                                        <p:tav tm="100000">
                                          <p:val>
                                            <p:strVal val="#ppt_x"/>
                                          </p:val>
                                        </p:tav>
                                      </p:tavLst>
                                    </p:anim>
                                    <p:anim calcmode="lin" valueType="num">
                                      <p:cBhvr>
                                        <p:cTn id="17"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wipe(left)">
                                      <p:cBhvr>
                                        <p:cTn id="22" dur="500"/>
                                        <p:tgtEl>
                                          <p:spTgt spid="11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0">
                                            <p:txEl>
                                              <p:pRg st="0" end="0"/>
                                            </p:txEl>
                                          </p:spTgt>
                                        </p:tgtEl>
                                        <p:attrNameLst>
                                          <p:attrName>style.visibility</p:attrName>
                                        </p:attrNameLst>
                                      </p:cBhvr>
                                      <p:to>
                                        <p:strVal val="visible"/>
                                      </p:to>
                                    </p:set>
                                    <p:animEffect transition="in" filter="wipe(left)">
                                      <p:cBhvr>
                                        <p:cTn id="26" dur="500"/>
                                        <p:tgtEl>
                                          <p:spTgt spid="100">
                                            <p:txEl>
                                              <p:pRg st="0" end="0"/>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1000"/>
                                        <p:tgtEl>
                                          <p:spTgt spid="99"/>
                                        </p:tgtEl>
                                      </p:cBhvr>
                                    </p:animEffect>
                                    <p:anim calcmode="lin" valueType="num">
                                      <p:cBhvr>
                                        <p:cTn id="31" dur="1000" fill="hold"/>
                                        <p:tgtEl>
                                          <p:spTgt spid="99"/>
                                        </p:tgtEl>
                                        <p:attrNameLst>
                                          <p:attrName>ppt_x</p:attrName>
                                        </p:attrNameLst>
                                      </p:cBhvr>
                                      <p:tavLst>
                                        <p:tav tm="0">
                                          <p:val>
                                            <p:strVal val="#ppt_x"/>
                                          </p:val>
                                        </p:tav>
                                        <p:tav tm="100000">
                                          <p:val>
                                            <p:strVal val="#ppt_x"/>
                                          </p:val>
                                        </p:tav>
                                      </p:tavLst>
                                    </p:anim>
                                    <p:anim calcmode="lin" valueType="num">
                                      <p:cBhvr>
                                        <p:cTn id="32"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ipe(left)">
                                      <p:cBhvr>
                                        <p:cTn id="37" dur="500"/>
                                        <p:tgtEl>
                                          <p:spTgt spid="101"/>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04">
                                            <p:txEl>
                                              <p:pRg st="0" end="0"/>
                                            </p:txEl>
                                          </p:spTgt>
                                        </p:tgtEl>
                                        <p:attrNameLst>
                                          <p:attrName>style.visibility</p:attrName>
                                        </p:attrNameLst>
                                      </p:cBhvr>
                                      <p:to>
                                        <p:strVal val="visible"/>
                                      </p:to>
                                    </p:set>
                                    <p:animEffect transition="in" filter="wipe(left)">
                                      <p:cBhvr>
                                        <p:cTn id="41" dur="500"/>
                                        <p:tgtEl>
                                          <p:spTgt spid="104">
                                            <p:txEl>
                                              <p:pRg st="0" end="0"/>
                                            </p:txEl>
                                          </p:spTgt>
                                        </p:tgtEl>
                                      </p:cBhvr>
                                    </p:animEffect>
                                  </p:childTnLst>
                                </p:cTn>
                              </p:par>
                            </p:childTnLst>
                          </p:cTn>
                        </p:par>
                        <p:par>
                          <p:cTn id="42" fill="hold">
                            <p:stCondLst>
                              <p:cond delay="1000"/>
                            </p:stCondLst>
                            <p:childTnLst>
                              <p:par>
                                <p:cTn id="43" presetID="42" presetClass="entr" presetSubtype="0" fill="hold" nodeType="afterEffect">
                                  <p:stCondLst>
                                    <p:cond delay="0"/>
                                  </p:stCondLst>
                                  <p:childTnLst>
                                    <p:set>
                                      <p:cBhvr>
                                        <p:cTn id="44" dur="1" fill="hold">
                                          <p:stCondLst>
                                            <p:cond delay="0"/>
                                          </p:stCondLst>
                                        </p:cTn>
                                        <p:tgtEl>
                                          <p:spTgt spid="103"/>
                                        </p:tgtEl>
                                        <p:attrNameLst>
                                          <p:attrName>style.visibility</p:attrName>
                                        </p:attrNameLst>
                                      </p:cBhvr>
                                      <p:to>
                                        <p:strVal val="visible"/>
                                      </p:to>
                                    </p:set>
                                    <p:animEffect transition="in" filter="fade">
                                      <p:cBhvr>
                                        <p:cTn id="45" dur="1000"/>
                                        <p:tgtEl>
                                          <p:spTgt spid="103"/>
                                        </p:tgtEl>
                                      </p:cBhvr>
                                    </p:animEffect>
                                    <p:anim calcmode="lin" valueType="num">
                                      <p:cBhvr>
                                        <p:cTn id="46" dur="1000" fill="hold"/>
                                        <p:tgtEl>
                                          <p:spTgt spid="103"/>
                                        </p:tgtEl>
                                        <p:attrNameLst>
                                          <p:attrName>ppt_x</p:attrName>
                                        </p:attrNameLst>
                                      </p:cBhvr>
                                      <p:tavLst>
                                        <p:tav tm="0">
                                          <p:val>
                                            <p:strVal val="#ppt_x"/>
                                          </p:val>
                                        </p:tav>
                                        <p:tav tm="100000">
                                          <p:val>
                                            <p:strVal val="#ppt_x"/>
                                          </p:val>
                                        </p:tav>
                                      </p:tavLst>
                                    </p:anim>
                                    <p:anim calcmode="lin" valueType="num">
                                      <p:cBhvr>
                                        <p:cTn id="47"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left)">
                                      <p:cBhvr>
                                        <p:cTn id="52" dur="500"/>
                                        <p:tgtEl>
                                          <p:spTgt spid="10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19">
                                            <p:txEl>
                                              <p:pRg st="0" end="0"/>
                                            </p:txEl>
                                          </p:spTgt>
                                        </p:tgtEl>
                                        <p:attrNameLst>
                                          <p:attrName>style.visibility</p:attrName>
                                        </p:attrNameLst>
                                      </p:cBhvr>
                                      <p:to>
                                        <p:strVal val="visible"/>
                                      </p:to>
                                    </p:set>
                                    <p:animEffect transition="in" filter="wipe(left)">
                                      <p:cBhvr>
                                        <p:cTn id="56" dur="500"/>
                                        <p:tgtEl>
                                          <p:spTgt spid="119">
                                            <p:txEl>
                                              <p:pRg st="0" end="0"/>
                                            </p:txEl>
                                          </p:spTgt>
                                        </p:tgtEl>
                                      </p:cBhvr>
                                    </p:animEffect>
                                  </p:childTnLst>
                                </p:cTn>
                              </p:par>
                            </p:childTnLst>
                          </p:cTn>
                        </p:par>
                        <p:par>
                          <p:cTn id="57" fill="hold">
                            <p:stCondLst>
                              <p:cond delay="1000"/>
                            </p:stCondLst>
                            <p:childTnLst>
                              <p:par>
                                <p:cTn id="58" presetID="42" presetClass="entr" presetSubtype="0" fill="hold" nodeType="afterEffect">
                                  <p:stCondLst>
                                    <p:cond delay="0"/>
                                  </p:stCondLst>
                                  <p:childTnLst>
                                    <p:set>
                                      <p:cBhvr>
                                        <p:cTn id="59" dur="1" fill="hold">
                                          <p:stCondLst>
                                            <p:cond delay="0"/>
                                          </p:stCondLst>
                                        </p:cTn>
                                        <p:tgtEl>
                                          <p:spTgt spid="118"/>
                                        </p:tgtEl>
                                        <p:attrNameLst>
                                          <p:attrName>style.visibility</p:attrName>
                                        </p:attrNameLst>
                                      </p:cBhvr>
                                      <p:to>
                                        <p:strVal val="visible"/>
                                      </p:to>
                                    </p:set>
                                    <p:animEffect transition="in" filter="fade">
                                      <p:cBhvr>
                                        <p:cTn id="60" dur="1000"/>
                                        <p:tgtEl>
                                          <p:spTgt spid="118"/>
                                        </p:tgtEl>
                                      </p:cBhvr>
                                    </p:animEffect>
                                    <p:anim calcmode="lin" valueType="num">
                                      <p:cBhvr>
                                        <p:cTn id="61" dur="1000" fill="hold"/>
                                        <p:tgtEl>
                                          <p:spTgt spid="118"/>
                                        </p:tgtEl>
                                        <p:attrNameLst>
                                          <p:attrName>ppt_x</p:attrName>
                                        </p:attrNameLst>
                                      </p:cBhvr>
                                      <p:tavLst>
                                        <p:tav tm="0">
                                          <p:val>
                                            <p:strVal val="#ppt_x"/>
                                          </p:val>
                                        </p:tav>
                                        <p:tav tm="100000">
                                          <p:val>
                                            <p:strVal val="#ppt_x"/>
                                          </p:val>
                                        </p:tav>
                                      </p:tavLst>
                                    </p:anim>
                                    <p:anim calcmode="lin" valueType="num">
                                      <p:cBhvr>
                                        <p:cTn id="62"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wipe(left)">
                                      <p:cBhvr>
                                        <p:cTn id="67" dur="500"/>
                                        <p:tgtEl>
                                          <p:spTgt spid="98"/>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107">
                                            <p:txEl>
                                              <p:pRg st="0" end="0"/>
                                            </p:txEl>
                                          </p:spTgt>
                                        </p:tgtEl>
                                        <p:attrNameLst>
                                          <p:attrName>style.visibility</p:attrName>
                                        </p:attrNameLst>
                                      </p:cBhvr>
                                      <p:to>
                                        <p:strVal val="visible"/>
                                      </p:to>
                                    </p:set>
                                    <p:animEffect transition="in" filter="wipe(left)">
                                      <p:cBhvr>
                                        <p:cTn id="71" dur="500"/>
                                        <p:tgtEl>
                                          <p:spTgt spid="107">
                                            <p:txEl>
                                              <p:pRg st="0" end="0"/>
                                            </p:txEl>
                                          </p:spTgt>
                                        </p:tgtEl>
                                      </p:cBhvr>
                                    </p:animEffect>
                                  </p:childTnLst>
                                </p:cTn>
                              </p:par>
                            </p:childTnLst>
                          </p:cTn>
                        </p:par>
                        <p:par>
                          <p:cTn id="72" fill="hold">
                            <p:stCondLst>
                              <p:cond delay="1000"/>
                            </p:stCondLst>
                            <p:childTnLst>
                              <p:par>
                                <p:cTn id="73" presetID="42" presetClass="entr" presetSubtype="0" fill="hold" nodeType="afterEffect">
                                  <p:stCondLst>
                                    <p:cond delay="0"/>
                                  </p:stCondLst>
                                  <p:childTnLst>
                                    <p:set>
                                      <p:cBhvr>
                                        <p:cTn id="74" dur="1" fill="hold">
                                          <p:stCondLst>
                                            <p:cond delay="0"/>
                                          </p:stCondLst>
                                        </p:cTn>
                                        <p:tgtEl>
                                          <p:spTgt spid="106"/>
                                        </p:tgtEl>
                                        <p:attrNameLst>
                                          <p:attrName>style.visibility</p:attrName>
                                        </p:attrNameLst>
                                      </p:cBhvr>
                                      <p:to>
                                        <p:strVal val="visible"/>
                                      </p:to>
                                    </p:set>
                                    <p:animEffect transition="in" filter="fade">
                                      <p:cBhvr>
                                        <p:cTn id="75" dur="1000"/>
                                        <p:tgtEl>
                                          <p:spTgt spid="106"/>
                                        </p:tgtEl>
                                      </p:cBhvr>
                                    </p:animEffect>
                                    <p:anim calcmode="lin" valueType="num">
                                      <p:cBhvr>
                                        <p:cTn id="76" dur="1000" fill="hold"/>
                                        <p:tgtEl>
                                          <p:spTgt spid="106"/>
                                        </p:tgtEl>
                                        <p:attrNameLst>
                                          <p:attrName>ppt_x</p:attrName>
                                        </p:attrNameLst>
                                      </p:cBhvr>
                                      <p:tavLst>
                                        <p:tav tm="0">
                                          <p:val>
                                            <p:strVal val="#ppt_x"/>
                                          </p:val>
                                        </p:tav>
                                        <p:tav tm="100000">
                                          <p:val>
                                            <p:strVal val="#ppt_x"/>
                                          </p:val>
                                        </p:tav>
                                      </p:tavLst>
                                    </p:anim>
                                    <p:anim calcmode="lin" valueType="num">
                                      <p:cBhvr>
                                        <p:cTn id="77"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0"/>
                                        </p:tgtEl>
                                        <p:attrNameLst>
                                          <p:attrName>style.visibility</p:attrName>
                                        </p:attrNameLst>
                                      </p:cBhvr>
                                      <p:to>
                                        <p:strVal val="visible"/>
                                      </p:to>
                                    </p:set>
                                    <p:animEffect transition="in" filter="wipe(left)">
                                      <p:cBhvr>
                                        <p:cTn id="82" dur="500"/>
                                        <p:tgtEl>
                                          <p:spTgt spid="110"/>
                                        </p:tgtEl>
                                      </p:cBhvr>
                                    </p:animEffect>
                                  </p:childTnLst>
                                </p:cTn>
                              </p:par>
                            </p:childTnLst>
                          </p:cTn>
                        </p:par>
                        <p:par>
                          <p:cTn id="83" fill="hold">
                            <p:stCondLst>
                              <p:cond delay="500"/>
                            </p:stCondLst>
                            <p:childTnLst>
                              <p:par>
                                <p:cTn id="84" presetID="22" presetClass="entr" presetSubtype="8" fill="hold" nodeType="afterEffect">
                                  <p:stCondLst>
                                    <p:cond delay="0"/>
                                  </p:stCondLst>
                                  <p:childTnLst>
                                    <p:set>
                                      <p:cBhvr>
                                        <p:cTn id="85" dur="1" fill="hold">
                                          <p:stCondLst>
                                            <p:cond delay="0"/>
                                          </p:stCondLst>
                                        </p:cTn>
                                        <p:tgtEl>
                                          <p:spTgt spid="109">
                                            <p:txEl>
                                              <p:pRg st="0" end="0"/>
                                            </p:txEl>
                                          </p:spTgt>
                                        </p:tgtEl>
                                        <p:attrNameLst>
                                          <p:attrName>style.visibility</p:attrName>
                                        </p:attrNameLst>
                                      </p:cBhvr>
                                      <p:to>
                                        <p:strVal val="visible"/>
                                      </p:to>
                                    </p:set>
                                    <p:animEffect transition="in" filter="wipe(left)">
                                      <p:cBhvr>
                                        <p:cTn id="86" dur="500"/>
                                        <p:tgtEl>
                                          <p:spTgt spid="109">
                                            <p:txEl>
                                              <p:pRg st="0" end="0"/>
                                            </p:txEl>
                                          </p:spTgt>
                                        </p:tgtEl>
                                      </p:cBhvr>
                                    </p:animEffect>
                                  </p:childTnLst>
                                </p:cTn>
                              </p:par>
                            </p:childTnLst>
                          </p:cTn>
                        </p:par>
                        <p:par>
                          <p:cTn id="87" fill="hold">
                            <p:stCondLst>
                              <p:cond delay="1000"/>
                            </p:stCondLst>
                            <p:childTnLst>
                              <p:par>
                                <p:cTn id="88" presetID="42" presetClass="entr" presetSubtype="0" fill="hold" nodeType="after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1000"/>
                                        <p:tgtEl>
                                          <p:spTgt spid="108"/>
                                        </p:tgtEl>
                                      </p:cBhvr>
                                    </p:animEffect>
                                    <p:anim calcmode="lin" valueType="num">
                                      <p:cBhvr>
                                        <p:cTn id="91" dur="1000" fill="hold"/>
                                        <p:tgtEl>
                                          <p:spTgt spid="108"/>
                                        </p:tgtEl>
                                        <p:attrNameLst>
                                          <p:attrName>ppt_x</p:attrName>
                                        </p:attrNameLst>
                                      </p:cBhvr>
                                      <p:tavLst>
                                        <p:tav tm="0">
                                          <p:val>
                                            <p:strVal val="#ppt_x"/>
                                          </p:val>
                                        </p:tav>
                                        <p:tav tm="100000">
                                          <p:val>
                                            <p:strVal val="#ppt_x"/>
                                          </p:val>
                                        </p:tav>
                                      </p:tavLst>
                                    </p:anim>
                                    <p:anim calcmode="lin" valueType="num">
                                      <p:cBhvr>
                                        <p:cTn id="9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1"/>
                                        </p:tgtEl>
                                        <p:attrNameLst>
                                          <p:attrName>style.visibility</p:attrName>
                                        </p:attrNameLst>
                                      </p:cBhvr>
                                      <p:to>
                                        <p:strVal val="visible"/>
                                      </p:to>
                                    </p:set>
                                    <p:animEffect transition="in" filter="wipe(left)">
                                      <p:cBhvr>
                                        <p:cTn id="97" dur="500"/>
                                        <p:tgtEl>
                                          <p:spTgt spid="111"/>
                                        </p:tgtEl>
                                      </p:cBhvr>
                                    </p:animEffect>
                                  </p:childTnLst>
                                </p:cTn>
                              </p:par>
                            </p:childTnLst>
                          </p:cTn>
                        </p:par>
                        <p:par>
                          <p:cTn id="98" fill="hold">
                            <p:stCondLst>
                              <p:cond delay="500"/>
                            </p:stCondLst>
                            <p:childTnLst>
                              <p:par>
                                <p:cTn id="99" presetID="22" presetClass="entr" presetSubtype="8" fill="hold" nodeType="afterEffect">
                                  <p:stCondLst>
                                    <p:cond delay="0"/>
                                  </p:stCondLst>
                                  <p:childTnLst>
                                    <p:set>
                                      <p:cBhvr>
                                        <p:cTn id="100" dur="1" fill="hold">
                                          <p:stCondLst>
                                            <p:cond delay="0"/>
                                          </p:stCondLst>
                                        </p:cTn>
                                        <p:tgtEl>
                                          <p:spTgt spid="113">
                                            <p:txEl>
                                              <p:pRg st="0" end="0"/>
                                            </p:txEl>
                                          </p:spTgt>
                                        </p:tgtEl>
                                        <p:attrNameLst>
                                          <p:attrName>style.visibility</p:attrName>
                                        </p:attrNameLst>
                                      </p:cBhvr>
                                      <p:to>
                                        <p:strVal val="visible"/>
                                      </p:to>
                                    </p:set>
                                    <p:animEffect transition="in" filter="wipe(left)">
                                      <p:cBhvr>
                                        <p:cTn id="101" dur="500"/>
                                        <p:tgtEl>
                                          <p:spTgt spid="113">
                                            <p:txEl>
                                              <p:pRg st="0" end="0"/>
                                            </p:txEl>
                                          </p:spTgt>
                                        </p:tgtEl>
                                      </p:cBhvr>
                                    </p:animEffect>
                                  </p:childTnLst>
                                </p:cTn>
                              </p:par>
                            </p:childTnLst>
                          </p:cTn>
                        </p:par>
                        <p:par>
                          <p:cTn id="102" fill="hold">
                            <p:stCondLst>
                              <p:cond delay="1000"/>
                            </p:stCondLst>
                            <p:childTnLst>
                              <p:par>
                                <p:cTn id="103" presetID="42" presetClass="entr" presetSubtype="0" fill="hold" nodeType="after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fade">
                                      <p:cBhvr>
                                        <p:cTn id="105" dur="1000"/>
                                        <p:tgtEl>
                                          <p:spTgt spid="112"/>
                                        </p:tgtEl>
                                      </p:cBhvr>
                                    </p:animEffect>
                                    <p:anim calcmode="lin" valueType="num">
                                      <p:cBhvr>
                                        <p:cTn id="106" dur="1000" fill="hold"/>
                                        <p:tgtEl>
                                          <p:spTgt spid="112"/>
                                        </p:tgtEl>
                                        <p:attrNameLst>
                                          <p:attrName>ppt_x</p:attrName>
                                        </p:attrNameLst>
                                      </p:cBhvr>
                                      <p:tavLst>
                                        <p:tav tm="0">
                                          <p:val>
                                            <p:strVal val="#ppt_x"/>
                                          </p:val>
                                        </p:tav>
                                        <p:tav tm="100000">
                                          <p:val>
                                            <p:strVal val="#ppt_x"/>
                                          </p:val>
                                        </p:tav>
                                      </p:tavLst>
                                    </p:anim>
                                    <p:anim calcmode="lin" valueType="num">
                                      <p:cBhvr>
                                        <p:cTn id="107"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16"/>
                                        </p:tgtEl>
                                        <p:attrNameLst>
                                          <p:attrName>style.visibility</p:attrName>
                                        </p:attrNameLst>
                                      </p:cBhvr>
                                      <p:to>
                                        <p:strVal val="visible"/>
                                      </p:to>
                                    </p:set>
                                    <p:animEffect transition="in" filter="wipe(left)">
                                      <p:cBhvr>
                                        <p:cTn id="112" dur="500"/>
                                        <p:tgtEl>
                                          <p:spTgt spid="116"/>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115">
                                            <p:txEl>
                                              <p:pRg st="0" end="0"/>
                                            </p:txEl>
                                          </p:spTgt>
                                        </p:tgtEl>
                                        <p:attrNameLst>
                                          <p:attrName>style.visibility</p:attrName>
                                        </p:attrNameLst>
                                      </p:cBhvr>
                                      <p:to>
                                        <p:strVal val="visible"/>
                                      </p:to>
                                    </p:set>
                                    <p:animEffect transition="in" filter="wipe(left)">
                                      <p:cBhvr>
                                        <p:cTn id="116" dur="500"/>
                                        <p:tgtEl>
                                          <p:spTgt spid="115">
                                            <p:txEl>
                                              <p:pRg st="0" end="0"/>
                                            </p:txEl>
                                          </p:spTgt>
                                        </p:tgtEl>
                                      </p:cBhvr>
                                    </p:animEffect>
                                  </p:childTnLst>
                                </p:cTn>
                              </p:par>
                            </p:childTnLst>
                          </p:cTn>
                        </p:par>
                        <p:par>
                          <p:cTn id="117" fill="hold">
                            <p:stCondLst>
                              <p:cond delay="1000"/>
                            </p:stCondLst>
                            <p:childTnLst>
                              <p:par>
                                <p:cTn id="118" presetID="42" presetClass="entr" presetSubtype="0" fill="hold" nodeType="afterEffect">
                                  <p:stCondLst>
                                    <p:cond delay="0"/>
                                  </p:stCondLst>
                                  <p:childTnLst>
                                    <p:set>
                                      <p:cBhvr>
                                        <p:cTn id="119" dur="1" fill="hold">
                                          <p:stCondLst>
                                            <p:cond delay="0"/>
                                          </p:stCondLst>
                                        </p:cTn>
                                        <p:tgtEl>
                                          <p:spTgt spid="114"/>
                                        </p:tgtEl>
                                        <p:attrNameLst>
                                          <p:attrName>style.visibility</p:attrName>
                                        </p:attrNameLst>
                                      </p:cBhvr>
                                      <p:to>
                                        <p:strVal val="visible"/>
                                      </p:to>
                                    </p:set>
                                    <p:animEffect transition="in" filter="fade">
                                      <p:cBhvr>
                                        <p:cTn id="120" dur="1000"/>
                                        <p:tgtEl>
                                          <p:spTgt spid="114"/>
                                        </p:tgtEl>
                                      </p:cBhvr>
                                    </p:animEffect>
                                    <p:anim calcmode="lin" valueType="num">
                                      <p:cBhvr>
                                        <p:cTn id="121" dur="1000" fill="hold"/>
                                        <p:tgtEl>
                                          <p:spTgt spid="114"/>
                                        </p:tgtEl>
                                        <p:attrNameLst>
                                          <p:attrName>ppt_x</p:attrName>
                                        </p:attrNameLst>
                                      </p:cBhvr>
                                      <p:tavLst>
                                        <p:tav tm="0">
                                          <p:val>
                                            <p:strVal val="#ppt_x"/>
                                          </p:val>
                                        </p:tav>
                                        <p:tav tm="100000">
                                          <p:val>
                                            <p:strVal val="#ppt_x"/>
                                          </p:val>
                                        </p:tav>
                                      </p:tavLst>
                                    </p:anim>
                                    <p:anim calcmode="lin" valueType="num">
                                      <p:cBhvr>
                                        <p:cTn id="122"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8" grpId="0" animBg="1"/>
      <p:bldP spid="101" grpId="0" animBg="1"/>
      <p:bldP spid="102" grpId="0" animBg="1"/>
      <p:bldP spid="110" grpId="0" animBg="1"/>
      <p:bldP spid="111" grpId="0" animBg="1"/>
      <p:bldP spid="116" grpId="0" animBg="1"/>
      <p:bldP spid="1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6463" y="34445"/>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Giải nghĩa</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1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6757" t="62546" b="8278"/>
          <a:stretch/>
        </p:blipFill>
        <p:spPr>
          <a:xfrm>
            <a:off x="-176462" y="2022641"/>
            <a:ext cx="12392334" cy="4859504"/>
          </a:xfrm>
          <a:prstGeom prst="rect">
            <a:avLst/>
          </a:prstGeom>
        </p:spPr>
      </p:pic>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49055" y="880894"/>
            <a:ext cx="6096012" cy="6096012"/>
          </a:xfrm>
          <a:prstGeom prst="rect">
            <a:avLst/>
          </a:prstGeom>
        </p:spPr>
      </p:pic>
      <p:sp>
        <p:nvSpPr>
          <p:cNvPr id="5" name="Rectangle: Rounded Corners 4">
            <a:extLst>
              <a:ext uri="{FF2B5EF4-FFF2-40B4-BE49-F238E27FC236}">
                <a16:creationId xmlns:a16="http://schemas.microsoft.com/office/drawing/2014/main" id="{F50526FF-8B03-4BDA-823E-00F075E58766}"/>
              </a:ext>
            </a:extLst>
          </p:cNvPr>
          <p:cNvSpPr/>
          <p:nvPr/>
        </p:nvSpPr>
        <p:spPr>
          <a:xfrm>
            <a:off x="3477718" y="2293495"/>
            <a:ext cx="8289561" cy="23534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FF0000"/>
                </a:solidFill>
                <a:latin typeface="Arial" panose="020B0604020202020204" pitchFamily="34" charset="0"/>
                <a:cs typeface="Arial" panose="020B0604020202020204" pitchFamily="34" charset="0"/>
              </a:rPr>
              <a:t>Đìa: </a:t>
            </a:r>
            <a:r>
              <a:rPr lang="vi-VN" sz="4400">
                <a:solidFill>
                  <a:schemeClr val="tx1"/>
                </a:solidFill>
                <a:latin typeface="Arial" panose="020B0604020202020204" pitchFamily="34" charset="0"/>
                <a:cs typeface="Arial" panose="020B0604020202020204" pitchFamily="34" charset="0"/>
              </a:rPr>
              <a:t>chỗ trũng nhỏ ở giữa đồng, có bờ để giữ nước và cá.</a:t>
            </a:r>
            <a:endParaRPr kumimoji="0" lang="en-US" sz="4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61849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74560-5957-4A09-BD64-95917D835F0C}"/>
              </a:ext>
            </a:extLst>
          </p:cNvPr>
          <p:cNvSpPr/>
          <p:nvPr/>
        </p:nvSpPr>
        <p:spPr>
          <a:xfrm>
            <a:off x="2504641" y="1295583"/>
            <a:ext cx="6931706" cy="1754326"/>
          </a:xfrm>
          <a:prstGeom prst="rect">
            <a:avLst/>
          </a:prstGeom>
        </p:spPr>
        <p:txBody>
          <a:bodyPr wrap="none">
            <a:spAutoFit/>
          </a:bodyPr>
          <a:lstStyle/>
          <a:p>
            <a:pPr lvl="0" algn="ctr" defTabSz="685800">
              <a:lnSpc>
                <a:spcPct val="90000"/>
              </a:lnSpc>
              <a:spcBef>
                <a:spcPct val="0"/>
              </a:spcBef>
              <a:defRPr/>
            </a:pPr>
            <a:r>
              <a:rPr lang="vi-VN" sz="6000" b="1" dirty="0">
                <a:solidFill>
                  <a:srgbClr val="00B050"/>
                </a:solidFill>
                <a:latin typeface="Arial" panose="020B0604020202020204" pitchFamily="34" charset="0"/>
                <a:cs typeface="Arial" panose="020B0604020202020204" pitchFamily="34" charset="0"/>
              </a:rPr>
              <a:t>Đặt câu với </a:t>
            </a:r>
            <a:endParaRPr lang="en-US" sz="6000" b="1" dirty="0">
              <a:solidFill>
                <a:srgbClr val="00B050"/>
              </a:solidFill>
              <a:latin typeface="Arial" panose="020B0604020202020204" pitchFamily="34" charset="0"/>
              <a:cs typeface="Arial" panose="020B0604020202020204" pitchFamily="34" charset="0"/>
            </a:endParaRPr>
          </a:p>
          <a:p>
            <a:pPr lvl="0" algn="ctr" defTabSz="685800">
              <a:lnSpc>
                <a:spcPct val="90000"/>
              </a:lnSpc>
              <a:spcBef>
                <a:spcPct val="0"/>
              </a:spcBef>
              <a:defRPr/>
            </a:pPr>
            <a:r>
              <a:rPr lang="vi-VN" sz="6000" b="1" dirty="0">
                <a:solidFill>
                  <a:srgbClr val="00B050"/>
                </a:solidFill>
                <a:latin typeface="Arial" panose="020B0604020202020204" pitchFamily="34" charset="0"/>
                <a:cs typeface="Arial" panose="020B0604020202020204" pitchFamily="34" charset="0"/>
              </a:rPr>
              <a:t>danh từ cho trước</a:t>
            </a:r>
            <a:endParaRPr kumimoji="0" lang="en-US" sz="60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697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7A1171B3-D9E1-416F-ABBF-8799E218F158}"/>
              </a:ext>
            </a:extLst>
          </p:cNvPr>
          <p:cNvSpPr txBox="1"/>
          <p:nvPr/>
        </p:nvSpPr>
        <p:spPr>
          <a:xfrm>
            <a:off x="1622611" y="289951"/>
            <a:ext cx="9278471"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3. Đặt 2 – 3 câu có các danh từ sau:</a:t>
            </a:r>
          </a:p>
        </p:txBody>
      </p:sp>
      <p:sp>
        <p:nvSpPr>
          <p:cNvPr id="28" name="TextBox 27">
            <a:extLst>
              <a:ext uri="{FF2B5EF4-FFF2-40B4-BE49-F238E27FC236}">
                <a16:creationId xmlns:a16="http://schemas.microsoft.com/office/drawing/2014/main" id="{EA1F6C89-D0C3-426F-9A49-25B74055B3A1}"/>
              </a:ext>
            </a:extLst>
          </p:cNvPr>
          <p:cNvSpPr txBox="1"/>
          <p:nvPr/>
        </p:nvSpPr>
        <p:spPr>
          <a:xfrm>
            <a:off x="1389802" y="4797121"/>
            <a:ext cx="641436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Calibri" panose="020F0502020204030204"/>
                <a:ea typeface="+mn-ea"/>
                <a:cs typeface="+mn-cs"/>
              </a:rPr>
              <a:t>TRÒ CHƠI TRUYỀN HOA</a:t>
            </a:r>
          </a:p>
        </p:txBody>
      </p:sp>
      <p:sp>
        <p:nvSpPr>
          <p:cNvPr id="4" name="Rectangle: Rounded Corners 3">
            <a:extLst>
              <a:ext uri="{FF2B5EF4-FFF2-40B4-BE49-F238E27FC236}">
                <a16:creationId xmlns:a16="http://schemas.microsoft.com/office/drawing/2014/main" id="{6D42BBA2-39BD-4FDB-B046-773DFBF9D35A}"/>
              </a:ext>
            </a:extLst>
          </p:cNvPr>
          <p:cNvSpPr/>
          <p:nvPr/>
        </p:nvSpPr>
        <p:spPr>
          <a:xfrm>
            <a:off x="524642" y="2195852"/>
            <a:ext cx="3007452"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ysClr val="windowText" lastClr="000000"/>
                </a:solidFill>
                <a:latin typeface="Arial" panose="020B0604020202020204" pitchFamily="34" charset="0"/>
                <a:cs typeface="Arial" panose="020B0604020202020204" pitchFamily="34" charset="0"/>
              </a:rPr>
              <a:t>buổi sáng</a:t>
            </a:r>
          </a:p>
        </p:txBody>
      </p:sp>
      <p:sp>
        <p:nvSpPr>
          <p:cNvPr id="29" name="Rectangle: Rounded Corners 28">
            <a:extLst>
              <a:ext uri="{FF2B5EF4-FFF2-40B4-BE49-F238E27FC236}">
                <a16:creationId xmlns:a16="http://schemas.microsoft.com/office/drawing/2014/main" id="{C0AB06D6-09DA-4C9E-BA36-3CE9479BD387}"/>
              </a:ext>
            </a:extLst>
          </p:cNvPr>
          <p:cNvSpPr/>
          <p:nvPr/>
        </p:nvSpPr>
        <p:spPr>
          <a:xfrm>
            <a:off x="3117941" y="2986104"/>
            <a:ext cx="3007452"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ysClr val="windowText" lastClr="000000"/>
                </a:solidFill>
                <a:latin typeface="Arial" panose="020B0604020202020204" pitchFamily="34" charset="0"/>
                <a:cs typeface="Arial" panose="020B0604020202020204" pitchFamily="34" charset="0"/>
              </a:rPr>
              <a:t>ánh nắng</a:t>
            </a:r>
          </a:p>
        </p:txBody>
      </p:sp>
      <p:sp>
        <p:nvSpPr>
          <p:cNvPr id="30" name="Rectangle: Rounded Corners 29">
            <a:extLst>
              <a:ext uri="{FF2B5EF4-FFF2-40B4-BE49-F238E27FC236}">
                <a16:creationId xmlns:a16="http://schemas.microsoft.com/office/drawing/2014/main" id="{DD0C98F8-13FA-45CB-9C6B-9CE395DDA091}"/>
              </a:ext>
            </a:extLst>
          </p:cNvPr>
          <p:cNvSpPr/>
          <p:nvPr/>
        </p:nvSpPr>
        <p:spPr>
          <a:xfrm>
            <a:off x="5716872" y="3832628"/>
            <a:ext cx="3237593"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ysClr val="windowText" lastClr="000000"/>
                </a:solidFill>
                <a:latin typeface="Arial" panose="020B0604020202020204" pitchFamily="34" charset="0"/>
                <a:cs typeface="Arial" panose="020B0604020202020204" pitchFamily="34" charset="0"/>
              </a:rPr>
              <a:t>con đường</a:t>
            </a:r>
          </a:p>
        </p:txBody>
      </p:sp>
      <p:sp>
        <p:nvSpPr>
          <p:cNvPr id="31" name="Rectangle: Rounded Corners 30">
            <a:extLst>
              <a:ext uri="{FF2B5EF4-FFF2-40B4-BE49-F238E27FC236}">
                <a16:creationId xmlns:a16="http://schemas.microsoft.com/office/drawing/2014/main" id="{4F6B7042-09AD-439E-BE9F-6BBBBE3AEF13}"/>
              </a:ext>
            </a:extLst>
          </p:cNvPr>
          <p:cNvSpPr/>
          <p:nvPr/>
        </p:nvSpPr>
        <p:spPr>
          <a:xfrm>
            <a:off x="8865374" y="4609266"/>
            <a:ext cx="3237593" cy="674557"/>
          </a:xfrm>
          <a:prstGeom prst="roundRect">
            <a:avLst>
              <a:gd name="adj" fmla="val 50000"/>
            </a:avLst>
          </a:prstGeom>
          <a:solidFill>
            <a:srgbClr val="D4EFFD"/>
          </a:solidFill>
          <a:ln>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ysClr val="windowText" lastClr="000000"/>
                </a:solidFill>
                <a:latin typeface="Arial" panose="020B0604020202020204" pitchFamily="34" charset="0"/>
                <a:cs typeface="Arial" panose="020B0604020202020204" pitchFamily="34" charset="0"/>
              </a:rPr>
              <a:t>học sinh</a:t>
            </a:r>
          </a:p>
        </p:txBody>
      </p:sp>
    </p:spTree>
    <p:extLst>
      <p:ext uri="{BB962C8B-B14F-4D97-AF65-F5344CB8AC3E}">
        <p14:creationId xmlns:p14="http://schemas.microsoft.com/office/powerpoint/2010/main" val="22223616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Hình chữ nhật 7">
            <a:extLst>
              <a:ext uri="{FF2B5EF4-FFF2-40B4-BE49-F238E27FC236}">
                <a16:creationId xmlns:a16="http://schemas.microsoft.com/office/drawing/2014/main" id="{8B998A00-7EB0-4A5B-8417-ECE5F9BFEA6B}"/>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0" name="Hình chữ nhật 10">
            <a:extLst>
              <a:ext uri="{FF2B5EF4-FFF2-40B4-BE49-F238E27FC236}">
                <a16:creationId xmlns:a16="http://schemas.microsoft.com/office/drawing/2014/main" id="{2BC4B4D2-4BD8-45E7-B4B9-D320946C426E}"/>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3. Đặt 2 – 3 câu có các danh từ sau:</a:t>
            </a:r>
          </a:p>
        </p:txBody>
      </p:sp>
      <p:sp>
        <p:nvSpPr>
          <p:cNvPr id="11" name="Hình chữ nhật 9">
            <a:extLst>
              <a:ext uri="{FF2B5EF4-FFF2-40B4-BE49-F238E27FC236}">
                <a16:creationId xmlns:a16="http://schemas.microsoft.com/office/drawing/2014/main" id="{5A714E78-E2E6-439D-8F49-8506F3A3DFEC}"/>
              </a:ext>
            </a:extLst>
          </p:cNvPr>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nvGrpSpPr>
          <p:cNvPr id="13" name="Nhóm 29">
            <a:extLst>
              <a:ext uri="{FF2B5EF4-FFF2-40B4-BE49-F238E27FC236}">
                <a16:creationId xmlns:a16="http://schemas.microsoft.com/office/drawing/2014/main" id="{6208DCD9-E114-4EBE-9009-B36DC62CE9F6}"/>
              </a:ext>
            </a:extLst>
          </p:cNvPr>
          <p:cNvGrpSpPr/>
          <p:nvPr/>
        </p:nvGrpSpPr>
        <p:grpSpPr>
          <a:xfrm>
            <a:off x="1219200" y="1663836"/>
            <a:ext cx="3352800" cy="885686"/>
            <a:chOff x="990600" y="2367171"/>
            <a:chExt cx="5029200" cy="1328529"/>
          </a:xfrm>
        </p:grpSpPr>
        <p:sp>
          <p:nvSpPr>
            <p:cNvPr id="14" name="Hình chữ nhật: Góc Tròn 27">
              <a:extLst>
                <a:ext uri="{FF2B5EF4-FFF2-40B4-BE49-F238E27FC236}">
                  <a16:creationId xmlns:a16="http://schemas.microsoft.com/office/drawing/2014/main" id="{2FE9681C-65DB-48A3-8629-405E895B3A88}"/>
                </a:ext>
              </a:extLst>
            </p:cNvPr>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5" name="Picture 2">
              <a:extLst>
                <a:ext uri="{FF2B5EF4-FFF2-40B4-BE49-F238E27FC236}">
                  <a16:creationId xmlns:a16="http://schemas.microsoft.com/office/drawing/2014/main" id="{084E0765-B96F-406F-97D6-C7084BA152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6" name="Hình chữ nhật 28">
              <a:extLst>
                <a:ext uri="{FF2B5EF4-FFF2-40B4-BE49-F238E27FC236}">
                  <a16:creationId xmlns:a16="http://schemas.microsoft.com/office/drawing/2014/main" id="{05D9DDAD-8D22-4B66-8CE6-DF6B27B2727F}"/>
                </a:ext>
              </a:extLst>
            </p:cNvPr>
            <p:cNvSpPr/>
            <p:nvPr/>
          </p:nvSpPr>
          <p:spPr>
            <a:xfrm>
              <a:off x="2343524" y="2589957"/>
              <a:ext cx="3185487" cy="923330"/>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buổi sáng</a:t>
              </a:r>
            </a:p>
          </p:txBody>
        </p:sp>
      </p:grpSp>
      <p:sp>
        <p:nvSpPr>
          <p:cNvPr id="17" name="Hình chữ nhật 31">
            <a:extLst>
              <a:ext uri="{FF2B5EF4-FFF2-40B4-BE49-F238E27FC236}">
                <a16:creationId xmlns:a16="http://schemas.microsoft.com/office/drawing/2014/main" id="{1DBF7583-979B-4EC6-8D00-D4AEB2706818}"/>
              </a:ext>
            </a:extLst>
          </p:cNvPr>
          <p:cNvSpPr/>
          <p:nvPr/>
        </p:nvSpPr>
        <p:spPr>
          <a:xfrm>
            <a:off x="6299200" y="787400"/>
            <a:ext cx="5486400" cy="4247317"/>
          </a:xfrm>
          <a:prstGeom prst="rect">
            <a:avLst/>
          </a:prstGeom>
          <a:noFill/>
        </p:spPr>
        <p:txBody>
          <a:bodyPr wrap="square" lIns="60960" tIns="30480" rIns="60960" bIns="30480">
            <a:spAutoFit/>
          </a:bodyPr>
          <a:lstStyle/>
          <a:p>
            <a:pPr marL="457223" indent="-457223" defTabSz="60963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Buổi sáng</a:t>
            </a:r>
            <a:r>
              <a:rPr lang="vi-VN" sz="3600">
                <a:ln w="0"/>
                <a:solidFill>
                  <a:prstClr val="black"/>
                </a:solidFill>
                <a:latin typeface="Arial" panose="020B0604020202020204" pitchFamily="34" charset="0"/>
              </a:rPr>
              <a:t>, mọi người ra đồng làm việc.</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Tập thể dục </a:t>
            </a:r>
            <a:r>
              <a:rPr lang="vi-VN" sz="3600">
                <a:ln w="0"/>
                <a:solidFill>
                  <a:srgbClr val="FF0000"/>
                </a:solidFill>
                <a:latin typeface="Arial" panose="020B0604020202020204" pitchFamily="34" charset="0"/>
              </a:rPr>
              <a:t>buổi sáng </a:t>
            </a:r>
            <a:r>
              <a:rPr lang="vi-VN" sz="3600">
                <a:ln w="0"/>
                <a:solidFill>
                  <a:prstClr val="black"/>
                </a:solidFill>
                <a:latin typeface="Arial" panose="020B0604020202020204" pitchFamily="34" charset="0"/>
              </a:rPr>
              <a:t>rất tốt cho sức khoẻ. </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Em thích xem chương trình </a:t>
            </a:r>
            <a:r>
              <a:rPr lang="vi-VN" sz="3600" i="1">
                <a:ln w="0"/>
                <a:solidFill>
                  <a:prstClr val="black"/>
                </a:solidFill>
                <a:latin typeface="Arial" panose="020B0604020202020204" pitchFamily="34" charset="0"/>
              </a:rPr>
              <a:t>Chào </a:t>
            </a:r>
            <a:r>
              <a:rPr lang="vi-VN" sz="3600" i="1">
                <a:ln w="0"/>
                <a:solidFill>
                  <a:srgbClr val="FF0000"/>
                </a:solidFill>
                <a:latin typeface="Arial" panose="020B0604020202020204" pitchFamily="34" charset="0"/>
              </a:rPr>
              <a:t>buổi sáng </a:t>
            </a:r>
            <a:r>
              <a:rPr lang="vi-VN" sz="3600">
                <a:ln w="0"/>
                <a:solidFill>
                  <a:prstClr val="black"/>
                </a:solidFill>
                <a:latin typeface="Arial" panose="020B0604020202020204" pitchFamily="34" charset="0"/>
              </a:rPr>
              <a:t>trên tivi. </a:t>
            </a:r>
          </a:p>
        </p:txBody>
      </p:sp>
      <p:pic>
        <p:nvPicPr>
          <p:cNvPr id="18" name="Picture 4" descr="Hình nền Thiết Kế Nền Mặt Trời Mọc Buổi Sáng, Vẽ Tay, Nền Minh Họa, Trong Buổi  Sáng Background Vector để tải xuống miễn phí - Pngtree">
            <a:extLst>
              <a:ext uri="{FF2B5EF4-FFF2-40B4-BE49-F238E27FC236}">
                <a16:creationId xmlns:a16="http://schemas.microsoft.com/office/drawing/2014/main" id="{3C2ED18F-DD63-4694-AE95-EAF96BF3B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47" y="2951166"/>
            <a:ext cx="4826000" cy="27146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314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Box 5">
            <a:extLst>
              <a:ext uri="{FF2B5EF4-FFF2-40B4-BE49-F238E27FC236}">
                <a16:creationId xmlns:a16="http://schemas.microsoft.com/office/drawing/2014/main" id="{C85739BD-B317-45CE-B4E4-AC74B13663D1}"/>
              </a:ext>
            </a:extLst>
          </p:cNvPr>
          <p:cNvSpPr txBox="1"/>
          <p:nvPr/>
        </p:nvSpPr>
        <p:spPr>
          <a:xfrm>
            <a:off x="203200" y="273943"/>
            <a:ext cx="2235835" cy="2456557"/>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sp>
        <p:nvSpPr>
          <p:cNvPr id="13" name="Hình chữ nhật 7">
            <a:extLst>
              <a:ext uri="{FF2B5EF4-FFF2-40B4-BE49-F238E27FC236}">
                <a16:creationId xmlns:a16="http://schemas.microsoft.com/office/drawing/2014/main" id="{9E931446-B5D2-4350-87B2-9C1866DD70E2}"/>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4" name="Hình chữ nhật 10">
            <a:extLst>
              <a:ext uri="{FF2B5EF4-FFF2-40B4-BE49-F238E27FC236}">
                <a16:creationId xmlns:a16="http://schemas.microsoft.com/office/drawing/2014/main" id="{7D4F4C3D-E121-4D04-9C6F-CC3CE49119EC}"/>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3. Đặt 2 – 3 câu có các danh từ sau:</a:t>
            </a:r>
          </a:p>
        </p:txBody>
      </p:sp>
      <p:sp>
        <p:nvSpPr>
          <p:cNvPr id="15" name="Hình chữ nhật 9">
            <a:extLst>
              <a:ext uri="{FF2B5EF4-FFF2-40B4-BE49-F238E27FC236}">
                <a16:creationId xmlns:a16="http://schemas.microsoft.com/office/drawing/2014/main" id="{6C303E53-0DA2-42F5-A3C1-16F7F695511C}"/>
              </a:ext>
            </a:extLst>
          </p:cNvPr>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6" name="Picture 7">
            <a:extLst>
              <a:ext uri="{FF2B5EF4-FFF2-40B4-BE49-F238E27FC236}">
                <a16:creationId xmlns:a16="http://schemas.microsoft.com/office/drawing/2014/main" id="{DA1887D3-A5BF-4595-9928-6EFCDF4603D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29370" y="5655973"/>
            <a:ext cx="1831660" cy="1202027"/>
          </a:xfrm>
          <a:prstGeom prst="rect">
            <a:avLst/>
          </a:prstGeom>
        </p:spPr>
      </p:pic>
      <p:grpSp>
        <p:nvGrpSpPr>
          <p:cNvPr id="17" name="Nhóm 29">
            <a:extLst>
              <a:ext uri="{FF2B5EF4-FFF2-40B4-BE49-F238E27FC236}">
                <a16:creationId xmlns:a16="http://schemas.microsoft.com/office/drawing/2014/main" id="{497F4A00-C11A-4E8C-B736-17FF7156A546}"/>
              </a:ext>
            </a:extLst>
          </p:cNvPr>
          <p:cNvGrpSpPr/>
          <p:nvPr/>
        </p:nvGrpSpPr>
        <p:grpSpPr>
          <a:xfrm>
            <a:off x="1219200" y="1663836"/>
            <a:ext cx="3352800" cy="885686"/>
            <a:chOff x="990600" y="2367171"/>
            <a:chExt cx="5029200" cy="1328529"/>
          </a:xfrm>
        </p:grpSpPr>
        <p:sp>
          <p:nvSpPr>
            <p:cNvPr id="18" name="Hình chữ nhật: Góc Tròn 27">
              <a:extLst>
                <a:ext uri="{FF2B5EF4-FFF2-40B4-BE49-F238E27FC236}">
                  <a16:creationId xmlns:a16="http://schemas.microsoft.com/office/drawing/2014/main" id="{D2C6D3FB-01FE-41B7-B4E1-4D96D394213D}"/>
                </a:ext>
              </a:extLst>
            </p:cNvPr>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9" name="Picture 2">
              <a:extLst>
                <a:ext uri="{FF2B5EF4-FFF2-40B4-BE49-F238E27FC236}">
                  <a16:creationId xmlns:a16="http://schemas.microsoft.com/office/drawing/2014/main" id="{6811E1C7-F786-4FEF-ACAA-61C2972066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20" name="Hình chữ nhật 28">
              <a:extLst>
                <a:ext uri="{FF2B5EF4-FFF2-40B4-BE49-F238E27FC236}">
                  <a16:creationId xmlns:a16="http://schemas.microsoft.com/office/drawing/2014/main" id="{5E3BCE1F-1F74-4F74-84C1-C895CCED5FA4}"/>
                </a:ext>
              </a:extLst>
            </p:cNvPr>
            <p:cNvSpPr/>
            <p:nvPr/>
          </p:nvSpPr>
          <p:spPr>
            <a:xfrm>
              <a:off x="2401233" y="2589957"/>
              <a:ext cx="3070071" cy="923330"/>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ánh nắng</a:t>
              </a:r>
            </a:p>
          </p:txBody>
        </p:sp>
      </p:grpSp>
      <p:sp>
        <p:nvSpPr>
          <p:cNvPr id="21" name="Hình chữ nhật 31">
            <a:extLst>
              <a:ext uri="{FF2B5EF4-FFF2-40B4-BE49-F238E27FC236}">
                <a16:creationId xmlns:a16="http://schemas.microsoft.com/office/drawing/2014/main" id="{53E82B82-A7A4-49C2-8D60-E6BC33AE9F42}"/>
              </a:ext>
            </a:extLst>
          </p:cNvPr>
          <p:cNvSpPr/>
          <p:nvPr/>
        </p:nvSpPr>
        <p:spPr>
          <a:xfrm>
            <a:off x="6299200" y="787400"/>
            <a:ext cx="5486400" cy="4801314"/>
          </a:xfrm>
          <a:prstGeom prst="rect">
            <a:avLst/>
          </a:prstGeom>
          <a:noFill/>
        </p:spPr>
        <p:txBody>
          <a:bodyPr wrap="square" lIns="60960" tIns="30480" rIns="60960" bIns="30480">
            <a:spAutoFit/>
          </a:bodyPr>
          <a:lstStyle/>
          <a:p>
            <a:pPr marL="457223" indent="-457223" defTabSz="60963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cuối thu nhè nhẹ xuyên qua kẽ lá.</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Dưới </a:t>
            </a: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gay gắt của mùa hè, những đoá phượng càng thêm rực rỡ. </a:t>
            </a:r>
          </a:p>
          <a:p>
            <a:pPr marL="457223" indent="-457223" defTabSz="60963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Ánh nắng </a:t>
            </a:r>
            <a:r>
              <a:rPr lang="vi-VN" sz="3600">
                <a:ln w="0"/>
                <a:solidFill>
                  <a:prstClr val="black"/>
                </a:solidFill>
                <a:latin typeface="Arial" panose="020B0604020202020204" pitchFamily="34" charset="0"/>
              </a:rPr>
              <a:t>ấm áp sưởi ấm cho muôn loài. </a:t>
            </a:r>
          </a:p>
        </p:txBody>
      </p:sp>
      <p:pic>
        <p:nvPicPr>
          <p:cNvPr id="22" name="Picture 2" descr="Trời Nắng đẹp Nền Xanh Vector-vector Nền-miễn Phí Vector Miễn Phí Tải Về">
            <a:extLst>
              <a:ext uri="{FF2B5EF4-FFF2-40B4-BE49-F238E27FC236}">
                <a16:creationId xmlns:a16="http://schemas.microsoft.com/office/drawing/2014/main" id="{75DCCBEE-DFAB-4E7F-A640-EB61E01793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419"/>
          <a:stretch/>
        </p:blipFill>
        <p:spPr bwMode="auto">
          <a:xfrm>
            <a:off x="799191" y="2875342"/>
            <a:ext cx="4268079" cy="281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6329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wipe(left)">
                                      <p:cBhvr>
                                        <p:cTn id="23" dur="500"/>
                                        <p:tgtEl>
                                          <p:spTgt spid="2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wipe(left)">
                                      <p:cBhvr>
                                        <p:cTn id="28"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Hình chữ nhật 7">
            <a:extLst>
              <a:ext uri="{FF2B5EF4-FFF2-40B4-BE49-F238E27FC236}">
                <a16:creationId xmlns:a16="http://schemas.microsoft.com/office/drawing/2014/main" id="{BBB80D7D-6E05-4DF9-81B7-5A0E4B820820}"/>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 name="Hình chữ nhật 10">
            <a:extLst>
              <a:ext uri="{FF2B5EF4-FFF2-40B4-BE49-F238E27FC236}">
                <a16:creationId xmlns:a16="http://schemas.microsoft.com/office/drawing/2014/main" id="{E1C5ABB9-4556-45C5-8C2C-5D1C9255C65F}"/>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3. Đặt 2 – 3 câu có các danh từ sau:</a:t>
            </a:r>
          </a:p>
        </p:txBody>
      </p:sp>
      <p:sp>
        <p:nvSpPr>
          <p:cNvPr id="8" name="Hình chữ nhật 9">
            <a:extLst>
              <a:ext uri="{FF2B5EF4-FFF2-40B4-BE49-F238E27FC236}">
                <a16:creationId xmlns:a16="http://schemas.microsoft.com/office/drawing/2014/main" id="{587B33E1-C788-4EE4-B3B3-B192876D9D0C}"/>
              </a:ext>
            </a:extLst>
          </p:cNvPr>
          <p:cNvSpPr/>
          <p:nvPr/>
        </p:nvSpPr>
        <p:spPr>
          <a:xfrm>
            <a:off x="6241289" y="406400"/>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nvGrpSpPr>
          <p:cNvPr id="10" name="Nhóm 29">
            <a:extLst>
              <a:ext uri="{FF2B5EF4-FFF2-40B4-BE49-F238E27FC236}">
                <a16:creationId xmlns:a16="http://schemas.microsoft.com/office/drawing/2014/main" id="{0C6AD6AE-B888-4AC0-93BD-75C5C20495A8}"/>
              </a:ext>
            </a:extLst>
          </p:cNvPr>
          <p:cNvGrpSpPr/>
          <p:nvPr/>
        </p:nvGrpSpPr>
        <p:grpSpPr>
          <a:xfrm>
            <a:off x="1219200" y="1663836"/>
            <a:ext cx="3352800" cy="885686"/>
            <a:chOff x="990600" y="2367171"/>
            <a:chExt cx="5029200" cy="1328529"/>
          </a:xfrm>
        </p:grpSpPr>
        <p:sp>
          <p:nvSpPr>
            <p:cNvPr id="11" name="Hình chữ nhật: Góc Tròn 27">
              <a:extLst>
                <a:ext uri="{FF2B5EF4-FFF2-40B4-BE49-F238E27FC236}">
                  <a16:creationId xmlns:a16="http://schemas.microsoft.com/office/drawing/2014/main" id="{B69F6ED0-858A-4F83-A058-BDCF3464D2D5}"/>
                </a:ext>
              </a:extLst>
            </p:cNvPr>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2" name="Picture 2">
              <a:extLst>
                <a:ext uri="{FF2B5EF4-FFF2-40B4-BE49-F238E27FC236}">
                  <a16:creationId xmlns:a16="http://schemas.microsoft.com/office/drawing/2014/main" id="{7C4DB332-8972-416C-8AFB-1E40807102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28">
              <a:extLst>
                <a:ext uri="{FF2B5EF4-FFF2-40B4-BE49-F238E27FC236}">
                  <a16:creationId xmlns:a16="http://schemas.microsoft.com/office/drawing/2014/main" id="{D1CF4450-2A66-4292-91DC-A950CDB81726}"/>
                </a:ext>
              </a:extLst>
            </p:cNvPr>
            <p:cNvSpPr/>
            <p:nvPr/>
          </p:nvSpPr>
          <p:spPr>
            <a:xfrm>
              <a:off x="2153571" y="2589957"/>
              <a:ext cx="3565401" cy="923330"/>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con đường</a:t>
              </a:r>
            </a:p>
          </p:txBody>
        </p:sp>
      </p:grpSp>
      <p:sp>
        <p:nvSpPr>
          <p:cNvPr id="14" name="Hình chữ nhật 31">
            <a:extLst>
              <a:ext uri="{FF2B5EF4-FFF2-40B4-BE49-F238E27FC236}">
                <a16:creationId xmlns:a16="http://schemas.microsoft.com/office/drawing/2014/main" id="{FF3F811F-7C2D-42B1-B19C-7CAF30735CFB}"/>
              </a:ext>
            </a:extLst>
          </p:cNvPr>
          <p:cNvSpPr/>
          <p:nvPr/>
        </p:nvSpPr>
        <p:spPr>
          <a:xfrm>
            <a:off x="6299200" y="787400"/>
            <a:ext cx="5486400" cy="5355312"/>
          </a:xfrm>
          <a:prstGeom prst="rect">
            <a:avLst/>
          </a:prstGeom>
          <a:noFill/>
        </p:spPr>
        <p:txBody>
          <a:bodyPr wrap="square" lIns="60960" tIns="30480" rIns="60960" bIns="30480">
            <a:spAutoFit/>
          </a:bodyPr>
          <a:lstStyle/>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Mỗi chiều, em đi học về trên </a:t>
            </a: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quen thuộc.</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Những </a:t>
            </a: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quê em đã được trải nhựa bằng phẳng. </a:t>
            </a:r>
          </a:p>
          <a:p>
            <a:pPr marL="457223" indent="-457223" defTabSz="609630">
              <a:spcBef>
                <a:spcPts val="800"/>
              </a:spcBef>
              <a:spcAft>
                <a:spcPts val="400"/>
              </a:spcAft>
              <a:buFont typeface="Wingdings" panose="05000000000000000000" pitchFamily="2" charset="2"/>
              <a:buChar char="Ø"/>
            </a:pPr>
            <a:r>
              <a:rPr lang="vi-VN" sz="3600">
                <a:ln w="0"/>
                <a:solidFill>
                  <a:srgbClr val="FF0000"/>
                </a:solidFill>
                <a:latin typeface="Arial" panose="020B0604020202020204" pitchFamily="34" charset="0"/>
              </a:rPr>
              <a:t>Con đường </a:t>
            </a:r>
            <a:r>
              <a:rPr lang="vi-VN" sz="3600">
                <a:ln w="0"/>
                <a:solidFill>
                  <a:prstClr val="black"/>
                </a:solidFill>
                <a:latin typeface="Arial" panose="020B0604020202020204" pitchFamily="34" charset="0"/>
              </a:rPr>
              <a:t>dẫn đến khu vườn quanh co, khúc khuỷu. </a:t>
            </a:r>
          </a:p>
        </p:txBody>
      </p:sp>
      <p:pic>
        <p:nvPicPr>
          <p:cNvPr id="15" name="Picture 2">
            <a:extLst>
              <a:ext uri="{FF2B5EF4-FFF2-40B4-BE49-F238E27FC236}">
                <a16:creationId xmlns:a16="http://schemas.microsoft.com/office/drawing/2014/main" id="{5EA55813-52FA-4D91-BFD6-7A1AE982C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679" b="21698"/>
          <a:stretch/>
        </p:blipFill>
        <p:spPr bwMode="auto">
          <a:xfrm>
            <a:off x="559834" y="3137788"/>
            <a:ext cx="5128732" cy="239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62593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1201395" y="1534214"/>
            <a:ext cx="9437426" cy="2938527"/>
          </a:xfrm>
          <a:prstGeom prst="rect">
            <a:avLst/>
          </a:prstGeom>
        </p:spPr>
      </p:pic>
    </p:spTree>
    <p:extLst>
      <p:ext uri="{BB962C8B-B14F-4D97-AF65-F5344CB8AC3E}">
        <p14:creationId xmlns:p14="http://schemas.microsoft.com/office/powerpoint/2010/main" val="308733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583606"/>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65EF1F0-FC15-40F6-B2C1-69C9CDC339ED}"/>
              </a:ext>
            </a:extLst>
          </p:cNvPr>
          <p:cNvSpPr txBox="1"/>
          <p:nvPr/>
        </p:nvSpPr>
        <p:spPr>
          <a:xfrm>
            <a:off x="203200" y="273943"/>
            <a:ext cx="2235835" cy="2456557"/>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sp>
        <p:nvSpPr>
          <p:cNvPr id="7" name="Hình chữ nhật 7">
            <a:extLst>
              <a:ext uri="{FF2B5EF4-FFF2-40B4-BE49-F238E27FC236}">
                <a16:creationId xmlns:a16="http://schemas.microsoft.com/office/drawing/2014/main" id="{92709959-4EE0-44DB-8238-16BC30DE4D9F}"/>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8" name="Hình chữ nhật 10">
            <a:extLst>
              <a:ext uri="{FF2B5EF4-FFF2-40B4-BE49-F238E27FC236}">
                <a16:creationId xmlns:a16="http://schemas.microsoft.com/office/drawing/2014/main" id="{A2A21B69-39B8-4DB5-AF4B-A72F9291FBF4}"/>
              </a:ext>
            </a:extLst>
          </p:cNvPr>
          <p:cNvSpPr/>
          <p:nvPr/>
        </p:nvSpPr>
        <p:spPr>
          <a:xfrm>
            <a:off x="245493" y="431800"/>
            <a:ext cx="5698107" cy="1046440"/>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3. Đặt 2 – 3 câu có các danh từ sau:</a:t>
            </a:r>
          </a:p>
        </p:txBody>
      </p:sp>
      <p:sp>
        <p:nvSpPr>
          <p:cNvPr id="9" name="Hình chữ nhật 9">
            <a:extLst>
              <a:ext uri="{FF2B5EF4-FFF2-40B4-BE49-F238E27FC236}">
                <a16:creationId xmlns:a16="http://schemas.microsoft.com/office/drawing/2014/main" id="{AFF19AEC-3B2D-4DDB-8A14-4D562441505C}"/>
              </a:ext>
            </a:extLst>
          </p:cNvPr>
          <p:cNvSpPr/>
          <p:nvPr/>
        </p:nvSpPr>
        <p:spPr>
          <a:xfrm>
            <a:off x="6197600" y="331926"/>
            <a:ext cx="5689600" cy="6248400"/>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nvGrpSpPr>
          <p:cNvPr id="11" name="Nhóm 29">
            <a:extLst>
              <a:ext uri="{FF2B5EF4-FFF2-40B4-BE49-F238E27FC236}">
                <a16:creationId xmlns:a16="http://schemas.microsoft.com/office/drawing/2014/main" id="{20B07E05-E144-4F8E-AB3C-D3C3016199D1}"/>
              </a:ext>
            </a:extLst>
          </p:cNvPr>
          <p:cNvGrpSpPr/>
          <p:nvPr/>
        </p:nvGrpSpPr>
        <p:grpSpPr>
          <a:xfrm>
            <a:off x="1219200" y="1663836"/>
            <a:ext cx="3352800" cy="885686"/>
            <a:chOff x="990600" y="2367171"/>
            <a:chExt cx="5029200" cy="1328529"/>
          </a:xfrm>
        </p:grpSpPr>
        <p:sp>
          <p:nvSpPr>
            <p:cNvPr id="12" name="Hình chữ nhật: Góc Tròn 27">
              <a:extLst>
                <a:ext uri="{FF2B5EF4-FFF2-40B4-BE49-F238E27FC236}">
                  <a16:creationId xmlns:a16="http://schemas.microsoft.com/office/drawing/2014/main" id="{60C71F20-8177-490B-BE67-DA432821AA07}"/>
                </a:ext>
              </a:extLst>
            </p:cNvPr>
            <p:cNvSpPr/>
            <p:nvPr/>
          </p:nvSpPr>
          <p:spPr>
            <a:xfrm>
              <a:off x="990600" y="2369760"/>
              <a:ext cx="5029200"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3" name="Picture 2">
              <a:extLst>
                <a:ext uri="{FF2B5EF4-FFF2-40B4-BE49-F238E27FC236}">
                  <a16:creationId xmlns:a16="http://schemas.microsoft.com/office/drawing/2014/main" id="{3B7FD813-0A45-47B8-8832-870CBADA34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367171"/>
              <a:ext cx="1238250" cy="1238250"/>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28">
              <a:extLst>
                <a:ext uri="{FF2B5EF4-FFF2-40B4-BE49-F238E27FC236}">
                  <a16:creationId xmlns:a16="http://schemas.microsoft.com/office/drawing/2014/main" id="{A566416E-482D-4D19-A09D-0905D1358EE6}"/>
                </a:ext>
              </a:extLst>
            </p:cNvPr>
            <p:cNvSpPr/>
            <p:nvPr/>
          </p:nvSpPr>
          <p:spPr>
            <a:xfrm>
              <a:off x="2555123" y="2589957"/>
              <a:ext cx="2762297" cy="923330"/>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học sinh</a:t>
              </a:r>
            </a:p>
          </p:txBody>
        </p:sp>
      </p:grpSp>
      <p:sp>
        <p:nvSpPr>
          <p:cNvPr id="15" name="Hình chữ nhật 31">
            <a:extLst>
              <a:ext uri="{FF2B5EF4-FFF2-40B4-BE49-F238E27FC236}">
                <a16:creationId xmlns:a16="http://schemas.microsoft.com/office/drawing/2014/main" id="{3ADC61AD-2218-4058-A9BB-7786C4705A42}"/>
              </a:ext>
            </a:extLst>
          </p:cNvPr>
          <p:cNvSpPr/>
          <p:nvPr/>
        </p:nvSpPr>
        <p:spPr>
          <a:xfrm>
            <a:off x="6299200" y="787401"/>
            <a:ext cx="5486400" cy="4247317"/>
          </a:xfrm>
          <a:prstGeom prst="rect">
            <a:avLst/>
          </a:prstGeom>
          <a:noFill/>
        </p:spPr>
        <p:txBody>
          <a:bodyPr wrap="square" lIns="60960" tIns="30480" rIns="60960" bIns="30480">
            <a:spAutoFit/>
          </a:bodyPr>
          <a:lstStyle/>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Em là </a:t>
            </a:r>
            <a:r>
              <a:rPr lang="vi-VN" sz="3600">
                <a:ln w="0"/>
                <a:solidFill>
                  <a:srgbClr val="FF0000"/>
                </a:solidFill>
                <a:latin typeface="Arial" panose="020B0604020202020204" pitchFamily="34" charset="0"/>
              </a:rPr>
              <a:t>học sinh </a:t>
            </a:r>
            <a:r>
              <a:rPr lang="vi-VN" sz="3600">
                <a:ln w="0"/>
                <a:solidFill>
                  <a:prstClr val="black"/>
                </a:solidFill>
                <a:latin typeface="Arial" panose="020B0604020202020204" pitchFamily="34" charset="0"/>
              </a:rPr>
              <a:t>lớp Bốn. </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Buổi họp phụ huynh </a:t>
            </a:r>
            <a:r>
              <a:rPr lang="vi-VN" sz="3600">
                <a:ln w="0"/>
                <a:solidFill>
                  <a:srgbClr val="FF0000"/>
                </a:solidFill>
                <a:latin typeface="Arial" panose="020B0604020202020204" pitchFamily="34" charset="0"/>
              </a:rPr>
              <a:t>học sinh </a:t>
            </a:r>
            <a:r>
              <a:rPr lang="vi-VN" sz="3600">
                <a:ln w="0"/>
                <a:solidFill>
                  <a:prstClr val="black"/>
                </a:solidFill>
                <a:latin typeface="Arial" panose="020B0604020202020204" pitchFamily="34" charset="0"/>
              </a:rPr>
              <a:t>sẽ diễn ra vào cuối tuần này. </a:t>
            </a:r>
          </a:p>
          <a:p>
            <a:pPr marL="457223" indent="-457223" defTabSz="609630">
              <a:spcBef>
                <a:spcPts val="800"/>
              </a:spcBef>
              <a:spcAft>
                <a:spcPts val="400"/>
              </a:spcAft>
              <a:buFont typeface="Wingdings" panose="05000000000000000000" pitchFamily="2" charset="2"/>
              <a:buChar char="Ø"/>
            </a:pPr>
            <a:r>
              <a:rPr lang="vi-VN" sz="3600">
                <a:ln w="0"/>
                <a:solidFill>
                  <a:prstClr val="black"/>
                </a:solidFill>
                <a:latin typeface="Arial" panose="020B0604020202020204" pitchFamily="34" charset="0"/>
              </a:rPr>
              <a:t>Ngoài sân, các bạn </a:t>
            </a:r>
            <a:r>
              <a:rPr lang="vi-VN" sz="3600">
                <a:ln w="0"/>
                <a:solidFill>
                  <a:srgbClr val="FF0000"/>
                </a:solidFill>
                <a:latin typeface="Arial" panose="020B0604020202020204" pitchFamily="34" charset="0"/>
              </a:rPr>
              <a:t>học sinh</a:t>
            </a:r>
            <a:r>
              <a:rPr lang="vi-VN" sz="3600">
                <a:ln w="0"/>
                <a:solidFill>
                  <a:prstClr val="black"/>
                </a:solidFill>
                <a:latin typeface="Arial" panose="020B0604020202020204" pitchFamily="34" charset="0"/>
              </a:rPr>
              <a:t> lớp 4A đang tập thể dục. </a:t>
            </a:r>
          </a:p>
        </p:txBody>
      </p:sp>
      <p:pic>
        <p:nvPicPr>
          <p:cNvPr id="16" name="Picture 2">
            <a:extLst>
              <a:ext uri="{FF2B5EF4-FFF2-40B4-BE49-F238E27FC236}">
                <a16:creationId xmlns:a16="http://schemas.microsoft.com/office/drawing/2014/main" id="{EDDF45F9-A27E-42F9-B717-C909DBBF5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91" y="2951502"/>
            <a:ext cx="35496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5797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left)">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left)">
                                      <p:cBhvr>
                                        <p:cTn id="28"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7742" y="721757"/>
            <a:ext cx="9437839" cy="4093428"/>
            <a:chOff x="2196742" y="61357"/>
            <a:chExt cx="9437839" cy="4093428"/>
          </a:xfrm>
        </p:grpSpPr>
        <p:sp>
          <p:nvSpPr>
            <p:cNvPr id="26" name="TextBox 25"/>
            <p:cNvSpPr txBox="1"/>
            <p:nvPr/>
          </p:nvSpPr>
          <p:spPr>
            <a:xfrm>
              <a:off x="2196742" y="61357"/>
              <a:ext cx="9437839"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000" b="0" i="0" u="none" strike="noStrike" kern="1200" cap="none" spc="0" normalizeH="0" baseline="0" noProof="0">
                  <a:ln w="276225">
                    <a:solidFill>
                      <a:srgbClr val="FFFFFF"/>
                    </a:solidFill>
                  </a:ln>
                  <a:solidFill>
                    <a:srgbClr val="FFFFFF"/>
                  </a:solidFill>
                  <a:effectLst/>
                  <a:uLnTx/>
                  <a:uFillTx/>
                  <a:latin typeface="#9Slide03 SFU Grenoble" panose="00000500000000000000" pitchFamily="2" charset="0"/>
                  <a:ea typeface="FZHei-B01S"/>
                  <a:cs typeface="+mn-cs"/>
                </a:rPr>
                <a:t>HOẠT ĐỘNG NỐI TIẾP</a:t>
              </a:r>
            </a:p>
          </p:txBody>
        </p:sp>
        <p:sp>
          <p:nvSpPr>
            <p:cNvPr id="27" name="TextBox 26"/>
            <p:cNvSpPr txBox="1"/>
            <p:nvPr/>
          </p:nvSpPr>
          <p:spPr>
            <a:xfrm>
              <a:off x="2196742" y="937254"/>
              <a:ext cx="943783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C0066"/>
                  </a:solidFill>
                  <a:effectLst/>
                  <a:uLnTx/>
                  <a:uFillTx/>
                  <a:latin typeface="Arial" panose="020B0604020202020204" pitchFamily="34" charset="0"/>
                  <a:ea typeface="FZHei-B01S"/>
                  <a:cs typeface="Arial" panose="020B0604020202020204" pitchFamily="34" charset="0"/>
                </a:rPr>
                <a:t>HOẠT ĐỘNG NỐI TIẾP</a:t>
              </a:r>
            </a:p>
          </p:txBody>
        </p:sp>
      </p:grpSp>
    </p:spTree>
    <p:extLst>
      <p:ext uri="{BB962C8B-B14F-4D97-AF65-F5344CB8AC3E}">
        <p14:creationId xmlns:p14="http://schemas.microsoft.com/office/powerpoint/2010/main" val="2428127993"/>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4EB40FB-EBA4-4B37-AF1A-B18C8868BC72}"/>
              </a:ext>
            </a:extLst>
          </p:cNvPr>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A. </a:t>
            </a:r>
            <a:r>
              <a:rPr kumimoji="0" lang="en-US" sz="3200" b="0" i="0" u="none" strike="noStrike" kern="0" cap="none" spc="0" normalizeH="0" baseline="0" noProof="0">
                <a:ln>
                  <a:noFill/>
                </a:ln>
                <a:solidFill>
                  <a:srgbClr val="000000"/>
                </a:solidFill>
                <a:effectLst/>
                <a:uLnTx/>
                <a:uFillTx/>
                <a:latin typeface="Arial"/>
                <a:ea typeface="+mn-ea"/>
                <a:cs typeface="Arial"/>
                <a:sym typeface="Arial"/>
              </a:rPr>
              <a:t>Danh từ là từ chỉ sự vật (người, vật, hiện tượng tự nhiên, thời gian,…).</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itchFamily="34" charset="0"/>
              <a:cs typeface="Arial-Rounded" pitchFamily="34" charset="0"/>
              <a:sym typeface="Arial"/>
            </a:endParaRPr>
          </a:p>
        </p:txBody>
      </p:sp>
      <p:sp>
        <p:nvSpPr>
          <p:cNvPr id="12" name="Rectangle 11">
            <a:extLst>
              <a:ext uri="{FF2B5EF4-FFF2-40B4-BE49-F238E27FC236}">
                <a16:creationId xmlns:a16="http://schemas.microsoft.com/office/drawing/2014/main" id="{92BDB664-FAB1-446E-A902-FF349519A718}"/>
              </a:ext>
            </a:extLst>
          </p:cNvPr>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B. Danh từ là từ chỉ hoạt động (ăn, uống, đi, ngủ,…).</a:t>
            </a:r>
            <a:endParaRPr kumimoji="0" lang="en-US" sz="3200" b="0" i="0" u="none" strike="noStrike" kern="0" cap="none" spc="0" normalizeH="0" baseline="0" noProof="0" dirty="0">
              <a:ln>
                <a:noFill/>
              </a:ln>
              <a:solidFill>
                <a:srgbClr val="000000"/>
              </a:solidFill>
              <a:effectLst/>
              <a:uLnTx/>
              <a:uFillTx/>
              <a:latin typeface="Arial"/>
              <a:ea typeface="Arial-Rounded" pitchFamily="34" charset="0"/>
              <a:cs typeface="Arial-Rounded" pitchFamily="34" charset="0"/>
              <a:sym typeface="Arial"/>
            </a:endParaRPr>
          </a:p>
        </p:txBody>
      </p:sp>
      <p:pic>
        <p:nvPicPr>
          <p:cNvPr id="13" name="Picture 12">
            <a:extLst>
              <a:ext uri="{FF2B5EF4-FFF2-40B4-BE49-F238E27FC236}">
                <a16:creationId xmlns:a16="http://schemas.microsoft.com/office/drawing/2014/main" id="{BEB33572-C058-4560-A518-A2851F2D10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14" name="Picture 13">
            <a:extLst>
              <a:ext uri="{FF2B5EF4-FFF2-40B4-BE49-F238E27FC236}">
                <a16:creationId xmlns:a16="http://schemas.microsoft.com/office/drawing/2014/main" id="{AC8501F8-4630-43B1-AEF4-F693B9757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15" name="Rectangle 14">
            <a:extLst>
              <a:ext uri="{FF2B5EF4-FFF2-40B4-BE49-F238E27FC236}">
                <a16:creationId xmlns:a16="http://schemas.microsoft.com/office/drawing/2014/main" id="{8B874C3A-F3FE-458A-B76F-203D0D463EAC}"/>
              </a:ext>
            </a:extLst>
          </p:cNvPr>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C. Danh từ là từ chỉ đặc điểm (xanh, đỏ, tím, vàng, cao, thấp,…).</a:t>
            </a:r>
            <a:endParaRPr kumimoji="0" lang="en-US" sz="3200" b="0" i="0" u="none" strike="noStrike" kern="0" cap="none" spc="0" normalizeH="0" baseline="0" noProof="0" dirty="0">
              <a:ln>
                <a:noFill/>
              </a:ln>
              <a:solidFill>
                <a:srgbClr val="000000"/>
              </a:solidFill>
              <a:effectLst/>
              <a:uLnTx/>
              <a:uFillTx/>
              <a:latin typeface="Arial"/>
              <a:ea typeface="Arial-Rounded" pitchFamily="34" charset="0"/>
              <a:cs typeface="Arial-Rounded" pitchFamily="34" charset="0"/>
              <a:sym typeface="Arial"/>
            </a:endParaRPr>
          </a:p>
        </p:txBody>
      </p:sp>
      <p:pic>
        <p:nvPicPr>
          <p:cNvPr id="16" name="Picture 15">
            <a:extLst>
              <a:ext uri="{FF2B5EF4-FFF2-40B4-BE49-F238E27FC236}">
                <a16:creationId xmlns:a16="http://schemas.microsoft.com/office/drawing/2014/main" id="{BBD1B15D-3245-412B-B228-6B55349E05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17" name="Rectangle: Rounded Corners 16">
            <a:extLst>
              <a:ext uri="{FF2B5EF4-FFF2-40B4-BE49-F238E27FC236}">
                <a16:creationId xmlns:a16="http://schemas.microsoft.com/office/drawing/2014/main" id="{637E9A28-FE06-457D-9DC6-F435EAC15772}"/>
              </a:ext>
            </a:extLst>
          </p:cNvPr>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Khái niệm nào đúng khi nói về </a:t>
            </a:r>
            <a:r>
              <a:rPr kumimoji="0" lang="en-US" sz="4000" b="1" i="1"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danh từ</a:t>
            </a:r>
            <a:r>
              <a:rPr kumimoji="0" lang="en-US" sz="4000" b="1" i="0" u="none" strike="noStrike" kern="0" cap="none" spc="0" normalizeH="0" baseline="0" noProof="0">
                <a:ln>
                  <a:noFill/>
                </a:ln>
                <a:solidFill>
                  <a:srgbClr val="000000"/>
                </a:solidFill>
                <a:effectLst/>
                <a:uLnTx/>
                <a:uFillTx/>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0000"/>
              </a:solidFill>
              <a:effectLst/>
              <a:uLnTx/>
              <a:uFillTx/>
              <a:latin typeface="Arial"/>
              <a:ea typeface="Arial-Rounded" pitchFamily="34" charset="0"/>
              <a:cs typeface="Arial-Rounded" pitchFamily="34" charset="0"/>
              <a:sym typeface="Arial"/>
            </a:endParaRPr>
          </a:p>
        </p:txBody>
      </p:sp>
      <p:pic>
        <p:nvPicPr>
          <p:cNvPr id="18" name="Picture 17">
            <a:extLst>
              <a:ext uri="{FF2B5EF4-FFF2-40B4-BE49-F238E27FC236}">
                <a16:creationId xmlns:a16="http://schemas.microsoft.com/office/drawing/2014/main" id="{EBA7B6D1-5089-4551-AC8A-EC31E6EF16A5}"/>
              </a:ext>
            </a:extLst>
          </p:cNvPr>
          <p:cNvPicPr>
            <a:picLocks noChangeAspect="1"/>
          </p:cNvPicPr>
          <p:nvPr/>
        </p:nvPicPr>
        <p:blipFill>
          <a:blip r:embed="rId7"/>
          <a:stretch>
            <a:fillRect/>
          </a:stretch>
        </p:blipFill>
        <p:spPr>
          <a:xfrm>
            <a:off x="13843428" y="2026006"/>
            <a:ext cx="1226585" cy="1226585"/>
          </a:xfrm>
          <a:prstGeom prst="rect">
            <a:avLst/>
          </a:prstGeom>
        </p:spPr>
      </p:pic>
    </p:spTree>
    <p:extLst>
      <p:ext uri="{BB962C8B-B14F-4D97-AF65-F5344CB8AC3E}">
        <p14:creationId xmlns:p14="http://schemas.microsoft.com/office/powerpoint/2010/main" val="290098514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0.70"/>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1"/>
                                        </p:tgtEl>
                                        <p:attrNameLst>
                                          <p:attrName>fillcolor</p:attrName>
                                        </p:attrNameLst>
                                      </p:cBhvr>
                                      <p:to>
                                        <a:schemeClr val="bg2"/>
                                      </p:to>
                                    </p:animClr>
                                    <p:set>
                                      <p:cBhvr>
                                        <p:cTn id="29" dur="250" fill="hold"/>
                                        <p:tgtEl>
                                          <p:spTgt spid="11"/>
                                        </p:tgtEl>
                                        <p:attrNameLst>
                                          <p:attrName>fill.type</p:attrName>
                                        </p:attrNameLst>
                                      </p:cBhvr>
                                      <p:to>
                                        <p:strVal val="solid"/>
                                      </p:to>
                                    </p:set>
                                    <p:set>
                                      <p:cBhvr>
                                        <p:cTn id="30" dur="25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1" presetID="1" presetClass="emph" presetSubtype="2" fill="hold" nodeType="withEffect">
                                  <p:stCondLst>
                                    <p:cond delay="500"/>
                                  </p:stCondLst>
                                  <p:childTnLst>
                                    <p:animClr clrSpc="rgb" dir="cw">
                                      <p:cBhvr>
                                        <p:cTn id="32" dur="250" fill="hold"/>
                                        <p:tgtEl>
                                          <p:spTgt spid="11"/>
                                        </p:tgtEl>
                                        <p:attrNameLst>
                                          <p:attrName>fillcolor</p:attrName>
                                        </p:attrNameLst>
                                      </p:cBhvr>
                                      <p:to>
                                        <a:srgbClr val="FFFF00"/>
                                      </p:to>
                                    </p:animClr>
                                    <p:set>
                                      <p:cBhvr>
                                        <p:cTn id="33" dur="250" fill="hold"/>
                                        <p:tgtEl>
                                          <p:spTgt spid="11"/>
                                        </p:tgtEl>
                                        <p:attrNameLst>
                                          <p:attrName>fill.type</p:attrName>
                                        </p:attrNameLst>
                                      </p:cBhvr>
                                      <p:to>
                                        <p:strVal val="solid"/>
                                      </p:to>
                                    </p:set>
                                    <p:set>
                                      <p:cBhvr>
                                        <p:cTn id="34" dur="250" fill="hold"/>
                                        <p:tgtEl>
                                          <p:spTgt spid="11"/>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250" fill="hold"/>
                                        <p:tgtEl>
                                          <p:spTgt spid="13"/>
                                        </p:tgtEl>
                                        <p:attrNameLst>
                                          <p:attrName>ppt_w</p:attrName>
                                        </p:attrNameLst>
                                      </p:cBhvr>
                                      <p:tavLst>
                                        <p:tav tm="0">
                                          <p:val>
                                            <p:strVal val="4*#ppt_w"/>
                                          </p:val>
                                        </p:tav>
                                        <p:tav tm="100000">
                                          <p:val>
                                            <p:strVal val="#ppt_w"/>
                                          </p:val>
                                        </p:tav>
                                      </p:tavLst>
                                    </p:anim>
                                    <p:anim calcmode="lin" valueType="num">
                                      <p:cBhvr>
                                        <p:cTn id="3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18"/>
                                        </p:tgtEl>
                                        <p:attrNameLst>
                                          <p:attrName>ppt_x</p:attrName>
                                          <p:attrName>ppt_y</p:attrName>
                                        </p:attrNameLst>
                                      </p:cBhvr>
                                      <p:rCtr x="-12714" y="-6366"/>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2"/>
                                        </p:tgtEl>
                                        <p:attrNameLst>
                                          <p:attrName>fillcolor</p:attrName>
                                        </p:attrNameLst>
                                      </p:cBhvr>
                                      <p:to>
                                        <a:schemeClr val="accent1"/>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1" presetClass="emph" presetSubtype="2" fill="hold" nodeType="withEffect">
                                  <p:stCondLst>
                                    <p:cond delay="500"/>
                                  </p:stCondLst>
                                  <p:childTnLst>
                                    <p:animClr clrSpc="rgb" dir="cw">
                                      <p:cBhvr>
                                        <p:cTn id="49" dur="250" fill="hold"/>
                                        <p:tgtEl>
                                          <p:spTgt spid="12"/>
                                        </p:tgtEl>
                                        <p:attrNameLst>
                                          <p:attrName>fillcolor</p:attrName>
                                        </p:attrNameLst>
                                      </p:cBhvr>
                                      <p:to>
                                        <a:schemeClr val="accent1"/>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15"/>
                                        </p:tgtEl>
                                        <p:attrNameLst>
                                          <p:attrName>fillcolor</p:attrName>
                                        </p:attrNameLst>
                                      </p:cBhvr>
                                      <p:to>
                                        <a:schemeClr val="accent1"/>
                                      </p:to>
                                    </p:animClr>
                                    <p:set>
                                      <p:cBhvr>
                                        <p:cTn id="61" dur="250" fill="hold"/>
                                        <p:tgtEl>
                                          <p:spTgt spid="15"/>
                                        </p:tgtEl>
                                        <p:attrNameLst>
                                          <p:attrName>fill.type</p:attrName>
                                        </p:attrNameLst>
                                      </p:cBhvr>
                                      <p:to>
                                        <p:strVal val="solid"/>
                                      </p:to>
                                    </p:set>
                                    <p:set>
                                      <p:cBhvr>
                                        <p:cTn id="62" dur="250" fill="hold"/>
                                        <p:tgtEl>
                                          <p:spTgt spid="15"/>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1" presetClass="emph" presetSubtype="2" fill="hold" nodeType="withEffect">
                                  <p:stCondLst>
                                    <p:cond delay="500"/>
                                  </p:stCondLst>
                                  <p:childTnLst>
                                    <p:animClr clrSpc="rgb" dir="cw">
                                      <p:cBhvr>
                                        <p:cTn id="64" dur="250" fill="hold"/>
                                        <p:tgtEl>
                                          <p:spTgt spid="15"/>
                                        </p:tgtEl>
                                        <p:attrNameLst>
                                          <p:attrName>fillcolor</p:attrName>
                                        </p:attrNameLst>
                                      </p:cBhvr>
                                      <p:to>
                                        <a:schemeClr val="accent1"/>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F48794EF-C24E-4815-A135-13C87B861E19}"/>
              </a:ext>
            </a:extLst>
          </p:cNvPr>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dirty="0">
                <a:solidFill>
                  <a:srgbClr val="000000"/>
                </a:solidFill>
                <a:latin typeface="Arial"/>
                <a:ea typeface="Arial-Rounded" pitchFamily="34" charset="0"/>
                <a:cs typeface="Arial-Rounded" pitchFamily="34" charset="0"/>
                <a:sym typeface="Arial"/>
              </a:rPr>
              <a:t>C. cây đào</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24" name="Rectangle 23">
            <a:extLst>
              <a:ext uri="{FF2B5EF4-FFF2-40B4-BE49-F238E27FC236}">
                <a16:creationId xmlns:a16="http://schemas.microsoft.com/office/drawing/2014/main" id="{D8CFADD5-9813-49DC-8ADF-663470122D39}"/>
              </a:ext>
            </a:extLst>
          </p:cNvPr>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A. đọc</a:t>
            </a:r>
            <a:endParaRPr lang="en-US" sz="4400" kern="0" dirty="0">
              <a:solidFill>
                <a:srgbClr val="000000"/>
              </a:solidFill>
              <a:latin typeface="Arial"/>
              <a:ea typeface="Arial-Rounded" pitchFamily="34" charset="0"/>
              <a:cs typeface="Arial-Rounded" pitchFamily="34" charset="0"/>
              <a:sym typeface="Arial"/>
            </a:endParaRPr>
          </a:p>
        </p:txBody>
      </p:sp>
      <p:pic>
        <p:nvPicPr>
          <p:cNvPr id="25" name="Picture 24">
            <a:extLst>
              <a:ext uri="{FF2B5EF4-FFF2-40B4-BE49-F238E27FC236}">
                <a16:creationId xmlns:a16="http://schemas.microsoft.com/office/drawing/2014/main" id="{BCD2D233-A39F-4A94-BEBE-8A250B7E84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26" name="Picture 25">
            <a:extLst>
              <a:ext uri="{FF2B5EF4-FFF2-40B4-BE49-F238E27FC236}">
                <a16:creationId xmlns:a16="http://schemas.microsoft.com/office/drawing/2014/main" id="{C305A2F7-6443-447A-8FB8-4286567D94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27" name="Rectangle 26">
            <a:extLst>
              <a:ext uri="{FF2B5EF4-FFF2-40B4-BE49-F238E27FC236}">
                <a16:creationId xmlns:a16="http://schemas.microsoft.com/office/drawing/2014/main" id="{B6534F08-23D8-47A1-A8F9-8ED9C1EB45CB}"/>
              </a:ext>
            </a:extLst>
          </p:cNvPr>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khóc</a:t>
            </a:r>
            <a:endParaRPr lang="en-US" sz="4400" kern="0" dirty="0">
              <a:solidFill>
                <a:srgbClr val="000000"/>
              </a:solidFill>
              <a:latin typeface="Arial"/>
              <a:ea typeface="Arial-Rounded" pitchFamily="34" charset="0"/>
              <a:cs typeface="Arial-Rounded" pitchFamily="34" charset="0"/>
              <a:sym typeface="Arial"/>
            </a:endParaRPr>
          </a:p>
        </p:txBody>
      </p:sp>
      <p:pic>
        <p:nvPicPr>
          <p:cNvPr id="28" name="Picture 27">
            <a:extLst>
              <a:ext uri="{FF2B5EF4-FFF2-40B4-BE49-F238E27FC236}">
                <a16:creationId xmlns:a16="http://schemas.microsoft.com/office/drawing/2014/main" id="{9CF30CA5-F144-4C36-9468-CB68F0ACEF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29" name="Rectangle: Rounded Corners 28">
            <a:extLst>
              <a:ext uri="{FF2B5EF4-FFF2-40B4-BE49-F238E27FC236}">
                <a16:creationId xmlns:a16="http://schemas.microsoft.com/office/drawing/2014/main" id="{5FD23183-AA17-4E08-9D17-355F4ADD0C76}"/>
              </a:ext>
            </a:extLst>
          </p:cNvPr>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dirty="0">
                <a:solidFill>
                  <a:srgbClr val="000000"/>
                </a:solidFill>
                <a:latin typeface="Arial"/>
                <a:ea typeface="Arial-Rounded" pitchFamily="34" charset="0"/>
                <a:cs typeface="Arial-Rounded" pitchFamily="34" charset="0"/>
                <a:sym typeface="Arial"/>
              </a:rPr>
              <a:t>Từ nào dưới đây là </a:t>
            </a:r>
            <a:r>
              <a:rPr lang="en-US" sz="4000" b="1" i="1" kern="0" dirty="0">
                <a:solidFill>
                  <a:srgbClr val="000000"/>
                </a:solidFill>
                <a:latin typeface="Arial"/>
                <a:ea typeface="Arial-Rounded" pitchFamily="34" charset="0"/>
                <a:cs typeface="Arial-Rounded" pitchFamily="34" charset="0"/>
                <a:sym typeface="Arial"/>
              </a:rPr>
              <a:t>danh từ</a:t>
            </a:r>
            <a:r>
              <a:rPr lang="en-US" sz="4000" b="1" kern="0" dirty="0">
                <a:solidFill>
                  <a:srgbClr val="000000"/>
                </a:solidFill>
                <a:latin typeface="Arial"/>
                <a:ea typeface="Arial-Rounded" pitchFamily="34" charset="0"/>
                <a:cs typeface="Arial-Rounded" pitchFamily="34" charset="0"/>
                <a:sym typeface="Arial"/>
              </a:rPr>
              <a:t>?</a:t>
            </a:r>
          </a:p>
        </p:txBody>
      </p:sp>
      <p:pic>
        <p:nvPicPr>
          <p:cNvPr id="30" name="Picture 29">
            <a:extLst>
              <a:ext uri="{FF2B5EF4-FFF2-40B4-BE49-F238E27FC236}">
                <a16:creationId xmlns:a16="http://schemas.microsoft.com/office/drawing/2014/main" id="{FC02A14E-45C5-45E7-BB30-DCB47077AECE}"/>
              </a:ext>
            </a:extLst>
          </p:cNvPr>
          <p:cNvPicPr>
            <a:picLocks noChangeAspect="1"/>
          </p:cNvPicPr>
          <p:nvPr/>
        </p:nvPicPr>
        <p:blipFill>
          <a:blip r:embed="rId7"/>
          <a:stretch>
            <a:fillRect/>
          </a:stretch>
        </p:blipFill>
        <p:spPr>
          <a:xfrm>
            <a:off x="13748178" y="5047504"/>
            <a:ext cx="1226585" cy="1226585"/>
          </a:xfrm>
          <a:prstGeom prst="rect">
            <a:avLst/>
          </a:prstGeom>
        </p:spPr>
      </p:pic>
    </p:spTree>
    <p:extLst>
      <p:ext uri="{BB962C8B-B14F-4D97-AF65-F5344CB8AC3E}">
        <p14:creationId xmlns:p14="http://schemas.microsoft.com/office/powerpoint/2010/main" val="38950056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1000" fill="hold"/>
                                        <p:tgtEl>
                                          <p:spTgt spid="23"/>
                                        </p:tgtEl>
                                        <p:attrNameLst>
                                          <p:attrName>ppt_w</p:attrName>
                                        </p:attrNameLst>
                                      </p:cBhvr>
                                      <p:tavLst>
                                        <p:tav tm="0">
                                          <p:val>
                                            <p:strVal val="#ppt_w*0.70"/>
                                          </p:val>
                                        </p:tav>
                                        <p:tav tm="100000">
                                          <p:val>
                                            <p:strVal val="#ppt_w"/>
                                          </p:val>
                                        </p:tav>
                                      </p:tavLst>
                                    </p:anim>
                                    <p:anim calcmode="lin" valueType="num">
                                      <p:cBhvr>
                                        <p:cTn id="12" dur="1000" fill="hold"/>
                                        <p:tgtEl>
                                          <p:spTgt spid="23"/>
                                        </p:tgtEl>
                                        <p:attrNameLst>
                                          <p:attrName>ppt_h</p:attrName>
                                        </p:attrNameLst>
                                      </p:cBhvr>
                                      <p:tavLst>
                                        <p:tav tm="0">
                                          <p:val>
                                            <p:strVal val="#ppt_h"/>
                                          </p:val>
                                        </p:tav>
                                        <p:tav tm="100000">
                                          <p:val>
                                            <p:strVal val="#ppt_h"/>
                                          </p:val>
                                        </p:tav>
                                      </p:tavLst>
                                    </p:anim>
                                    <p:animEffect transition="in" filter="fade">
                                      <p:cBhvr>
                                        <p:cTn id="13" dur="1000"/>
                                        <p:tgtEl>
                                          <p:spTgt spid="2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1000" fill="hold"/>
                                        <p:tgtEl>
                                          <p:spTgt spid="24"/>
                                        </p:tgtEl>
                                        <p:attrNameLst>
                                          <p:attrName>ppt_w</p:attrName>
                                        </p:attrNameLst>
                                      </p:cBhvr>
                                      <p:tavLst>
                                        <p:tav tm="0">
                                          <p:val>
                                            <p:strVal val="#ppt_w*0.70"/>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Effect transition="in" filter="fade">
                                      <p:cBhvr>
                                        <p:cTn id="18" dur="1000"/>
                                        <p:tgtEl>
                                          <p:spTgt spid="2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3"/>
                                        </p:tgtEl>
                                        <p:attrNameLst>
                                          <p:attrName>fillcolor</p:attrName>
                                        </p:attrNameLst>
                                      </p:cBhvr>
                                      <p:to>
                                        <a:schemeClr val="bg2"/>
                                      </p:to>
                                    </p:animClr>
                                    <p:set>
                                      <p:cBhvr>
                                        <p:cTn id="29" dur="250" fill="hold"/>
                                        <p:tgtEl>
                                          <p:spTgt spid="23"/>
                                        </p:tgtEl>
                                        <p:attrNameLst>
                                          <p:attrName>fill.type</p:attrName>
                                        </p:attrNameLst>
                                      </p:cBhvr>
                                      <p:to>
                                        <p:strVal val="solid"/>
                                      </p:to>
                                    </p:set>
                                    <p:set>
                                      <p:cBhvr>
                                        <p:cTn id="30" dur="250" fill="hold"/>
                                        <p:tgtEl>
                                          <p:spTgt spid="23"/>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1" presetID="1" presetClass="emph" presetSubtype="2" fill="hold" nodeType="withEffect">
                                  <p:stCondLst>
                                    <p:cond delay="500"/>
                                  </p:stCondLst>
                                  <p:childTnLst>
                                    <p:animClr clrSpc="rgb" dir="cw">
                                      <p:cBhvr>
                                        <p:cTn id="32" dur="250" fill="hold"/>
                                        <p:tgtEl>
                                          <p:spTgt spid="23"/>
                                        </p:tgtEl>
                                        <p:attrNameLst>
                                          <p:attrName>fillcolor</p:attrName>
                                        </p:attrNameLst>
                                      </p:cBhvr>
                                      <p:to>
                                        <a:srgbClr val="FFFF00"/>
                                      </p:to>
                                    </p:animClr>
                                    <p:set>
                                      <p:cBhvr>
                                        <p:cTn id="33" dur="250" fill="hold"/>
                                        <p:tgtEl>
                                          <p:spTgt spid="23"/>
                                        </p:tgtEl>
                                        <p:attrNameLst>
                                          <p:attrName>fill.type</p:attrName>
                                        </p:attrNameLst>
                                      </p:cBhvr>
                                      <p:to>
                                        <p:strVal val="solid"/>
                                      </p:to>
                                    </p:set>
                                    <p:set>
                                      <p:cBhvr>
                                        <p:cTn id="34" dur="250" fill="hold"/>
                                        <p:tgtEl>
                                          <p:spTgt spid="23"/>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25"/>
                                        </p:tgtEl>
                                        <p:attrNameLst>
                                          <p:attrName>style.visibility</p:attrName>
                                        </p:attrNameLst>
                                      </p:cBhvr>
                                      <p:to>
                                        <p:strVal val="visible"/>
                                      </p:to>
                                    </p:set>
                                    <p:anim calcmode="lin" valueType="num">
                                      <p:cBhvr>
                                        <p:cTn id="37" dur="250" fill="hold"/>
                                        <p:tgtEl>
                                          <p:spTgt spid="25"/>
                                        </p:tgtEl>
                                        <p:attrNameLst>
                                          <p:attrName>ppt_w</p:attrName>
                                        </p:attrNameLst>
                                      </p:cBhvr>
                                      <p:tavLst>
                                        <p:tav tm="0">
                                          <p:val>
                                            <p:strVal val="4*#ppt_w"/>
                                          </p:val>
                                        </p:tav>
                                        <p:tav tm="100000">
                                          <p:val>
                                            <p:strVal val="#ppt_w"/>
                                          </p:val>
                                        </p:tav>
                                      </p:tavLst>
                                    </p:anim>
                                    <p:anim calcmode="lin" valueType="num">
                                      <p:cBhvr>
                                        <p:cTn id="38"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30"/>
                                        </p:tgtEl>
                                        <p:attrNameLst>
                                          <p:attrName>ppt_x</p:attrName>
                                          <p:attrName>ppt_y</p:attrName>
                                        </p:attrNameLst>
                                      </p:cBhvr>
                                      <p:rCtr x="-13445" y="-417"/>
                                    </p:animMotion>
                                  </p:childTnLst>
                                </p:cTn>
                              </p:par>
                            </p:childTnLst>
                          </p:cTn>
                        </p:par>
                      </p:childTnLst>
                    </p:cTn>
                  </p:par>
                </p:childTnLst>
              </p:cTn>
              <p:nextCondLst>
                <p:cond evt="onClick" delay="0">
                  <p:tgtEl>
                    <p:spTgt spid="23"/>
                  </p:tgtEl>
                </p:cond>
              </p:nextCondLst>
            </p:seq>
            <p:seq concurrent="1" nextAc="seek">
              <p:cTn id="41" restart="whenNotActive" fill="hold" evtFilter="cancelBubble" nodeType="interactiveSeq">
                <p:stCondLst>
                  <p:cond evt="onClick" delay="0">
                    <p:tgtEl>
                      <p:spTgt spid="24"/>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24"/>
                                        </p:tgtEl>
                                        <p:attrNameLst>
                                          <p:attrName>fillcolor</p:attrName>
                                        </p:attrNameLst>
                                      </p:cBhvr>
                                      <p:to>
                                        <a:schemeClr val="accent1"/>
                                      </p:to>
                                    </p:animClr>
                                    <p:set>
                                      <p:cBhvr>
                                        <p:cTn id="46" dur="250" fill="hold"/>
                                        <p:tgtEl>
                                          <p:spTgt spid="24"/>
                                        </p:tgtEl>
                                        <p:attrNameLst>
                                          <p:attrName>fill.type</p:attrName>
                                        </p:attrNameLst>
                                      </p:cBhvr>
                                      <p:to>
                                        <p:strVal val="solid"/>
                                      </p:to>
                                    </p:set>
                                    <p:set>
                                      <p:cBhvr>
                                        <p:cTn id="47" dur="250" fill="hold"/>
                                        <p:tgtEl>
                                          <p:spTgt spid="24"/>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1" presetClass="emph" presetSubtype="2" fill="hold" nodeType="withEffect">
                                  <p:stCondLst>
                                    <p:cond delay="500"/>
                                  </p:stCondLst>
                                  <p:childTnLst>
                                    <p:animClr clrSpc="rgb" dir="cw">
                                      <p:cBhvr>
                                        <p:cTn id="49" dur="250" fill="hold"/>
                                        <p:tgtEl>
                                          <p:spTgt spid="24"/>
                                        </p:tgtEl>
                                        <p:attrNameLst>
                                          <p:attrName>fillcolor</p:attrName>
                                        </p:attrNameLst>
                                      </p:cBhvr>
                                      <p:to>
                                        <a:schemeClr val="accent1"/>
                                      </p:to>
                                    </p:animClr>
                                    <p:set>
                                      <p:cBhvr>
                                        <p:cTn id="50" dur="250" fill="hold"/>
                                        <p:tgtEl>
                                          <p:spTgt spid="24"/>
                                        </p:tgtEl>
                                        <p:attrNameLst>
                                          <p:attrName>fill.type</p:attrName>
                                        </p:attrNameLst>
                                      </p:cBhvr>
                                      <p:to>
                                        <p:strVal val="solid"/>
                                      </p:to>
                                    </p:set>
                                    <p:set>
                                      <p:cBhvr>
                                        <p:cTn id="51" dur="250" fill="hold"/>
                                        <p:tgtEl>
                                          <p:spTgt spid="24"/>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6"/>
                                        </p:tgtEl>
                                        <p:attrNameLst>
                                          <p:attrName>style.visibility</p:attrName>
                                        </p:attrNameLst>
                                      </p:cBhvr>
                                      <p:to>
                                        <p:strVal val="visible"/>
                                      </p:to>
                                    </p:set>
                                    <p:anim calcmode="lin" valueType="num">
                                      <p:cBhvr>
                                        <p:cTn id="54" dur="250" fill="hold"/>
                                        <p:tgtEl>
                                          <p:spTgt spid="26"/>
                                        </p:tgtEl>
                                        <p:attrNameLst>
                                          <p:attrName>ppt_w</p:attrName>
                                        </p:attrNameLst>
                                      </p:cBhvr>
                                      <p:tavLst>
                                        <p:tav tm="0">
                                          <p:val>
                                            <p:strVal val="4*#ppt_w"/>
                                          </p:val>
                                        </p:tav>
                                        <p:tav tm="100000">
                                          <p:val>
                                            <p:strVal val="#ppt_w"/>
                                          </p:val>
                                        </p:tav>
                                      </p:tavLst>
                                    </p:anim>
                                    <p:anim calcmode="lin" valueType="num">
                                      <p:cBhvr>
                                        <p:cTn id="5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7"/>
                                        </p:tgtEl>
                                        <p:attrNameLst>
                                          <p:attrName>fillcolor</p:attrName>
                                        </p:attrNameLst>
                                      </p:cBhvr>
                                      <p:to>
                                        <a:schemeClr val="accent1"/>
                                      </p:to>
                                    </p:animClr>
                                    <p:set>
                                      <p:cBhvr>
                                        <p:cTn id="61" dur="250" fill="hold"/>
                                        <p:tgtEl>
                                          <p:spTgt spid="27"/>
                                        </p:tgtEl>
                                        <p:attrNameLst>
                                          <p:attrName>fill.type</p:attrName>
                                        </p:attrNameLst>
                                      </p:cBhvr>
                                      <p:to>
                                        <p:strVal val="solid"/>
                                      </p:to>
                                    </p:set>
                                    <p:set>
                                      <p:cBhvr>
                                        <p:cTn id="62" dur="250" fill="hold"/>
                                        <p:tgtEl>
                                          <p:spTgt spid="27"/>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1" presetClass="emph" presetSubtype="2" fill="hold" nodeType="withEffect">
                                  <p:stCondLst>
                                    <p:cond delay="500"/>
                                  </p:stCondLst>
                                  <p:childTnLst>
                                    <p:animClr clrSpc="rgb" dir="cw">
                                      <p:cBhvr>
                                        <p:cTn id="64" dur="250" fill="hold"/>
                                        <p:tgtEl>
                                          <p:spTgt spid="27"/>
                                        </p:tgtEl>
                                        <p:attrNameLst>
                                          <p:attrName>fillcolor</p:attrName>
                                        </p:attrNameLst>
                                      </p:cBhvr>
                                      <p:to>
                                        <a:schemeClr val="accent1"/>
                                      </p:to>
                                    </p:animClr>
                                    <p:set>
                                      <p:cBhvr>
                                        <p:cTn id="65" dur="250" fill="hold"/>
                                        <p:tgtEl>
                                          <p:spTgt spid="27"/>
                                        </p:tgtEl>
                                        <p:attrNameLst>
                                          <p:attrName>fill.type</p:attrName>
                                        </p:attrNameLst>
                                      </p:cBhvr>
                                      <p:to>
                                        <p:strVal val="solid"/>
                                      </p:to>
                                    </p:set>
                                    <p:set>
                                      <p:cBhvr>
                                        <p:cTn id="66" dur="250" fill="hold"/>
                                        <p:tgtEl>
                                          <p:spTgt spid="27"/>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250" fill="hold"/>
                                        <p:tgtEl>
                                          <p:spTgt spid="28"/>
                                        </p:tgtEl>
                                        <p:attrNameLst>
                                          <p:attrName>ppt_w</p:attrName>
                                        </p:attrNameLst>
                                      </p:cBhvr>
                                      <p:tavLst>
                                        <p:tav tm="0">
                                          <p:val>
                                            <p:strVal val="4*#ppt_w"/>
                                          </p:val>
                                        </p:tav>
                                        <p:tav tm="100000">
                                          <p:val>
                                            <p:strVal val="#ppt_w"/>
                                          </p:val>
                                        </p:tav>
                                      </p:tavLst>
                                    </p:anim>
                                    <p:anim calcmode="lin" valueType="num">
                                      <p:cBhvr>
                                        <p:cTn id="7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7"/>
                  </p:tgtEl>
                </p:cond>
              </p:nextCondLst>
            </p:seq>
          </p:childTnLst>
        </p:cTn>
      </p:par>
    </p:tnLst>
    <p:bldLst>
      <p:bldP spid="23" grpId="0" animBg="1"/>
      <p:bldP spid="24" grpId="0" animBg="1"/>
      <p:bldP spid="27"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295869"/>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C59BDA1-6E5B-4EC5-9B20-2E8C90BA3D3D}"/>
              </a:ext>
            </a:extLst>
          </p:cNvPr>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A. thời gian</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20" name="Rectangle 19">
            <a:extLst>
              <a:ext uri="{FF2B5EF4-FFF2-40B4-BE49-F238E27FC236}">
                <a16:creationId xmlns:a16="http://schemas.microsoft.com/office/drawing/2014/main" id="{A53A95FE-D29A-46F2-88A3-FB1A562C9D4F}"/>
              </a:ext>
            </a:extLst>
          </p:cNvPr>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C. vật</a:t>
            </a:r>
            <a:endParaRPr lang="en-US" sz="4400" kern="0" dirty="0">
              <a:solidFill>
                <a:srgbClr val="000000"/>
              </a:solidFill>
              <a:latin typeface="Arial"/>
              <a:ea typeface="Arial-Rounded" pitchFamily="34" charset="0"/>
              <a:cs typeface="Arial-Rounded" pitchFamily="34" charset="0"/>
              <a:sym typeface="Arial"/>
            </a:endParaRPr>
          </a:p>
        </p:txBody>
      </p:sp>
      <p:pic>
        <p:nvPicPr>
          <p:cNvPr id="21" name="Picture 20">
            <a:extLst>
              <a:ext uri="{FF2B5EF4-FFF2-40B4-BE49-F238E27FC236}">
                <a16:creationId xmlns:a16="http://schemas.microsoft.com/office/drawing/2014/main" id="{0A324EA6-93F4-4B4E-80CA-D91DB3199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22" name="Picture 21">
            <a:extLst>
              <a:ext uri="{FF2B5EF4-FFF2-40B4-BE49-F238E27FC236}">
                <a16:creationId xmlns:a16="http://schemas.microsoft.com/office/drawing/2014/main" id="{8670AA70-5C92-46F1-A633-0291DCC813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23" name="Rectangle 22">
            <a:extLst>
              <a:ext uri="{FF2B5EF4-FFF2-40B4-BE49-F238E27FC236}">
                <a16:creationId xmlns:a16="http://schemas.microsoft.com/office/drawing/2014/main" id="{188C8C6D-CBA2-484A-9DDE-5063AAF7BF2C}"/>
              </a:ext>
            </a:extLst>
          </p:cNvPr>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người</a:t>
            </a:r>
            <a:endParaRPr lang="en-US" sz="4400" kern="0" dirty="0">
              <a:solidFill>
                <a:srgbClr val="000000"/>
              </a:solidFill>
              <a:latin typeface="Arial"/>
              <a:ea typeface="Arial-Rounded" pitchFamily="34" charset="0"/>
              <a:cs typeface="Arial-Rounded" pitchFamily="34" charset="0"/>
              <a:sym typeface="Arial"/>
            </a:endParaRPr>
          </a:p>
        </p:txBody>
      </p:sp>
      <p:pic>
        <p:nvPicPr>
          <p:cNvPr id="24" name="Picture 23">
            <a:extLst>
              <a:ext uri="{FF2B5EF4-FFF2-40B4-BE49-F238E27FC236}">
                <a16:creationId xmlns:a16="http://schemas.microsoft.com/office/drawing/2014/main" id="{B16700A2-C336-4118-B845-BFF311243C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25" name="Rectangle: Rounded Corners 24">
            <a:extLst>
              <a:ext uri="{FF2B5EF4-FFF2-40B4-BE49-F238E27FC236}">
                <a16:creationId xmlns:a16="http://schemas.microsoft.com/office/drawing/2014/main" id="{C58BCEA0-CEAC-4491-90F1-96F401F09027}"/>
              </a:ext>
            </a:extLst>
          </p:cNvPr>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a:t>
            </a:r>
            <a:r>
              <a:rPr lang="en-US" sz="4000" b="1" i="1" kern="0">
                <a:solidFill>
                  <a:srgbClr val="FF0000"/>
                </a:solidFill>
                <a:latin typeface="Arial"/>
                <a:ea typeface="Arial-Rounded" pitchFamily="34" charset="0"/>
                <a:cs typeface="Arial-Rounded" pitchFamily="34" charset="0"/>
                <a:sym typeface="Arial"/>
              </a:rPr>
              <a:t>ngày mai </a:t>
            </a:r>
            <a:r>
              <a:rPr lang="en-US" sz="4000" b="1" kern="0">
                <a:solidFill>
                  <a:srgbClr val="000000"/>
                </a:solidFill>
                <a:latin typeface="Arial"/>
                <a:ea typeface="Arial-Rounded" pitchFamily="34" charset="0"/>
                <a:cs typeface="Arial-Rounded" pitchFamily="34" charset="0"/>
                <a:sym typeface="Arial"/>
              </a:rPr>
              <a:t>là danh từ chỉ:</a:t>
            </a:r>
            <a:endParaRPr lang="en-US" sz="4000" b="1" kern="0" dirty="0">
              <a:solidFill>
                <a:srgbClr val="000000"/>
              </a:solidFill>
              <a:latin typeface="Arial"/>
              <a:ea typeface="Arial-Rounded" pitchFamily="34" charset="0"/>
              <a:cs typeface="Arial-Rounded" pitchFamily="34" charset="0"/>
              <a:sym typeface="Arial"/>
            </a:endParaRPr>
          </a:p>
        </p:txBody>
      </p:sp>
      <p:pic>
        <p:nvPicPr>
          <p:cNvPr id="26" name="Picture 25">
            <a:extLst>
              <a:ext uri="{FF2B5EF4-FFF2-40B4-BE49-F238E27FC236}">
                <a16:creationId xmlns:a16="http://schemas.microsoft.com/office/drawing/2014/main" id="{8EB97612-3206-46AC-BDAE-466E21EA6B92}"/>
              </a:ext>
            </a:extLst>
          </p:cNvPr>
          <p:cNvPicPr>
            <a:picLocks noChangeAspect="1"/>
          </p:cNvPicPr>
          <p:nvPr/>
        </p:nvPicPr>
        <p:blipFill>
          <a:blip r:embed="rId7"/>
          <a:stretch>
            <a:fillRect/>
          </a:stretch>
        </p:blipFill>
        <p:spPr>
          <a:xfrm>
            <a:off x="13633878" y="1898305"/>
            <a:ext cx="1226585" cy="1226585"/>
          </a:xfrm>
          <a:prstGeom prst="rect">
            <a:avLst/>
          </a:prstGeom>
        </p:spPr>
      </p:pic>
    </p:spTree>
    <p:extLst>
      <p:ext uri="{BB962C8B-B14F-4D97-AF65-F5344CB8AC3E}">
        <p14:creationId xmlns:p14="http://schemas.microsoft.com/office/powerpoint/2010/main" val="165414086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1000" fill="hold"/>
                                        <p:tgtEl>
                                          <p:spTgt spid="19"/>
                                        </p:tgtEl>
                                        <p:attrNameLst>
                                          <p:attrName>ppt_w</p:attrName>
                                        </p:attrNameLst>
                                      </p:cBhvr>
                                      <p:tavLst>
                                        <p:tav tm="0">
                                          <p:val>
                                            <p:strVal val="#ppt_w*0.70"/>
                                          </p:val>
                                        </p:tav>
                                        <p:tav tm="100000">
                                          <p:val>
                                            <p:strVal val="#ppt_w"/>
                                          </p:val>
                                        </p:tav>
                                      </p:tavLst>
                                    </p:anim>
                                    <p:anim calcmode="lin" valueType="num">
                                      <p:cBhvr>
                                        <p:cTn id="12" dur="1000" fill="hold"/>
                                        <p:tgtEl>
                                          <p:spTgt spid="19"/>
                                        </p:tgtEl>
                                        <p:attrNameLst>
                                          <p:attrName>ppt_h</p:attrName>
                                        </p:attrNameLst>
                                      </p:cBhvr>
                                      <p:tavLst>
                                        <p:tav tm="0">
                                          <p:val>
                                            <p:strVal val="#ppt_h"/>
                                          </p:val>
                                        </p:tav>
                                        <p:tav tm="100000">
                                          <p:val>
                                            <p:strVal val="#ppt_h"/>
                                          </p:val>
                                        </p:tav>
                                      </p:tavLst>
                                    </p:anim>
                                    <p:animEffect transition="in" filter="fade">
                                      <p:cBhvr>
                                        <p:cTn id="13" dur="1000"/>
                                        <p:tgtEl>
                                          <p:spTgt spid="19"/>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1000" fill="hold"/>
                                        <p:tgtEl>
                                          <p:spTgt spid="20"/>
                                        </p:tgtEl>
                                        <p:attrNameLst>
                                          <p:attrName>ppt_w</p:attrName>
                                        </p:attrNameLst>
                                      </p:cBhvr>
                                      <p:tavLst>
                                        <p:tav tm="0">
                                          <p:val>
                                            <p:strVal val="#ppt_w*0.70"/>
                                          </p:val>
                                        </p:tav>
                                        <p:tav tm="100000">
                                          <p:val>
                                            <p:strVal val="#ppt_w"/>
                                          </p:val>
                                        </p:tav>
                                      </p:tavLst>
                                    </p:anim>
                                    <p:anim calcmode="lin" valueType="num">
                                      <p:cBhvr>
                                        <p:cTn id="17" dur="1000" fill="hold"/>
                                        <p:tgtEl>
                                          <p:spTgt spid="20"/>
                                        </p:tgtEl>
                                        <p:attrNameLst>
                                          <p:attrName>ppt_h</p:attrName>
                                        </p:attrNameLst>
                                      </p:cBhvr>
                                      <p:tavLst>
                                        <p:tav tm="0">
                                          <p:val>
                                            <p:strVal val="#ppt_h"/>
                                          </p:val>
                                        </p:tav>
                                        <p:tav tm="100000">
                                          <p:val>
                                            <p:strVal val="#ppt_h"/>
                                          </p:val>
                                        </p:tav>
                                      </p:tavLst>
                                    </p:anim>
                                    <p:animEffect transition="in" filter="fade">
                                      <p:cBhvr>
                                        <p:cTn id="18" dur="1000"/>
                                        <p:tgtEl>
                                          <p:spTgt spid="20"/>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9"/>
                                        </p:tgtEl>
                                        <p:attrNameLst>
                                          <p:attrName>fillcolor</p:attrName>
                                        </p:attrNameLst>
                                      </p:cBhvr>
                                      <p:to>
                                        <a:schemeClr val="bg2"/>
                                      </p:to>
                                    </p:animClr>
                                    <p:set>
                                      <p:cBhvr>
                                        <p:cTn id="29" dur="250" fill="hold"/>
                                        <p:tgtEl>
                                          <p:spTgt spid="19"/>
                                        </p:tgtEl>
                                        <p:attrNameLst>
                                          <p:attrName>fill.type</p:attrName>
                                        </p:attrNameLst>
                                      </p:cBhvr>
                                      <p:to>
                                        <p:strVal val="solid"/>
                                      </p:to>
                                    </p:set>
                                    <p:set>
                                      <p:cBhvr>
                                        <p:cTn id="30" dur="250" fill="hold"/>
                                        <p:tgtEl>
                                          <p:spTgt spid="1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par>
                                <p:cTn id="31" presetID="1" presetClass="emph" presetSubtype="2" fill="hold" nodeType="withEffect">
                                  <p:stCondLst>
                                    <p:cond delay="500"/>
                                  </p:stCondLst>
                                  <p:childTnLst>
                                    <p:animClr clrSpc="rgb" dir="cw">
                                      <p:cBhvr>
                                        <p:cTn id="32" dur="250" fill="hold"/>
                                        <p:tgtEl>
                                          <p:spTgt spid="19"/>
                                        </p:tgtEl>
                                        <p:attrNameLst>
                                          <p:attrName>fillcolor</p:attrName>
                                        </p:attrNameLst>
                                      </p:cBhvr>
                                      <p:to>
                                        <a:srgbClr val="FFFF00"/>
                                      </p:to>
                                    </p:animClr>
                                    <p:set>
                                      <p:cBhvr>
                                        <p:cTn id="33" dur="250" fill="hold"/>
                                        <p:tgtEl>
                                          <p:spTgt spid="19"/>
                                        </p:tgtEl>
                                        <p:attrNameLst>
                                          <p:attrName>fill.type</p:attrName>
                                        </p:attrNameLst>
                                      </p:cBhvr>
                                      <p:to>
                                        <p:strVal val="solid"/>
                                      </p:to>
                                    </p:set>
                                    <p:set>
                                      <p:cBhvr>
                                        <p:cTn id="34" dur="250" fill="hold"/>
                                        <p:tgtEl>
                                          <p:spTgt spid="19"/>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250" fill="hold"/>
                                        <p:tgtEl>
                                          <p:spTgt spid="21"/>
                                        </p:tgtEl>
                                        <p:attrNameLst>
                                          <p:attrName>ppt_w</p:attrName>
                                        </p:attrNameLst>
                                      </p:cBhvr>
                                      <p:tavLst>
                                        <p:tav tm="0">
                                          <p:val>
                                            <p:strVal val="4*#ppt_w"/>
                                          </p:val>
                                        </p:tav>
                                        <p:tav tm="100000">
                                          <p:val>
                                            <p:strVal val="#ppt_w"/>
                                          </p:val>
                                        </p:tav>
                                      </p:tavLst>
                                    </p:anim>
                                    <p:anim calcmode="lin" valueType="num">
                                      <p:cBhvr>
                                        <p:cTn id="38"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26"/>
                                        </p:tgtEl>
                                        <p:attrNameLst>
                                          <p:attrName>ppt_x</p:attrName>
                                          <p:attrName>ppt_y</p:attrName>
                                        </p:attrNameLst>
                                      </p:cBhvr>
                                      <p:rCtr x="-13445" y="-417"/>
                                    </p:animMotion>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20"/>
                                        </p:tgtEl>
                                        <p:attrNameLst>
                                          <p:attrName>fillcolor</p:attrName>
                                        </p:attrNameLst>
                                      </p:cBhvr>
                                      <p:to>
                                        <a:schemeClr val="accent1"/>
                                      </p:to>
                                    </p:animClr>
                                    <p:set>
                                      <p:cBhvr>
                                        <p:cTn id="46" dur="250" fill="hold"/>
                                        <p:tgtEl>
                                          <p:spTgt spid="20"/>
                                        </p:tgtEl>
                                        <p:attrNameLst>
                                          <p:attrName>fill.type</p:attrName>
                                        </p:attrNameLst>
                                      </p:cBhvr>
                                      <p:to>
                                        <p:strVal val="solid"/>
                                      </p:to>
                                    </p:set>
                                    <p:set>
                                      <p:cBhvr>
                                        <p:cTn id="47" dur="250" fill="hold"/>
                                        <p:tgtEl>
                                          <p:spTgt spid="2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1" presetClass="emph" presetSubtype="2" fill="hold" nodeType="withEffect">
                                  <p:stCondLst>
                                    <p:cond delay="500"/>
                                  </p:stCondLst>
                                  <p:childTnLst>
                                    <p:animClr clrSpc="rgb" dir="cw">
                                      <p:cBhvr>
                                        <p:cTn id="49" dur="250" fill="hold"/>
                                        <p:tgtEl>
                                          <p:spTgt spid="20"/>
                                        </p:tgtEl>
                                        <p:attrNameLst>
                                          <p:attrName>fillcolor</p:attrName>
                                        </p:attrNameLst>
                                      </p:cBhvr>
                                      <p:to>
                                        <a:schemeClr val="accent1"/>
                                      </p:to>
                                    </p:animClr>
                                    <p:set>
                                      <p:cBhvr>
                                        <p:cTn id="50" dur="250" fill="hold"/>
                                        <p:tgtEl>
                                          <p:spTgt spid="20"/>
                                        </p:tgtEl>
                                        <p:attrNameLst>
                                          <p:attrName>fill.type</p:attrName>
                                        </p:attrNameLst>
                                      </p:cBhvr>
                                      <p:to>
                                        <p:strVal val="solid"/>
                                      </p:to>
                                    </p:set>
                                    <p:set>
                                      <p:cBhvr>
                                        <p:cTn id="51" dur="250" fill="hold"/>
                                        <p:tgtEl>
                                          <p:spTgt spid="20"/>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strVal val="4*#ppt_w"/>
                                          </p:val>
                                        </p:tav>
                                        <p:tav tm="100000">
                                          <p:val>
                                            <p:strVal val="#ppt_w"/>
                                          </p:val>
                                        </p:tav>
                                      </p:tavLst>
                                    </p:anim>
                                    <p:anim calcmode="lin" valueType="num">
                                      <p:cBhvr>
                                        <p:cTn id="5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23"/>
                                        </p:tgtEl>
                                        <p:attrNameLst>
                                          <p:attrName>fillcolor</p:attrName>
                                        </p:attrNameLst>
                                      </p:cBhvr>
                                      <p:to>
                                        <a:schemeClr val="accent1"/>
                                      </p:to>
                                    </p:animClr>
                                    <p:set>
                                      <p:cBhvr>
                                        <p:cTn id="61" dur="250" fill="hold"/>
                                        <p:tgtEl>
                                          <p:spTgt spid="23"/>
                                        </p:tgtEl>
                                        <p:attrNameLst>
                                          <p:attrName>fill.type</p:attrName>
                                        </p:attrNameLst>
                                      </p:cBhvr>
                                      <p:to>
                                        <p:strVal val="solid"/>
                                      </p:to>
                                    </p:set>
                                    <p:set>
                                      <p:cBhvr>
                                        <p:cTn id="62" dur="250" fill="hold"/>
                                        <p:tgtEl>
                                          <p:spTgt spid="2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1" presetClass="emph" presetSubtype="2" fill="hold" nodeType="withEffect">
                                  <p:stCondLst>
                                    <p:cond delay="500"/>
                                  </p:stCondLst>
                                  <p:childTnLst>
                                    <p:animClr clrSpc="rgb" dir="cw">
                                      <p:cBhvr>
                                        <p:cTn id="64" dur="250" fill="hold"/>
                                        <p:tgtEl>
                                          <p:spTgt spid="23"/>
                                        </p:tgtEl>
                                        <p:attrNameLst>
                                          <p:attrName>fillcolor</p:attrName>
                                        </p:attrNameLst>
                                      </p:cBhvr>
                                      <p:to>
                                        <a:schemeClr val="accent1"/>
                                      </p:to>
                                    </p:animClr>
                                    <p:set>
                                      <p:cBhvr>
                                        <p:cTn id="65" dur="250" fill="hold"/>
                                        <p:tgtEl>
                                          <p:spTgt spid="23"/>
                                        </p:tgtEl>
                                        <p:attrNameLst>
                                          <p:attrName>fill.type</p:attrName>
                                        </p:attrNameLst>
                                      </p:cBhvr>
                                      <p:to>
                                        <p:strVal val="solid"/>
                                      </p:to>
                                    </p:set>
                                    <p:set>
                                      <p:cBhvr>
                                        <p:cTn id="66" dur="250" fill="hold"/>
                                        <p:tgtEl>
                                          <p:spTgt spid="23"/>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250" fill="hold"/>
                                        <p:tgtEl>
                                          <p:spTgt spid="24"/>
                                        </p:tgtEl>
                                        <p:attrNameLst>
                                          <p:attrName>ppt_w</p:attrName>
                                        </p:attrNameLst>
                                      </p:cBhvr>
                                      <p:tavLst>
                                        <p:tav tm="0">
                                          <p:val>
                                            <p:strVal val="4*#ppt_w"/>
                                          </p:val>
                                        </p:tav>
                                        <p:tav tm="100000">
                                          <p:val>
                                            <p:strVal val="#ppt_w"/>
                                          </p:val>
                                        </p:tav>
                                      </p:tavLst>
                                    </p:anim>
                                    <p:anim calcmode="lin" valueType="num">
                                      <p:cBhvr>
                                        <p:cTn id="7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3"/>
                  </p:tgtEl>
                </p:cond>
              </p:nextCondLst>
            </p:seq>
          </p:childTnLst>
        </p:cTn>
      </p:par>
    </p:tnLst>
    <p:bldLst>
      <p:bldP spid="19" grpId="0" animBg="1"/>
      <p:bldP spid="20"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15599" y="685115"/>
            <a:ext cx="9437426" cy="5456393"/>
          </a:xfrm>
          <a:prstGeom prst="rect">
            <a:avLst/>
          </a:prstGeom>
        </p:spPr>
      </p:pic>
      <p:pic>
        <p:nvPicPr>
          <p:cNvPr id="3" name="Picture 2">
            <a:extLst>
              <a:ext uri="{FF2B5EF4-FFF2-40B4-BE49-F238E27FC236}">
                <a16:creationId xmlns:a16="http://schemas.microsoft.com/office/drawing/2014/main" id="{8D6BC701-CF8A-4DF2-9E3B-E0816CE8D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a:extLst>
              <a:ext uri="{FF2B5EF4-FFF2-40B4-BE49-F238E27FC236}">
                <a16:creationId xmlns:a16="http://schemas.microsoft.com/office/drawing/2014/main" id="{32BFA8B5-8754-4FF1-A56A-39DB95DB9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a:extLst>
              <a:ext uri="{FF2B5EF4-FFF2-40B4-BE49-F238E27FC236}">
                <a16:creationId xmlns:a16="http://schemas.microsoft.com/office/drawing/2014/main" id="{4DA68E09-0CAB-4AC5-A274-A4D4FFC29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838800304"/>
      </p:ext>
    </p:extLst>
  </p:cSld>
  <p:clrMapOvr>
    <a:masterClrMapping/>
  </p:clrMapOvr>
  <mc:AlternateContent xmlns:mc="http://schemas.openxmlformats.org/markup-compatibility/2006" xmlns:p14="http://schemas.microsoft.com/office/powerpoint/2010/main">
    <mc:Choice Requires="p14">
      <p:transition spd="slow" p14:dur="2000" advClick="0">
        <p:random/>
      </p:transition>
    </mc:Choice>
    <mc:Fallback xmlns="">
      <p:transition spd="slow" advClick="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ĐẦU GIỜ">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9506" y="426720"/>
            <a:ext cx="10991135" cy="6007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6FDA91AE-5B36-458A-81C6-0469C64C4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4" name="Picture 3">
            <a:extLst>
              <a:ext uri="{FF2B5EF4-FFF2-40B4-BE49-F238E27FC236}">
                <a16:creationId xmlns:a16="http://schemas.microsoft.com/office/drawing/2014/main" id="{9AC3BD52-1EB8-427B-B367-B0B741914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5" name="Picture 4">
            <a:extLst>
              <a:ext uri="{FF2B5EF4-FFF2-40B4-BE49-F238E27FC236}">
                <a16:creationId xmlns:a16="http://schemas.microsoft.com/office/drawing/2014/main" id="{746C90E8-FFEF-483D-A910-39992F6A6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2743818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474560-5957-4A09-BD64-95917D835F0C}"/>
              </a:ext>
            </a:extLst>
          </p:cNvPr>
          <p:cNvSpPr/>
          <p:nvPr/>
        </p:nvSpPr>
        <p:spPr>
          <a:xfrm>
            <a:off x="493705" y="1900334"/>
            <a:ext cx="9308959" cy="2308324"/>
          </a:xfrm>
          <a:prstGeom prst="rect">
            <a:avLst/>
          </a:prstGeom>
        </p:spPr>
        <p:txBody>
          <a:bodyPr wrap="none">
            <a:spAutoFit/>
          </a:bodyPr>
          <a:lstStyle/>
          <a:p>
            <a:pPr lvl="0" algn="ctr" defTabSz="685800">
              <a:lnSpc>
                <a:spcPct val="90000"/>
              </a:lnSpc>
              <a:spcBef>
                <a:spcPct val="0"/>
              </a:spcBef>
              <a:defRPr/>
            </a:pPr>
            <a:r>
              <a:rPr lang="en-US" sz="8000" b="1" dirty="0">
                <a:solidFill>
                  <a:srgbClr val="00B050"/>
                </a:solidFill>
                <a:latin typeface="Arial" panose="020B0604020202020204" pitchFamily="34" charset="0"/>
                <a:cs typeface="Arial" panose="020B0604020202020204" pitchFamily="34" charset="0"/>
              </a:rPr>
              <a:t>Hình thành</a:t>
            </a:r>
          </a:p>
          <a:p>
            <a:pPr lvl="0" algn="ctr" defTabSz="685800">
              <a:lnSpc>
                <a:spcPct val="90000"/>
              </a:lnSpc>
              <a:spcBef>
                <a:spcPct val="0"/>
              </a:spcBef>
              <a:defRPr/>
            </a:pPr>
            <a:r>
              <a:rPr lang="en-US" sz="8000" b="1" dirty="0">
                <a:solidFill>
                  <a:srgbClr val="00B050"/>
                </a:solidFill>
                <a:latin typeface="Arial" panose="020B0604020202020204" pitchFamily="34" charset="0"/>
                <a:cs typeface="Arial" panose="020B0604020202020204" pitchFamily="34" charset="0"/>
              </a:rPr>
              <a:t> khái niệm danh từ</a:t>
            </a:r>
          </a:p>
        </p:txBody>
      </p:sp>
    </p:spTree>
    <p:extLst>
      <p:ext uri="{BB962C8B-B14F-4D97-AF65-F5344CB8AC3E}">
        <p14:creationId xmlns:p14="http://schemas.microsoft.com/office/powerpoint/2010/main" val="42047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0265EE0-3848-4DBA-B26C-56AD2AB0A292}"/>
              </a:ext>
            </a:extLst>
          </p:cNvPr>
          <p:cNvSpPr/>
          <p:nvPr/>
        </p:nvSpPr>
        <p:spPr>
          <a:xfrm>
            <a:off x="171428" y="313765"/>
            <a:ext cx="11823348" cy="1344368"/>
          </a:xfrm>
          <a:prstGeom prst="roundRect">
            <a:avLst>
              <a:gd name="adj" fmla="val 0"/>
            </a:avLst>
          </a:prstGeom>
          <a:no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40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1.</a:t>
            </a:r>
            <a:r>
              <a:rPr lang="en-US" sz="40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40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Tìm từ chỉ sự vật có trong hai khổ thơ dưới đây và xếp vào nhóm thích hợp.</a:t>
            </a:r>
          </a:p>
        </p:txBody>
      </p:sp>
      <p:pic>
        <p:nvPicPr>
          <p:cNvPr id="14" name="Picture 13">
            <a:extLst>
              <a:ext uri="{FF2B5EF4-FFF2-40B4-BE49-F238E27FC236}">
                <a16:creationId xmlns:a16="http://schemas.microsoft.com/office/drawing/2014/main" id="{2E61A3CD-A36C-4D38-9D8C-31EA69DC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43" y="4300497"/>
            <a:ext cx="11501717" cy="2091337"/>
          </a:xfrm>
          <a:prstGeom prst="rect">
            <a:avLst/>
          </a:prstGeom>
        </p:spPr>
      </p:pic>
      <p:sp>
        <p:nvSpPr>
          <p:cNvPr id="15" name="Rectangle: Rounded Corners 14">
            <a:extLst>
              <a:ext uri="{FF2B5EF4-FFF2-40B4-BE49-F238E27FC236}">
                <a16:creationId xmlns:a16="http://schemas.microsoft.com/office/drawing/2014/main" id="{DE54457B-C576-4CC5-AE70-4F60D60B92EF}"/>
              </a:ext>
            </a:extLst>
          </p:cNvPr>
          <p:cNvSpPr/>
          <p:nvPr/>
        </p:nvSpPr>
        <p:spPr>
          <a:xfrm>
            <a:off x="526202" y="5256518"/>
            <a:ext cx="2194560" cy="10187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57663D7-75FB-4DDA-999C-1962F1A49AB0}"/>
              </a:ext>
            </a:extLst>
          </p:cNvPr>
          <p:cNvSpPr/>
          <p:nvPr/>
        </p:nvSpPr>
        <p:spPr>
          <a:xfrm>
            <a:off x="3167460" y="5100918"/>
            <a:ext cx="2194560" cy="11743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15939B62-8D8E-43B5-B6F7-4DC1E65E988C}"/>
              </a:ext>
            </a:extLst>
          </p:cNvPr>
          <p:cNvSpPr/>
          <p:nvPr/>
        </p:nvSpPr>
        <p:spPr>
          <a:xfrm rot="10800000" flipV="1">
            <a:off x="5763893" y="5100918"/>
            <a:ext cx="2194561" cy="117437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F59E25AD-F179-4D73-B0A9-9F6E9FC23781}"/>
              </a:ext>
            </a:extLst>
          </p:cNvPr>
          <p:cNvSpPr/>
          <p:nvPr/>
        </p:nvSpPr>
        <p:spPr>
          <a:xfrm>
            <a:off x="8632806" y="5138376"/>
            <a:ext cx="2194560" cy="11369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9" name="Table 6">
            <a:extLst>
              <a:ext uri="{FF2B5EF4-FFF2-40B4-BE49-F238E27FC236}">
                <a16:creationId xmlns:a16="http://schemas.microsoft.com/office/drawing/2014/main" id="{71FAAE4A-E806-42C5-B9A0-AC75C5D85CFD}"/>
              </a:ext>
            </a:extLst>
          </p:cNvPr>
          <p:cNvGraphicFramePr>
            <a:graphicFrameLocks noGrp="1"/>
          </p:cNvGraphicFramePr>
          <p:nvPr>
            <p:extLst>
              <p:ext uri="{D42A27DB-BD31-4B8C-83A1-F6EECF244321}">
                <p14:modId xmlns:p14="http://schemas.microsoft.com/office/powerpoint/2010/main" val="23430119"/>
              </p:ext>
            </p:extLst>
          </p:nvPr>
        </p:nvGraphicFramePr>
        <p:xfrm>
          <a:off x="-500925" y="2021405"/>
          <a:ext cx="12694024" cy="2529840"/>
        </p:xfrm>
        <a:graphic>
          <a:graphicData uri="http://schemas.openxmlformats.org/drawingml/2006/table">
            <a:tbl>
              <a:tblPr firstRow="1" bandRow="1">
                <a:tableStyleId>{5C22544A-7EE6-4342-B048-85BDC9FD1C3A}</a:tableStyleId>
              </a:tblPr>
              <a:tblGrid>
                <a:gridCol w="6347012">
                  <a:extLst>
                    <a:ext uri="{9D8B030D-6E8A-4147-A177-3AD203B41FA5}">
                      <a16:colId xmlns:a16="http://schemas.microsoft.com/office/drawing/2014/main" val="3206871225"/>
                    </a:ext>
                  </a:extLst>
                </a:gridCol>
                <a:gridCol w="6347012">
                  <a:extLst>
                    <a:ext uri="{9D8B030D-6E8A-4147-A177-3AD203B41FA5}">
                      <a16:colId xmlns:a16="http://schemas.microsoft.com/office/drawing/2014/main" val="277472609"/>
                    </a:ext>
                  </a:extLst>
                </a:gridCol>
              </a:tblGrid>
              <a:tr h="370840">
                <a:tc>
                  <a:txBody>
                    <a:bodyPr/>
                    <a:lstStyle/>
                    <a:p>
                      <a:pPr lvl="2"/>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a.</a:t>
                      </a:r>
                      <a:r>
                        <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Đôi bàn tay be bé</a:t>
                      </a:r>
                      <a:endPar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Nhanh nhẹn ai biết không?</a:t>
                      </a:r>
                      <a:endPar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Chiều tưới cây cho ông</a:t>
                      </a:r>
                      <a:endPar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Tối chép thơ tặng bố.</a:t>
                      </a:r>
                      <a:r>
                        <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p>
                    <a:p>
                      <a:endParaRPr lang="en-US" sz="3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80176"/>
                  </a:ext>
                </a:extLst>
              </a:tr>
            </a:tbl>
          </a:graphicData>
        </a:graphic>
      </p:graphicFrame>
      <p:graphicFrame>
        <p:nvGraphicFramePr>
          <p:cNvPr id="10" name="Table 6">
            <a:extLst>
              <a:ext uri="{FF2B5EF4-FFF2-40B4-BE49-F238E27FC236}">
                <a16:creationId xmlns:a16="http://schemas.microsoft.com/office/drawing/2014/main" id="{63C63EDE-E9AB-4D8E-8F14-7B47A1A40299}"/>
              </a:ext>
            </a:extLst>
          </p:cNvPr>
          <p:cNvGraphicFramePr>
            <a:graphicFrameLocks noGrp="1"/>
          </p:cNvGraphicFramePr>
          <p:nvPr>
            <p:extLst>
              <p:ext uri="{D42A27DB-BD31-4B8C-83A1-F6EECF244321}">
                <p14:modId xmlns:p14="http://schemas.microsoft.com/office/powerpoint/2010/main" val="233815541"/>
              </p:ext>
            </p:extLst>
          </p:nvPr>
        </p:nvGraphicFramePr>
        <p:xfrm>
          <a:off x="332831" y="2052845"/>
          <a:ext cx="12065357" cy="2529840"/>
        </p:xfrm>
        <a:graphic>
          <a:graphicData uri="http://schemas.openxmlformats.org/drawingml/2006/table">
            <a:tbl>
              <a:tblPr firstRow="1" bandRow="1">
                <a:tableStyleId>{5C22544A-7EE6-4342-B048-85BDC9FD1C3A}</a:tableStyleId>
              </a:tblPr>
              <a:tblGrid>
                <a:gridCol w="5727310">
                  <a:extLst>
                    <a:ext uri="{9D8B030D-6E8A-4147-A177-3AD203B41FA5}">
                      <a16:colId xmlns:a16="http://schemas.microsoft.com/office/drawing/2014/main" val="3206871225"/>
                    </a:ext>
                  </a:extLst>
                </a:gridCol>
                <a:gridCol w="6338047">
                  <a:extLst>
                    <a:ext uri="{9D8B030D-6E8A-4147-A177-3AD203B41FA5}">
                      <a16:colId xmlns:a16="http://schemas.microsoft.com/office/drawing/2014/main" val="277472609"/>
                    </a:ext>
                  </a:extLst>
                </a:gridCol>
              </a:tblGrid>
              <a:tr h="370840">
                <a:tc>
                  <a:txBody>
                    <a:bodyPr/>
                    <a:lstStyle/>
                    <a:p>
                      <a:endParaRPr lang="en-US" sz="3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2"/>
                      <a:r>
                        <a:rPr lang="vi-VN"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 Tàu chú cưỡi sóng đi</a:t>
                      </a:r>
                      <a:endPar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Gió mặn đùa chân tóc </a:t>
                      </a:r>
                    </a:p>
                    <a:p>
                      <a:pPr lvl="2"/>
                      <a:r>
                        <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Bãi cát trắng, dừa xanh </a:t>
                      </a:r>
                    </a:p>
                    <a:p>
                      <a:pPr lvl="2"/>
                      <a:r>
                        <a:rPr lang="en-US" sz="32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Biển vàng đêm trăng biếc.</a:t>
                      </a:r>
                    </a:p>
                    <a:p>
                      <a:endParaRPr lang="en-US" sz="32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80176"/>
                  </a:ext>
                </a:extLst>
              </a:tr>
            </a:tbl>
          </a:graphicData>
        </a:graphic>
      </p:graphicFrame>
      <p:sp>
        <p:nvSpPr>
          <p:cNvPr id="11" name="Rectangle: Rounded Corners 10">
            <a:extLst>
              <a:ext uri="{FF2B5EF4-FFF2-40B4-BE49-F238E27FC236}">
                <a16:creationId xmlns:a16="http://schemas.microsoft.com/office/drawing/2014/main" id="{B5C48473-207F-4575-A335-606DBAE89BC5}"/>
              </a:ext>
            </a:extLst>
          </p:cNvPr>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p>
        </p:txBody>
      </p:sp>
    </p:spTree>
    <p:extLst>
      <p:ext uri="{BB962C8B-B14F-4D97-AF65-F5344CB8AC3E}">
        <p14:creationId xmlns:p14="http://schemas.microsoft.com/office/powerpoint/2010/main" val="9469163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31" name="Rectangle 30"/>
          <p:cNvSpPr/>
          <p:nvPr/>
        </p:nvSpPr>
        <p:spPr>
          <a:xfrm>
            <a:off x="86179" y="67377"/>
            <a:ext cx="11955025" cy="6790623"/>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a:extLst>
              <a:ext uri="{FF2B5EF4-FFF2-40B4-BE49-F238E27FC236}">
                <a16:creationId xmlns:a16="http://schemas.microsoft.com/office/drawing/2014/main" id="{CE0BED66-3AFC-46DF-9BB9-951402EE69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529" b="3042"/>
          <a:stretch/>
        </p:blipFill>
        <p:spPr>
          <a:xfrm>
            <a:off x="86179" y="5015339"/>
            <a:ext cx="4556667" cy="1778758"/>
          </a:xfrm>
          <a:prstGeom prst="rect">
            <a:avLst/>
          </a:prstGeom>
        </p:spPr>
      </p:pic>
      <p:pic>
        <p:nvPicPr>
          <p:cNvPr id="25" name="图片 24">
            <a:extLst>
              <a:ext uri="{FF2B5EF4-FFF2-40B4-BE49-F238E27FC236}">
                <a16:creationId xmlns:a16="http://schemas.microsoft.com/office/drawing/2014/main" id="{8CDB282A-E4C6-48ED-A767-3F2211306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14311" b="3042"/>
          <a:stretch/>
        </p:blipFill>
        <p:spPr>
          <a:xfrm>
            <a:off x="8127754" y="5079242"/>
            <a:ext cx="3913450" cy="1778758"/>
          </a:xfrm>
          <a:prstGeom prst="rect">
            <a:avLst/>
          </a:prstGeom>
        </p:spPr>
      </p:pic>
      <p:pic>
        <p:nvPicPr>
          <p:cNvPr id="35" name="ai nhanh hơn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261" y="4764565"/>
            <a:ext cx="487363" cy="487362"/>
          </a:xfrm>
          <a:prstGeom prst="rect">
            <a:avLst/>
          </a:prstGeom>
        </p:spPr>
      </p:pic>
      <p:sp>
        <p:nvSpPr>
          <p:cNvPr id="38" name="TextBox 37"/>
          <p:cNvSpPr txBox="1"/>
          <p:nvPr/>
        </p:nvSpPr>
        <p:spPr>
          <a:xfrm>
            <a:off x="2676006" y="1120206"/>
            <a:ext cx="8405499" cy="923330"/>
          </a:xfrm>
          <a:prstGeom prst="rect">
            <a:avLst/>
          </a:prstGeom>
          <a:noFill/>
        </p:spPr>
        <p:txBody>
          <a:bodyPr wrap="square" rtlCol="0">
            <a:spAutoFit/>
            <a:scene3d>
              <a:camera prst="orthographicFront"/>
              <a:lightRig rig="threePt" dir="t"/>
            </a:scene3d>
            <a:sp3d extrusionH="57150">
              <a:bevelT w="82550" h="38100" prst="coolSlant"/>
            </a:sp3d>
          </a:bodyPr>
          <a:lstStyle/>
          <a:p>
            <a:pPr lvl="0" defTabSz="457200">
              <a:defRPr/>
            </a:pPr>
            <a:r>
              <a:rPr lang="vi-VN" sz="5400" dirty="0">
                <a:solidFill>
                  <a:srgbClr val="FF0000"/>
                </a:solidFill>
                <a:effectLst>
                  <a:glow rad="228600">
                    <a:srgbClr val="8064A2">
                      <a:satMod val="175000"/>
                      <a:alpha val="40000"/>
                    </a:srgbClr>
                  </a:glow>
                  <a:reflection blurRad="6350" stA="55000" endA="300" endPos="45500" dir="5400000" sy="-100000" algn="bl" rotWithShape="0"/>
                </a:effectLst>
                <a:latin typeface="UTM Showcard" panose="02040603050506020204" pitchFamily="18" charset="0"/>
              </a:rPr>
              <a:t>THẢO LUẬN NHÓM 3</a:t>
            </a:r>
          </a:p>
        </p:txBody>
      </p:sp>
      <p:pic>
        <p:nvPicPr>
          <p:cNvPr id="18" name="Picture 17">
            <a:extLst>
              <a:ext uri="{FF2B5EF4-FFF2-40B4-BE49-F238E27FC236}">
                <a16:creationId xmlns:a16="http://schemas.microsoft.com/office/drawing/2014/main" id="{FC547705-8F5A-4EE2-8237-30F0B90700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436" y="2597392"/>
            <a:ext cx="10884349" cy="1152392"/>
          </a:xfrm>
          <a:prstGeom prst="rect">
            <a:avLst/>
          </a:prstGeom>
        </p:spPr>
      </p:pic>
      <p:pic>
        <p:nvPicPr>
          <p:cNvPr id="12" name="图片 22">
            <a:extLst>
              <a:ext uri="{FF2B5EF4-FFF2-40B4-BE49-F238E27FC236}">
                <a16:creationId xmlns:a16="http://schemas.microsoft.com/office/drawing/2014/main" id="{CE0BED66-3AFC-46DF-9BB9-951402EE69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31" t="71037" r="529" b="3042"/>
          <a:stretch/>
        </p:blipFill>
        <p:spPr>
          <a:xfrm>
            <a:off x="4106967" y="5015339"/>
            <a:ext cx="4556667" cy="1778758"/>
          </a:xfrm>
          <a:prstGeom prst="rect">
            <a:avLst/>
          </a:prstGeom>
        </p:spPr>
      </p:pic>
    </p:spTree>
    <p:extLst>
      <p:ext uri="{BB962C8B-B14F-4D97-AF65-F5344CB8AC3E}">
        <p14:creationId xmlns:p14="http://schemas.microsoft.com/office/powerpoint/2010/main" val="415056456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67" fill="hold"/>
                                        <p:tgtEl>
                                          <p:spTgt spid="35"/>
                                        </p:tgtEl>
                                      </p:cBhvr>
                                    </p:cmd>
                                  </p:childTnLst>
                                </p:cTn>
                              </p:par>
                              <p:par>
                                <p:cTn id="7" presetID="37" presetClass="path" presetSubtype="0" accel="50000" decel="50000" fill="hold" grpId="0" nodeType="withEffect">
                                  <p:stCondLst>
                                    <p:cond delay="0"/>
                                  </p:stCondLst>
                                  <p:childTnLst>
                                    <p:animMotion origin="layout" path="M -2.70833E-6 4.44444E-6 L 0.15977 0.25092 C 0.19258 0.30763 0.24232 0.33865 0.29466 0.33865 C 0.3543 0.33865 0.40183 0.30763 0.43503 0.25092 L 0.59479 4.44444E-6 " pathEditMode="relative" rAng="0" ptsTypes="AAAAA">
                                      <p:cBhvr>
                                        <p:cTn id="8" dur="2000" fill="hold"/>
                                        <p:tgtEl>
                                          <p:spTgt spid="38"/>
                                        </p:tgtEl>
                                        <p:attrNameLst>
                                          <p:attrName>ppt_x</p:attrName>
                                          <p:attrName>ppt_y</p:attrName>
                                        </p:attrNameLst>
                                      </p:cBhvr>
                                      <p:rCtr x="29740" y="16921"/>
                                    </p:animMotion>
                                  </p:childTnLst>
                                </p:cTn>
                              </p:par>
                              <p:par>
                                <p:cTn id="9" presetID="32" presetClass="emph" presetSubtype="0" fill="hold" grpId="1" nodeType="withEffect">
                                  <p:stCondLst>
                                    <p:cond delay="0"/>
                                  </p:stCondLst>
                                  <p:childTnLst>
                                    <p:animRot by="120000">
                                      <p:cBhvr>
                                        <p:cTn id="10" dur="100" fill="hold">
                                          <p:stCondLst>
                                            <p:cond delay="0"/>
                                          </p:stCondLst>
                                        </p:cTn>
                                        <p:tgtEl>
                                          <p:spTgt spid="38"/>
                                        </p:tgtEl>
                                        <p:attrNameLst>
                                          <p:attrName>r</p:attrName>
                                        </p:attrNameLst>
                                      </p:cBhvr>
                                    </p:animRot>
                                    <p:animRot by="-240000">
                                      <p:cBhvr>
                                        <p:cTn id="11" dur="200" fill="hold">
                                          <p:stCondLst>
                                            <p:cond delay="200"/>
                                          </p:stCondLst>
                                        </p:cTn>
                                        <p:tgtEl>
                                          <p:spTgt spid="38"/>
                                        </p:tgtEl>
                                        <p:attrNameLst>
                                          <p:attrName>r</p:attrName>
                                        </p:attrNameLst>
                                      </p:cBhvr>
                                    </p:animRot>
                                    <p:animRot by="240000">
                                      <p:cBhvr>
                                        <p:cTn id="12" dur="200" fill="hold">
                                          <p:stCondLst>
                                            <p:cond delay="400"/>
                                          </p:stCondLst>
                                        </p:cTn>
                                        <p:tgtEl>
                                          <p:spTgt spid="38"/>
                                        </p:tgtEl>
                                        <p:attrNameLst>
                                          <p:attrName>r</p:attrName>
                                        </p:attrNameLst>
                                      </p:cBhvr>
                                    </p:animRot>
                                    <p:animRot by="-240000">
                                      <p:cBhvr>
                                        <p:cTn id="13" dur="200" fill="hold">
                                          <p:stCondLst>
                                            <p:cond delay="600"/>
                                          </p:stCondLst>
                                        </p:cTn>
                                        <p:tgtEl>
                                          <p:spTgt spid="38"/>
                                        </p:tgtEl>
                                        <p:attrNameLst>
                                          <p:attrName>r</p:attrName>
                                        </p:attrNameLst>
                                      </p:cBhvr>
                                    </p:animRot>
                                    <p:animRot by="120000">
                                      <p:cBhvr>
                                        <p:cTn id="14" dur="200" fill="hold">
                                          <p:stCondLst>
                                            <p:cond delay="8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5"/>
                </p:tgtEl>
              </p:cMediaNode>
            </p:audio>
          </p:childTnLst>
        </p:cTn>
      </p:par>
    </p:tnLst>
    <p:bldLst>
      <p:bldP spid="38" grpId="0"/>
      <p:bldP spid="3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43078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76" name="Table 6">
            <a:extLst>
              <a:ext uri="{FF2B5EF4-FFF2-40B4-BE49-F238E27FC236}">
                <a16:creationId xmlns:a16="http://schemas.microsoft.com/office/drawing/2014/main" id="{CA2D746E-1C0D-4132-B695-2C7072A0A9F3}"/>
              </a:ext>
            </a:extLst>
          </p:cNvPr>
          <p:cNvGraphicFramePr>
            <a:graphicFrameLocks noGrp="1"/>
          </p:cNvGraphicFramePr>
          <p:nvPr>
            <p:extLst>
              <p:ext uri="{D42A27DB-BD31-4B8C-83A1-F6EECF244321}">
                <p14:modId xmlns:p14="http://schemas.microsoft.com/office/powerpoint/2010/main" val="1408469134"/>
              </p:ext>
            </p:extLst>
          </p:nvPr>
        </p:nvGraphicFramePr>
        <p:xfrm>
          <a:off x="-319344" y="2115333"/>
          <a:ext cx="11473956" cy="2072640"/>
        </p:xfrm>
        <a:graphic>
          <a:graphicData uri="http://schemas.openxmlformats.org/drawingml/2006/table">
            <a:tbl>
              <a:tblPr firstRow="1" bandRow="1">
                <a:tableStyleId>{5C22544A-7EE6-4342-B048-85BDC9FD1C3A}</a:tableStyleId>
              </a:tblPr>
              <a:tblGrid>
                <a:gridCol w="5736978">
                  <a:extLst>
                    <a:ext uri="{9D8B030D-6E8A-4147-A177-3AD203B41FA5}">
                      <a16:colId xmlns:a16="http://schemas.microsoft.com/office/drawing/2014/main" val="3206871225"/>
                    </a:ext>
                  </a:extLst>
                </a:gridCol>
                <a:gridCol w="5736978">
                  <a:extLst>
                    <a:ext uri="{9D8B030D-6E8A-4147-A177-3AD203B41FA5}">
                      <a16:colId xmlns:a16="http://schemas.microsoft.com/office/drawing/2014/main" val="277472609"/>
                    </a:ext>
                  </a:extLst>
                </a:gridCol>
              </a:tblGrid>
              <a:tr h="370840">
                <a:tc>
                  <a:txBody>
                    <a:bodyPr/>
                    <a:lstStyle/>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a.</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Đôi bàn tay be bé</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Nhanh nhẹn ai biết không?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Chiều tưới cây cho ông</a:t>
                      </a:r>
                      <a:endPar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vi-VN"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Tối chép thơ tặng bố.</a:t>
                      </a:r>
                      <a:r>
                        <a:rPr lang="en-US" sz="260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 </a:t>
                      </a:r>
                    </a:p>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80176"/>
                  </a:ext>
                </a:extLst>
              </a:tr>
            </a:tbl>
          </a:graphicData>
        </a:graphic>
      </p:graphicFrame>
      <p:graphicFrame>
        <p:nvGraphicFramePr>
          <p:cNvPr id="77" name="Table 6">
            <a:extLst>
              <a:ext uri="{FF2B5EF4-FFF2-40B4-BE49-F238E27FC236}">
                <a16:creationId xmlns:a16="http://schemas.microsoft.com/office/drawing/2014/main" id="{B1C3347A-88F9-454C-B248-E1E98331A1A1}"/>
              </a:ext>
            </a:extLst>
          </p:cNvPr>
          <p:cNvGraphicFramePr>
            <a:graphicFrameLocks noGrp="1"/>
          </p:cNvGraphicFramePr>
          <p:nvPr>
            <p:extLst>
              <p:ext uri="{D42A27DB-BD31-4B8C-83A1-F6EECF244321}">
                <p14:modId xmlns:p14="http://schemas.microsoft.com/office/powerpoint/2010/main" val="3883920850"/>
              </p:ext>
            </p:extLst>
          </p:nvPr>
        </p:nvGraphicFramePr>
        <p:xfrm>
          <a:off x="-6081520" y="4256573"/>
          <a:ext cx="11473956" cy="2072640"/>
        </p:xfrm>
        <a:graphic>
          <a:graphicData uri="http://schemas.openxmlformats.org/drawingml/2006/table">
            <a:tbl>
              <a:tblPr firstRow="1" bandRow="1">
                <a:tableStyleId>{5C22544A-7EE6-4342-B048-85BDC9FD1C3A}</a:tableStyleId>
              </a:tblPr>
              <a:tblGrid>
                <a:gridCol w="5736978">
                  <a:extLst>
                    <a:ext uri="{9D8B030D-6E8A-4147-A177-3AD203B41FA5}">
                      <a16:colId xmlns:a16="http://schemas.microsoft.com/office/drawing/2014/main" val="3206871225"/>
                    </a:ext>
                  </a:extLst>
                </a:gridCol>
                <a:gridCol w="5736978">
                  <a:extLst>
                    <a:ext uri="{9D8B030D-6E8A-4147-A177-3AD203B41FA5}">
                      <a16:colId xmlns:a16="http://schemas.microsoft.com/office/drawing/2014/main" val="277472609"/>
                    </a:ext>
                  </a:extLst>
                </a:gridCol>
              </a:tblGrid>
              <a:tr h="370840">
                <a:tc>
                  <a:txBody>
                    <a:bodyPr/>
                    <a:lstStyle/>
                    <a:p>
                      <a:endParaRPr lang="en-US" sz="260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2"/>
                      <a:r>
                        <a:rPr lang="vi-VN" sz="26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 Tàu chú cưỡi sóng đi</a:t>
                      </a:r>
                      <a:endParaRPr lang="en-US" sz="26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endParaRPr>
                    </a:p>
                    <a:p>
                      <a:pPr lvl="2"/>
                      <a:r>
                        <a:rPr lang="en-US" sz="26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Gió mặn đùa chân tóc </a:t>
                      </a:r>
                    </a:p>
                    <a:p>
                      <a:pPr lvl="2"/>
                      <a:r>
                        <a:rPr lang="en-US" sz="26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Bãi cát trắng, dừa xanh </a:t>
                      </a:r>
                    </a:p>
                    <a:p>
                      <a:pPr lvl="2"/>
                      <a:r>
                        <a:rPr lang="en-US" sz="2600" dirty="0">
                          <a:solidFill>
                            <a:schemeClr val="tx1">
                              <a:lumMod val="95000"/>
                              <a:lumOff val="5000"/>
                            </a:schemeClr>
                          </a:solidFill>
                          <a:latin typeface="Arial" panose="020B0604020202020204" pitchFamily="34" charset="0"/>
                          <a:ea typeface="Arial-Rounded" panose="020B0500000000000000" pitchFamily="34" charset="0"/>
                          <a:cs typeface="Arial" panose="020B0604020202020204" pitchFamily="34" charset="0"/>
                        </a:rPr>
                        <a:t>Biển vàng đêm trăng biếc.</a:t>
                      </a:r>
                    </a:p>
                    <a:p>
                      <a:endParaRPr lang="en-US" sz="26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280176"/>
                  </a:ext>
                </a:extLst>
              </a:tr>
            </a:tbl>
          </a:graphicData>
        </a:graphic>
      </p:graphicFrame>
      <p:sp>
        <p:nvSpPr>
          <p:cNvPr id="40" name="Hình chữ nhật 7">
            <a:extLst>
              <a:ext uri="{FF2B5EF4-FFF2-40B4-BE49-F238E27FC236}">
                <a16:creationId xmlns:a16="http://schemas.microsoft.com/office/drawing/2014/main" id="{A478C09B-5F3C-4E3B-A68B-2916E3360D50}"/>
              </a:ext>
            </a:extLst>
          </p:cNvPr>
          <p:cNvSpPr/>
          <p:nvPr/>
        </p:nvSpPr>
        <p:spPr>
          <a:xfrm>
            <a:off x="6045200" y="331926"/>
            <a:ext cx="101600" cy="6583606"/>
          </a:xfrm>
          <a:prstGeom prst="rect">
            <a:avLst/>
          </a:prstGeom>
          <a:solidFill>
            <a:srgbClr val="D5A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41" name="Hình chữ nhật 10">
            <a:extLst>
              <a:ext uri="{FF2B5EF4-FFF2-40B4-BE49-F238E27FC236}">
                <a16:creationId xmlns:a16="http://schemas.microsoft.com/office/drawing/2014/main" id="{033BCC52-76BB-4358-BC38-021F7DD1C6C5}"/>
              </a:ext>
            </a:extLst>
          </p:cNvPr>
          <p:cNvSpPr/>
          <p:nvPr/>
        </p:nvSpPr>
        <p:spPr>
          <a:xfrm>
            <a:off x="245493" y="431800"/>
            <a:ext cx="5698107" cy="1538883"/>
          </a:xfrm>
          <a:prstGeom prst="rect">
            <a:avLst/>
          </a:prstGeom>
          <a:noFill/>
        </p:spPr>
        <p:txBody>
          <a:bodyPr wrap="square" lIns="60960" tIns="30480" rIns="60960" bIns="30480">
            <a:spAutoFit/>
          </a:bodyPr>
          <a:lstStyle/>
          <a:p>
            <a:pPr defTabSz="609630"/>
            <a:r>
              <a:rPr lang="vi-VN" sz="3200" b="1">
                <a:ln w="0"/>
                <a:solidFill>
                  <a:srgbClr val="C00000"/>
                </a:solidFill>
                <a:latin typeface="Arial" panose="020B0604020202020204" pitchFamily="34" charset="0"/>
              </a:rPr>
              <a:t>1. Tìm từ chỉ sự vật có trong hai khổ thơ dưới đây và xếp vào nhóm thích hợp.</a:t>
            </a:r>
          </a:p>
        </p:txBody>
      </p:sp>
      <p:graphicFrame>
        <p:nvGraphicFramePr>
          <p:cNvPr id="45" name="Bảng 16">
            <a:extLst>
              <a:ext uri="{FF2B5EF4-FFF2-40B4-BE49-F238E27FC236}">
                <a16:creationId xmlns:a16="http://schemas.microsoft.com/office/drawing/2014/main" id="{BAFE4506-16F9-46DC-9765-BEFCE018B3E8}"/>
              </a:ext>
            </a:extLst>
          </p:cNvPr>
          <p:cNvGraphicFramePr>
            <a:graphicFrameLocks noGrp="1"/>
          </p:cNvGraphicFramePr>
          <p:nvPr/>
        </p:nvGraphicFramePr>
        <p:xfrm>
          <a:off x="6248400" y="431800"/>
          <a:ext cx="5588000" cy="6096000"/>
        </p:xfrm>
        <a:graphic>
          <a:graphicData uri="http://schemas.openxmlformats.org/drawingml/2006/table">
            <a:tbl>
              <a:tblPr firstRow="1" bandRow="1">
                <a:tableStyleId>{5C22544A-7EE6-4342-B048-85BDC9FD1C3A}</a:tableStyleId>
              </a:tblPr>
              <a:tblGrid>
                <a:gridCol w="2794000">
                  <a:extLst>
                    <a:ext uri="{9D8B030D-6E8A-4147-A177-3AD203B41FA5}">
                      <a16:colId xmlns:a16="http://schemas.microsoft.com/office/drawing/2014/main" val="2278941875"/>
                    </a:ext>
                  </a:extLst>
                </a:gridCol>
                <a:gridCol w="2794000">
                  <a:extLst>
                    <a:ext uri="{9D8B030D-6E8A-4147-A177-3AD203B41FA5}">
                      <a16:colId xmlns:a16="http://schemas.microsoft.com/office/drawing/2014/main" val="4039030816"/>
                    </a:ext>
                  </a:extLst>
                </a:gridCol>
              </a:tblGrid>
              <a:tr h="3048000">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004769991"/>
                  </a:ext>
                </a:extLst>
              </a:tr>
              <a:tr h="3048000">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tc>
                  <a:txBody>
                    <a:bodyPr/>
                    <a:lstStyle/>
                    <a:p>
                      <a:endParaRPr lang="vi-VN" sz="800"/>
                    </a:p>
                  </a:txBody>
                  <a:tcPr marL="60960" marR="60960" marT="30480" marB="3048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235865897"/>
                  </a:ext>
                </a:extLst>
              </a:tr>
            </a:tbl>
          </a:graphicData>
        </a:graphic>
      </p:graphicFrame>
      <p:sp>
        <p:nvSpPr>
          <p:cNvPr id="47" name="Hình chữ nhật 16">
            <a:extLst>
              <a:ext uri="{FF2B5EF4-FFF2-40B4-BE49-F238E27FC236}">
                <a16:creationId xmlns:a16="http://schemas.microsoft.com/office/drawing/2014/main" id="{D875F294-87D1-4E67-B02C-DE9CFA7ED042}"/>
              </a:ext>
            </a:extLst>
          </p:cNvPr>
          <p:cNvSpPr/>
          <p:nvPr/>
        </p:nvSpPr>
        <p:spPr>
          <a:xfrm>
            <a:off x="6403090" y="430074"/>
            <a:ext cx="2477922" cy="512897"/>
          </a:xfrm>
          <a:prstGeom prst="rect">
            <a:avLst/>
          </a:prstGeom>
          <a:noFill/>
        </p:spPr>
        <p:txBody>
          <a:bodyPr wrap="none" lIns="60960" tIns="30480" rIns="60960" bIns="30480">
            <a:spAutoFit/>
          </a:bodyPr>
          <a:lstStyle/>
          <a:p>
            <a:pPr algn="ctr" defTabSz="609630"/>
            <a:r>
              <a:rPr lang="vi-VN" sz="2933" b="1">
                <a:ln w="0"/>
                <a:solidFill>
                  <a:prstClr val="black"/>
                </a:solidFill>
                <a:latin typeface="Arial" panose="020B0604020202020204" pitchFamily="34" charset="0"/>
              </a:rPr>
              <a:t>Từ chỉ người</a:t>
            </a:r>
          </a:p>
        </p:txBody>
      </p:sp>
      <p:sp>
        <p:nvSpPr>
          <p:cNvPr id="48" name="Hình chữ nhật 18">
            <a:extLst>
              <a:ext uri="{FF2B5EF4-FFF2-40B4-BE49-F238E27FC236}">
                <a16:creationId xmlns:a16="http://schemas.microsoft.com/office/drawing/2014/main" id="{9871172A-E6A9-4BE3-A7E7-DDC899F20491}"/>
              </a:ext>
            </a:extLst>
          </p:cNvPr>
          <p:cNvSpPr/>
          <p:nvPr/>
        </p:nvSpPr>
        <p:spPr>
          <a:xfrm>
            <a:off x="6290270" y="3478937"/>
            <a:ext cx="2703561" cy="512897"/>
          </a:xfrm>
          <a:prstGeom prst="rect">
            <a:avLst/>
          </a:prstGeom>
          <a:noFill/>
        </p:spPr>
        <p:txBody>
          <a:bodyPr wrap="none" lIns="60960" tIns="30480" rIns="60960" bIns="30480">
            <a:spAutoFit/>
          </a:bodyPr>
          <a:lstStyle/>
          <a:p>
            <a:pPr algn="ctr" defTabSz="609630"/>
            <a:r>
              <a:rPr lang="vi-VN" sz="2933" b="1" spc="-133">
                <a:ln w="0"/>
                <a:solidFill>
                  <a:prstClr val="black"/>
                </a:solidFill>
                <a:latin typeface="Arial" panose="020B0604020202020204" pitchFamily="34" charset="0"/>
              </a:rPr>
              <a:t>Từ chỉ thời gian</a:t>
            </a:r>
          </a:p>
        </p:txBody>
      </p:sp>
      <p:sp>
        <p:nvSpPr>
          <p:cNvPr id="49" name="Hình chữ nhật 19">
            <a:extLst>
              <a:ext uri="{FF2B5EF4-FFF2-40B4-BE49-F238E27FC236}">
                <a16:creationId xmlns:a16="http://schemas.microsoft.com/office/drawing/2014/main" id="{194327EE-4C0B-40EF-8BD6-16D20F782532}"/>
              </a:ext>
            </a:extLst>
          </p:cNvPr>
          <p:cNvSpPr/>
          <p:nvPr/>
        </p:nvSpPr>
        <p:spPr>
          <a:xfrm>
            <a:off x="9064446" y="3478937"/>
            <a:ext cx="2791918" cy="512897"/>
          </a:xfrm>
          <a:prstGeom prst="rect">
            <a:avLst/>
          </a:prstGeom>
          <a:noFill/>
        </p:spPr>
        <p:txBody>
          <a:bodyPr wrap="none" lIns="60960" tIns="30480" rIns="60960" bIns="30480">
            <a:spAutoFit/>
          </a:bodyPr>
          <a:lstStyle/>
          <a:p>
            <a:pPr algn="ctr" defTabSz="609630"/>
            <a:r>
              <a:rPr lang="vi-VN" sz="2933" b="1" spc="-267">
                <a:ln w="0"/>
                <a:solidFill>
                  <a:prstClr val="black"/>
                </a:solidFill>
                <a:latin typeface="Arial" panose="020B0604020202020204" pitchFamily="34" charset="0"/>
              </a:rPr>
              <a:t>Từ chỉ hiện tượng</a:t>
            </a:r>
          </a:p>
        </p:txBody>
      </p:sp>
      <p:pic>
        <p:nvPicPr>
          <p:cNvPr id="50" name="Hình ảnh 20">
            <a:extLst>
              <a:ext uri="{FF2B5EF4-FFF2-40B4-BE49-F238E27FC236}">
                <a16:creationId xmlns:a16="http://schemas.microsoft.com/office/drawing/2014/main" id="{4EA5F88F-7096-4078-893A-83698747FF17}"/>
              </a:ext>
            </a:extLst>
          </p:cNvPr>
          <p:cNvPicPr>
            <a:picLocks noChangeAspect="1"/>
          </p:cNvPicPr>
          <p:nvPr/>
        </p:nvPicPr>
        <p:blipFill>
          <a:blip r:embed="rId2"/>
          <a:stretch>
            <a:fillRect/>
          </a:stretch>
        </p:blipFill>
        <p:spPr>
          <a:xfrm>
            <a:off x="6570480" y="943035"/>
            <a:ext cx="2143141" cy="600079"/>
          </a:xfrm>
          <a:prstGeom prst="rect">
            <a:avLst/>
          </a:prstGeom>
        </p:spPr>
      </p:pic>
      <p:pic>
        <p:nvPicPr>
          <p:cNvPr id="51" name="Hình ảnh 21">
            <a:extLst>
              <a:ext uri="{FF2B5EF4-FFF2-40B4-BE49-F238E27FC236}">
                <a16:creationId xmlns:a16="http://schemas.microsoft.com/office/drawing/2014/main" id="{2991FF68-77C5-4B90-82E0-12BA976C53EA}"/>
              </a:ext>
            </a:extLst>
          </p:cNvPr>
          <p:cNvPicPr>
            <a:picLocks noChangeAspect="1"/>
          </p:cNvPicPr>
          <p:nvPr/>
        </p:nvPicPr>
        <p:blipFill>
          <a:blip r:embed="rId3"/>
          <a:stretch>
            <a:fillRect/>
          </a:stretch>
        </p:blipFill>
        <p:spPr>
          <a:xfrm>
            <a:off x="9420585" y="856310"/>
            <a:ext cx="2079640" cy="619129"/>
          </a:xfrm>
          <a:prstGeom prst="rect">
            <a:avLst/>
          </a:prstGeom>
        </p:spPr>
      </p:pic>
      <p:pic>
        <p:nvPicPr>
          <p:cNvPr id="52" name="Hình ảnh 22">
            <a:extLst>
              <a:ext uri="{FF2B5EF4-FFF2-40B4-BE49-F238E27FC236}">
                <a16:creationId xmlns:a16="http://schemas.microsoft.com/office/drawing/2014/main" id="{72A545A0-C2BC-41A0-9419-D20D922B1088}"/>
              </a:ext>
            </a:extLst>
          </p:cNvPr>
          <p:cNvPicPr>
            <a:picLocks noChangeAspect="1"/>
          </p:cNvPicPr>
          <p:nvPr/>
        </p:nvPicPr>
        <p:blipFill>
          <a:blip r:embed="rId4"/>
          <a:stretch>
            <a:fillRect/>
          </a:stretch>
        </p:blipFill>
        <p:spPr>
          <a:xfrm>
            <a:off x="6602944" y="3982441"/>
            <a:ext cx="2130441" cy="581029"/>
          </a:xfrm>
          <a:prstGeom prst="rect">
            <a:avLst/>
          </a:prstGeom>
        </p:spPr>
      </p:pic>
      <p:pic>
        <p:nvPicPr>
          <p:cNvPr id="53" name="Hình ảnh 23">
            <a:extLst>
              <a:ext uri="{FF2B5EF4-FFF2-40B4-BE49-F238E27FC236}">
                <a16:creationId xmlns:a16="http://schemas.microsoft.com/office/drawing/2014/main" id="{7DBCF66D-DC8D-406A-A262-7CFE20F0D376}"/>
              </a:ext>
            </a:extLst>
          </p:cNvPr>
          <p:cNvPicPr>
            <a:picLocks noChangeAspect="1"/>
          </p:cNvPicPr>
          <p:nvPr/>
        </p:nvPicPr>
        <p:blipFill>
          <a:blip r:embed="rId5"/>
          <a:stretch>
            <a:fillRect/>
          </a:stretch>
        </p:blipFill>
        <p:spPr>
          <a:xfrm>
            <a:off x="9413196" y="3957041"/>
            <a:ext cx="2079640" cy="606429"/>
          </a:xfrm>
          <a:prstGeom prst="rect">
            <a:avLst/>
          </a:prstGeom>
        </p:spPr>
      </p:pic>
      <p:sp>
        <p:nvSpPr>
          <p:cNvPr id="54" name="Hình chữ nhật: Góc Tròn 24">
            <a:extLst>
              <a:ext uri="{FF2B5EF4-FFF2-40B4-BE49-F238E27FC236}">
                <a16:creationId xmlns:a16="http://schemas.microsoft.com/office/drawing/2014/main" id="{73174CD4-1BE9-42A7-A829-53B1D860D9EF}"/>
              </a:ext>
            </a:extLst>
          </p:cNvPr>
          <p:cNvSpPr/>
          <p:nvPr/>
        </p:nvSpPr>
        <p:spPr>
          <a:xfrm>
            <a:off x="3515143" y="3347606"/>
            <a:ext cx="60960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5" name="Hình chữ nhật 25">
            <a:extLst>
              <a:ext uri="{FF2B5EF4-FFF2-40B4-BE49-F238E27FC236}">
                <a16:creationId xmlns:a16="http://schemas.microsoft.com/office/drawing/2014/main" id="{119207F4-DFB3-41A3-98E0-D300B3ADC7F2}"/>
              </a:ext>
            </a:extLst>
          </p:cNvPr>
          <p:cNvSpPr/>
          <p:nvPr/>
        </p:nvSpPr>
        <p:spPr>
          <a:xfrm>
            <a:off x="6668370" y="1536694"/>
            <a:ext cx="2242831" cy="1046440"/>
          </a:xfrm>
          <a:prstGeom prst="rect">
            <a:avLst/>
          </a:prstGeom>
          <a:noFill/>
        </p:spPr>
        <p:txBody>
          <a:bodyPr wrap="square" lIns="60960" tIns="30480" rIns="60960" bIns="30480">
            <a:spAutoFit/>
          </a:bodyPr>
          <a:lstStyle/>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bố</a:t>
            </a:r>
          </a:p>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chú</a:t>
            </a:r>
          </a:p>
        </p:txBody>
      </p:sp>
      <p:sp>
        <p:nvSpPr>
          <p:cNvPr id="56" name="Hình chữ nhật: Góc Tròn 26">
            <a:extLst>
              <a:ext uri="{FF2B5EF4-FFF2-40B4-BE49-F238E27FC236}">
                <a16:creationId xmlns:a16="http://schemas.microsoft.com/office/drawing/2014/main" id="{443D636A-6058-47DE-B125-C7D8FCD6CF8F}"/>
              </a:ext>
            </a:extLst>
          </p:cNvPr>
          <p:cNvSpPr/>
          <p:nvPr/>
        </p:nvSpPr>
        <p:spPr>
          <a:xfrm>
            <a:off x="1737527" y="4271883"/>
            <a:ext cx="609600" cy="457200"/>
          </a:xfrm>
          <a:prstGeom prst="roundRect">
            <a:avLst/>
          </a:prstGeom>
          <a:solidFill>
            <a:srgbClr val="FF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7" name="Hình chữ nhật: Góc Tròn 28">
            <a:extLst>
              <a:ext uri="{FF2B5EF4-FFF2-40B4-BE49-F238E27FC236}">
                <a16:creationId xmlns:a16="http://schemas.microsoft.com/office/drawing/2014/main" id="{23732B22-3DFB-4299-975A-C7D1207AC300}"/>
              </a:ext>
            </a:extLst>
          </p:cNvPr>
          <p:cNvSpPr/>
          <p:nvPr/>
        </p:nvSpPr>
        <p:spPr>
          <a:xfrm>
            <a:off x="1627062" y="2133993"/>
            <a:ext cx="1262068"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8" name="Hình chữ nhật 29">
            <a:extLst>
              <a:ext uri="{FF2B5EF4-FFF2-40B4-BE49-F238E27FC236}">
                <a16:creationId xmlns:a16="http://schemas.microsoft.com/office/drawing/2014/main" id="{8208DC93-72F1-48DD-B01F-20CF8C18F071}"/>
              </a:ext>
            </a:extLst>
          </p:cNvPr>
          <p:cNvSpPr/>
          <p:nvPr/>
        </p:nvSpPr>
        <p:spPr>
          <a:xfrm>
            <a:off x="9365603" y="1332266"/>
            <a:ext cx="2242831"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a:t>
            </a:r>
            <a:r>
              <a:rPr lang="vi-VN" sz="2933">
                <a:ln w="0"/>
                <a:solidFill>
                  <a:prstClr val="black"/>
                </a:solidFill>
                <a:latin typeface="Arial" panose="020B0604020202020204" pitchFamily="34" charset="0"/>
              </a:rPr>
              <a:t>bàn tay</a:t>
            </a:r>
          </a:p>
        </p:txBody>
      </p:sp>
      <p:sp>
        <p:nvSpPr>
          <p:cNvPr id="59" name="Hình chữ nhật: Góc Tròn 31">
            <a:extLst>
              <a:ext uri="{FF2B5EF4-FFF2-40B4-BE49-F238E27FC236}">
                <a16:creationId xmlns:a16="http://schemas.microsoft.com/office/drawing/2014/main" id="{CDF7EDA5-4DB6-4954-8729-5465A3F2B87F}"/>
              </a:ext>
            </a:extLst>
          </p:cNvPr>
          <p:cNvSpPr/>
          <p:nvPr/>
        </p:nvSpPr>
        <p:spPr>
          <a:xfrm>
            <a:off x="1083654" y="4271883"/>
            <a:ext cx="606400"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0" name="Hình chữ nhật: Góc Tròn 32">
            <a:extLst>
              <a:ext uri="{FF2B5EF4-FFF2-40B4-BE49-F238E27FC236}">
                <a16:creationId xmlns:a16="http://schemas.microsoft.com/office/drawing/2014/main" id="{22C2DB94-2817-4FE4-92B2-2CA8C65A3D4E}"/>
              </a:ext>
            </a:extLst>
          </p:cNvPr>
          <p:cNvSpPr/>
          <p:nvPr/>
        </p:nvSpPr>
        <p:spPr>
          <a:xfrm>
            <a:off x="2678058" y="4675821"/>
            <a:ext cx="1538152"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1" name="Hình chữ nhật: Góc Tròn 33">
            <a:extLst>
              <a:ext uri="{FF2B5EF4-FFF2-40B4-BE49-F238E27FC236}">
                <a16:creationId xmlns:a16="http://schemas.microsoft.com/office/drawing/2014/main" id="{61A0DD7E-6E71-4DC9-8235-91C707B59A08}"/>
              </a:ext>
            </a:extLst>
          </p:cNvPr>
          <p:cNvSpPr/>
          <p:nvPr/>
        </p:nvSpPr>
        <p:spPr>
          <a:xfrm>
            <a:off x="1293594" y="5048882"/>
            <a:ext cx="469967"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2" name="Hình chữ nhật: Góc Tròn 34">
            <a:extLst>
              <a:ext uri="{FF2B5EF4-FFF2-40B4-BE49-F238E27FC236}">
                <a16:creationId xmlns:a16="http://schemas.microsoft.com/office/drawing/2014/main" id="{EB06A8F6-6050-476C-AEE2-75539F27B771}"/>
              </a:ext>
            </a:extLst>
          </p:cNvPr>
          <p:cNvSpPr/>
          <p:nvPr/>
        </p:nvSpPr>
        <p:spPr>
          <a:xfrm>
            <a:off x="2808244" y="5101267"/>
            <a:ext cx="725397"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3" name="Hình chữ nhật: Góc Tròn 35">
            <a:extLst>
              <a:ext uri="{FF2B5EF4-FFF2-40B4-BE49-F238E27FC236}">
                <a16:creationId xmlns:a16="http://schemas.microsoft.com/office/drawing/2014/main" id="{E0069A3F-D050-48CE-8AD6-50001D7867FF}"/>
              </a:ext>
            </a:extLst>
          </p:cNvPr>
          <p:cNvSpPr/>
          <p:nvPr/>
        </p:nvSpPr>
        <p:spPr>
          <a:xfrm>
            <a:off x="626588" y="5506082"/>
            <a:ext cx="791849" cy="457200"/>
          </a:xfrm>
          <a:prstGeom prst="roundRect">
            <a:avLst/>
          </a:prstGeom>
          <a:solidFill>
            <a:srgbClr val="00B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64" name="Hình chữ nhật 36">
            <a:extLst>
              <a:ext uri="{FF2B5EF4-FFF2-40B4-BE49-F238E27FC236}">
                <a16:creationId xmlns:a16="http://schemas.microsoft.com/office/drawing/2014/main" id="{9FB2B450-2011-42BF-B022-7F3E81BC7994}"/>
              </a:ext>
            </a:extLst>
          </p:cNvPr>
          <p:cNvSpPr/>
          <p:nvPr/>
        </p:nvSpPr>
        <p:spPr>
          <a:xfrm>
            <a:off x="9359098" y="1665125"/>
            <a:ext cx="1156360"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a:t>
            </a:r>
            <a:r>
              <a:rPr lang="vi-VN" sz="2933">
                <a:ln w="0"/>
                <a:solidFill>
                  <a:prstClr val="black"/>
                </a:solidFill>
                <a:latin typeface="Arial" panose="020B0604020202020204" pitchFamily="34" charset="0"/>
              </a:rPr>
              <a:t>tàu</a:t>
            </a:r>
          </a:p>
        </p:txBody>
      </p:sp>
      <p:sp>
        <p:nvSpPr>
          <p:cNvPr id="65" name="Hình chữ nhật 37">
            <a:extLst>
              <a:ext uri="{FF2B5EF4-FFF2-40B4-BE49-F238E27FC236}">
                <a16:creationId xmlns:a16="http://schemas.microsoft.com/office/drawing/2014/main" id="{8ACF2785-B485-468A-94F3-188E02DD0FFB}"/>
              </a:ext>
            </a:extLst>
          </p:cNvPr>
          <p:cNvSpPr/>
          <p:nvPr/>
        </p:nvSpPr>
        <p:spPr>
          <a:xfrm>
            <a:off x="9371695" y="2004299"/>
            <a:ext cx="2186015"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a:t>
            </a:r>
            <a:r>
              <a:rPr lang="vi-VN" sz="2933">
                <a:ln w="0"/>
                <a:solidFill>
                  <a:prstClr val="black"/>
                </a:solidFill>
                <a:latin typeface="Arial" panose="020B0604020202020204" pitchFamily="34" charset="0"/>
              </a:rPr>
              <a:t>chân tóc</a:t>
            </a:r>
          </a:p>
        </p:txBody>
      </p:sp>
      <p:sp>
        <p:nvSpPr>
          <p:cNvPr id="66" name="Hình chữ nhật 38">
            <a:extLst>
              <a:ext uri="{FF2B5EF4-FFF2-40B4-BE49-F238E27FC236}">
                <a16:creationId xmlns:a16="http://schemas.microsoft.com/office/drawing/2014/main" id="{29326C86-8BC6-4ADF-A73F-7AA4833BFF52}"/>
              </a:ext>
            </a:extLst>
          </p:cNvPr>
          <p:cNvSpPr/>
          <p:nvPr/>
        </p:nvSpPr>
        <p:spPr>
          <a:xfrm>
            <a:off x="9372510" y="2336614"/>
            <a:ext cx="1299122"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a:t>
            </a:r>
            <a:r>
              <a:rPr lang="vi-VN" sz="2933">
                <a:ln w="0"/>
                <a:solidFill>
                  <a:prstClr val="black"/>
                </a:solidFill>
                <a:latin typeface="Arial" panose="020B0604020202020204" pitchFamily="34" charset="0"/>
              </a:rPr>
              <a:t>cát</a:t>
            </a:r>
          </a:p>
        </p:txBody>
      </p:sp>
      <p:sp>
        <p:nvSpPr>
          <p:cNvPr id="67" name="Hình chữ nhật 39">
            <a:extLst>
              <a:ext uri="{FF2B5EF4-FFF2-40B4-BE49-F238E27FC236}">
                <a16:creationId xmlns:a16="http://schemas.microsoft.com/office/drawing/2014/main" id="{E157E9F7-E11D-450C-BB68-15E72AD7BA69}"/>
              </a:ext>
            </a:extLst>
          </p:cNvPr>
          <p:cNvSpPr/>
          <p:nvPr/>
        </p:nvSpPr>
        <p:spPr>
          <a:xfrm>
            <a:off x="9367594" y="2656077"/>
            <a:ext cx="1299122"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dừa</a:t>
            </a:r>
            <a:endParaRPr lang="vi-VN" sz="2933">
              <a:ln w="0"/>
              <a:solidFill>
                <a:prstClr val="black"/>
              </a:solidFill>
              <a:latin typeface="Arial" panose="020B0604020202020204" pitchFamily="34" charset="0"/>
            </a:endParaRPr>
          </a:p>
        </p:txBody>
      </p:sp>
      <p:sp>
        <p:nvSpPr>
          <p:cNvPr id="68" name="Hình chữ nhật 40">
            <a:extLst>
              <a:ext uri="{FF2B5EF4-FFF2-40B4-BE49-F238E27FC236}">
                <a16:creationId xmlns:a16="http://schemas.microsoft.com/office/drawing/2014/main" id="{E534ACBC-7B61-412C-9FBC-A5119E052D47}"/>
              </a:ext>
            </a:extLst>
          </p:cNvPr>
          <p:cNvSpPr/>
          <p:nvPr/>
        </p:nvSpPr>
        <p:spPr>
          <a:xfrm>
            <a:off x="9363286" y="3009192"/>
            <a:ext cx="1756322" cy="512897"/>
          </a:xfrm>
          <a:prstGeom prst="rect">
            <a:avLst/>
          </a:prstGeom>
          <a:noFill/>
        </p:spPr>
        <p:txBody>
          <a:bodyPr wrap="square" lIns="60960" tIns="30480" rIns="60960" bIns="30480">
            <a:spAutoFit/>
          </a:bodyPr>
          <a:lstStyle/>
          <a:p>
            <a:pPr defTabSz="609630"/>
            <a:r>
              <a:rPr lang="vi-VN" sz="2933">
                <a:ln w="0"/>
                <a:solidFill>
                  <a:prstClr val="black"/>
                </a:solidFill>
                <a:latin typeface="Arial" panose="020B0604020202020204" pitchFamily="34" charset="0"/>
                <a:sym typeface="Wingdings" panose="05000000000000000000" pitchFamily="2" charset="2"/>
              </a:rPr>
              <a:t> </a:t>
            </a:r>
            <a:r>
              <a:rPr lang="vi-VN" sz="2933">
                <a:ln w="0"/>
                <a:solidFill>
                  <a:prstClr val="black"/>
                </a:solidFill>
                <a:latin typeface="Arial" panose="020B0604020202020204" pitchFamily="34" charset="0"/>
              </a:rPr>
              <a:t>biển</a:t>
            </a:r>
          </a:p>
        </p:txBody>
      </p:sp>
      <p:sp>
        <p:nvSpPr>
          <p:cNvPr id="69" name="Hình chữ nhật 17">
            <a:extLst>
              <a:ext uri="{FF2B5EF4-FFF2-40B4-BE49-F238E27FC236}">
                <a16:creationId xmlns:a16="http://schemas.microsoft.com/office/drawing/2014/main" id="{862CC093-FA50-4174-837B-A8315E0BA5DF}"/>
              </a:ext>
            </a:extLst>
          </p:cNvPr>
          <p:cNvSpPr/>
          <p:nvPr/>
        </p:nvSpPr>
        <p:spPr>
          <a:xfrm>
            <a:off x="9471909" y="393888"/>
            <a:ext cx="2021067" cy="512897"/>
          </a:xfrm>
          <a:prstGeom prst="rect">
            <a:avLst/>
          </a:prstGeom>
          <a:noFill/>
        </p:spPr>
        <p:txBody>
          <a:bodyPr wrap="none" lIns="60960" tIns="30480" rIns="60960" bIns="30480">
            <a:spAutoFit/>
          </a:bodyPr>
          <a:lstStyle/>
          <a:p>
            <a:pPr algn="ctr" defTabSz="609630"/>
            <a:r>
              <a:rPr lang="vi-VN" sz="2933" b="1">
                <a:ln w="0"/>
                <a:solidFill>
                  <a:prstClr val="black"/>
                </a:solidFill>
                <a:latin typeface="Arial" panose="020B0604020202020204" pitchFamily="34" charset="0"/>
              </a:rPr>
              <a:t>Từ chỉ vật </a:t>
            </a:r>
          </a:p>
        </p:txBody>
      </p:sp>
      <p:sp>
        <p:nvSpPr>
          <p:cNvPr id="70" name="Hình chữ nhật: Góc Tròn 41">
            <a:extLst>
              <a:ext uri="{FF2B5EF4-FFF2-40B4-BE49-F238E27FC236}">
                <a16:creationId xmlns:a16="http://schemas.microsoft.com/office/drawing/2014/main" id="{86BA3383-3EAE-4792-AAD3-6B97600901C6}"/>
              </a:ext>
            </a:extLst>
          </p:cNvPr>
          <p:cNvSpPr/>
          <p:nvPr/>
        </p:nvSpPr>
        <p:spPr>
          <a:xfrm>
            <a:off x="704423" y="3278185"/>
            <a:ext cx="514684" cy="45720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1" name="Hình chữ nhật 42">
            <a:extLst>
              <a:ext uri="{FF2B5EF4-FFF2-40B4-BE49-F238E27FC236}">
                <a16:creationId xmlns:a16="http://schemas.microsoft.com/office/drawing/2014/main" id="{ACCF3310-096F-4C03-AC94-F0570AD49A06}"/>
              </a:ext>
            </a:extLst>
          </p:cNvPr>
          <p:cNvSpPr/>
          <p:nvPr/>
        </p:nvSpPr>
        <p:spPr>
          <a:xfrm>
            <a:off x="6668370" y="4665070"/>
            <a:ext cx="2065015" cy="1046440"/>
          </a:xfrm>
          <a:prstGeom prst="rect">
            <a:avLst/>
          </a:prstGeom>
          <a:noFill/>
        </p:spPr>
        <p:txBody>
          <a:bodyPr wrap="square" lIns="60960" tIns="30480" rIns="60960" bIns="30480">
            <a:spAutoFit/>
          </a:bodyPr>
          <a:lstStyle/>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tối</a:t>
            </a:r>
          </a:p>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đêm</a:t>
            </a:r>
          </a:p>
        </p:txBody>
      </p:sp>
      <p:sp>
        <p:nvSpPr>
          <p:cNvPr id="72" name="Hình chữ nhật: Góc Tròn 43">
            <a:extLst>
              <a:ext uri="{FF2B5EF4-FFF2-40B4-BE49-F238E27FC236}">
                <a16:creationId xmlns:a16="http://schemas.microsoft.com/office/drawing/2014/main" id="{9B2B82A4-39B6-48FF-9EF2-F2E4BF74F9EB}"/>
              </a:ext>
            </a:extLst>
          </p:cNvPr>
          <p:cNvSpPr/>
          <p:nvPr/>
        </p:nvSpPr>
        <p:spPr>
          <a:xfrm>
            <a:off x="2299024" y="5531119"/>
            <a:ext cx="725396" cy="45720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3" name="Hình chữ nhật: Góc Tròn 44">
            <a:extLst>
              <a:ext uri="{FF2B5EF4-FFF2-40B4-BE49-F238E27FC236}">
                <a16:creationId xmlns:a16="http://schemas.microsoft.com/office/drawing/2014/main" id="{C744A336-8D63-4342-A615-B479DB864945}"/>
              </a:ext>
            </a:extLst>
          </p:cNvPr>
          <p:cNvSpPr/>
          <p:nvPr/>
        </p:nvSpPr>
        <p:spPr>
          <a:xfrm>
            <a:off x="568198" y="4682952"/>
            <a:ext cx="725396" cy="457200"/>
          </a:xfrm>
          <a:prstGeom prst="round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74" name="Hình chữ nhật 45">
            <a:extLst>
              <a:ext uri="{FF2B5EF4-FFF2-40B4-BE49-F238E27FC236}">
                <a16:creationId xmlns:a16="http://schemas.microsoft.com/office/drawing/2014/main" id="{56A62025-87A7-4719-A28F-2A53D539AF05}"/>
              </a:ext>
            </a:extLst>
          </p:cNvPr>
          <p:cNvSpPr/>
          <p:nvPr/>
        </p:nvSpPr>
        <p:spPr>
          <a:xfrm>
            <a:off x="9442849" y="4665070"/>
            <a:ext cx="2065015" cy="1046440"/>
          </a:xfrm>
          <a:prstGeom prst="rect">
            <a:avLst/>
          </a:prstGeom>
          <a:noFill/>
        </p:spPr>
        <p:txBody>
          <a:bodyPr wrap="square" lIns="60960" tIns="30480" rIns="60960" bIns="30480">
            <a:spAutoFit/>
          </a:bodyPr>
          <a:lstStyle/>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gió</a:t>
            </a:r>
          </a:p>
          <a:p>
            <a:pPr marL="457223" indent="-457223" defTabSz="609630">
              <a:buFont typeface="Wingdings" panose="05000000000000000000" pitchFamily="2" charset="2"/>
              <a:buChar char="Ø"/>
            </a:pPr>
            <a:r>
              <a:rPr lang="vi-VN" sz="3200">
                <a:ln w="0"/>
                <a:solidFill>
                  <a:prstClr val="black"/>
                </a:solidFill>
                <a:latin typeface="Arial" panose="020B0604020202020204" pitchFamily="34" charset="0"/>
              </a:rPr>
              <a:t>trăng</a:t>
            </a:r>
          </a:p>
        </p:txBody>
      </p:sp>
      <p:sp>
        <p:nvSpPr>
          <p:cNvPr id="75" name="Hình chữ nhật: Góc Tròn 46">
            <a:extLst>
              <a:ext uri="{FF2B5EF4-FFF2-40B4-BE49-F238E27FC236}">
                <a16:creationId xmlns:a16="http://schemas.microsoft.com/office/drawing/2014/main" id="{6DA94784-527D-418C-8A3A-D9B277BC6D9D}"/>
              </a:ext>
            </a:extLst>
          </p:cNvPr>
          <p:cNvSpPr/>
          <p:nvPr/>
        </p:nvSpPr>
        <p:spPr>
          <a:xfrm>
            <a:off x="3053560" y="5562321"/>
            <a:ext cx="895621" cy="457200"/>
          </a:xfrm>
          <a:prstGeom prst="round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37" name="Rectangle: Rounded Corners 36">
            <a:extLst>
              <a:ext uri="{FF2B5EF4-FFF2-40B4-BE49-F238E27FC236}">
                <a16:creationId xmlns:a16="http://schemas.microsoft.com/office/drawing/2014/main" id="{A916973B-EDFE-4F54-932A-052C4D52D3C7}"/>
              </a:ext>
            </a:extLst>
          </p:cNvPr>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p>
        </p:txBody>
      </p:sp>
    </p:spTree>
    <p:extLst>
      <p:ext uri="{BB962C8B-B14F-4D97-AF65-F5344CB8AC3E}">
        <p14:creationId xmlns:p14="http://schemas.microsoft.com/office/powerpoint/2010/main" val="4525968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wipe(left)">
                                      <p:cBhvr>
                                        <p:cTn id="17" dur="500"/>
                                        <p:tgtEl>
                                          <p:spTgt spid="56"/>
                                        </p:tgtEl>
                                      </p:cBhvr>
                                    </p:animEffec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xEl>
                                              <p:pRg st="1" end="1"/>
                                            </p:txEl>
                                          </p:spTgt>
                                        </p:tgtEl>
                                        <p:attrNameLst>
                                          <p:attrName>style.visibility</p:attrName>
                                        </p:attrNameLst>
                                      </p:cBhvr>
                                      <p:to>
                                        <p:strVal val="visible"/>
                                      </p:to>
                                    </p:set>
                                    <p:animEffect transition="in" filter="wipe(left)">
                                      <p:cBhvr>
                                        <p:cTn id="22" dur="500"/>
                                        <p:tgtEl>
                                          <p:spTgt spid="5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8">
                                            <p:txEl>
                                              <p:pRg st="0" end="0"/>
                                            </p:txEl>
                                          </p:spTgt>
                                        </p:tgtEl>
                                        <p:attrNameLst>
                                          <p:attrName>style.visibility</p:attrName>
                                        </p:attrNameLst>
                                      </p:cBhvr>
                                      <p:to>
                                        <p:strVal val="visible"/>
                                      </p:to>
                                    </p:set>
                                    <p:animEffect transition="in" filter="wipe(left)">
                                      <p:cBhvr>
                                        <p:cTn id="32" dur="500"/>
                                        <p:tgtEl>
                                          <p:spTgt spid="5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4">
                                            <p:txEl>
                                              <p:pRg st="0" end="0"/>
                                            </p:txEl>
                                          </p:spTgt>
                                        </p:tgtEl>
                                        <p:attrNameLst>
                                          <p:attrName>style.visibility</p:attrName>
                                        </p:attrNameLst>
                                      </p:cBhvr>
                                      <p:to>
                                        <p:strVal val="visible"/>
                                      </p:to>
                                    </p:set>
                                    <p:animEffect transition="in" filter="wipe(left)">
                                      <p:cBhvr>
                                        <p:cTn id="42" dur="500"/>
                                        <p:tgtEl>
                                          <p:spTgt spid="6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5">
                                            <p:txEl>
                                              <p:pRg st="0" end="0"/>
                                            </p:txEl>
                                          </p:spTgt>
                                        </p:tgtEl>
                                        <p:attrNameLst>
                                          <p:attrName>style.visibility</p:attrName>
                                        </p:attrNameLst>
                                      </p:cBhvr>
                                      <p:to>
                                        <p:strVal val="visible"/>
                                      </p:to>
                                    </p:set>
                                    <p:animEffect transition="in" filter="wipe(left)">
                                      <p:cBhvr>
                                        <p:cTn id="52" dur="500"/>
                                        <p:tgtEl>
                                          <p:spTgt spid="6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left)">
                                      <p:cBhvr>
                                        <p:cTn id="57" dur="500"/>
                                        <p:tgtEl>
                                          <p:spTgt spid="61"/>
                                        </p:tgtEl>
                                      </p:cBhvr>
                                    </p:animEffec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6">
                                            <p:txEl>
                                              <p:pRg st="0" end="0"/>
                                            </p:txEl>
                                          </p:spTgt>
                                        </p:tgtEl>
                                        <p:attrNameLst>
                                          <p:attrName>style.visibility</p:attrName>
                                        </p:attrNameLst>
                                      </p:cBhvr>
                                      <p:to>
                                        <p:strVal val="visible"/>
                                      </p:to>
                                    </p:set>
                                    <p:animEffect transition="in" filter="wipe(left)">
                                      <p:cBhvr>
                                        <p:cTn id="62" dur="500"/>
                                        <p:tgtEl>
                                          <p:spTgt spid="6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subTnLst>
                                    <p:set>
                                      <p:cBhvr override="childStyle">
                                        <p:cTn dur="1" fill="hold" display="0" masterRel="nextClick" afterEffect="1"/>
                                        <p:tgtEl>
                                          <p:spTgt spid="62"/>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xEl>
                                              <p:pRg st="0" end="0"/>
                                            </p:txEl>
                                          </p:spTgt>
                                        </p:tgtEl>
                                        <p:attrNameLst>
                                          <p:attrName>style.visibility</p:attrName>
                                        </p:attrNameLst>
                                      </p:cBhvr>
                                      <p:to>
                                        <p:strVal val="visible"/>
                                      </p:to>
                                    </p:set>
                                    <p:animEffect transition="in" filter="wipe(left)">
                                      <p:cBhvr>
                                        <p:cTn id="72" dur="500"/>
                                        <p:tgtEl>
                                          <p:spTgt spid="6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wipe(left)">
                                      <p:cBhvr>
                                        <p:cTn id="77" dur="500"/>
                                        <p:tgtEl>
                                          <p:spTgt spid="63"/>
                                        </p:tgtEl>
                                      </p:cBhvr>
                                    </p:animEffect>
                                  </p:childTnLst>
                                  <p:subTnLst>
                                    <p:set>
                                      <p:cBhvr override="childStyle">
                                        <p:cTn dur="1" fill="hold" display="0" masterRel="nextClick" afterEffect="1"/>
                                        <p:tgtEl>
                                          <p:spTgt spid="63"/>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68">
                                            <p:txEl>
                                              <p:pRg st="0" end="0"/>
                                            </p:txEl>
                                          </p:spTgt>
                                        </p:tgtEl>
                                        <p:attrNameLst>
                                          <p:attrName>style.visibility</p:attrName>
                                        </p:attrNameLst>
                                      </p:cBhvr>
                                      <p:to>
                                        <p:strVal val="visible"/>
                                      </p:to>
                                    </p:set>
                                    <p:animEffect transition="in" filter="wipe(left)">
                                      <p:cBhvr>
                                        <p:cTn id="82" dur="500"/>
                                        <p:tgtEl>
                                          <p:spTgt spid="6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subTnLst>
                                    <p:set>
                                      <p:cBhvr override="childStyle">
                                        <p:cTn dur="1" fill="hold" display="0" masterRel="nextClick" afterEffect="1"/>
                                        <p:tgtEl>
                                          <p:spTgt spid="70"/>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71">
                                            <p:txEl>
                                              <p:pRg st="0" end="0"/>
                                            </p:txEl>
                                          </p:spTgt>
                                        </p:tgtEl>
                                        <p:attrNameLst>
                                          <p:attrName>style.visibility</p:attrName>
                                        </p:attrNameLst>
                                      </p:cBhvr>
                                      <p:to>
                                        <p:strVal val="visible"/>
                                      </p:to>
                                    </p:set>
                                    <p:animEffect transition="in" filter="wipe(left)">
                                      <p:cBhvr>
                                        <p:cTn id="92" dur="500"/>
                                        <p:tgtEl>
                                          <p:spTgt spid="71">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wipe(left)">
                                      <p:cBhvr>
                                        <p:cTn id="97" dur="5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71">
                                            <p:txEl>
                                              <p:pRg st="1" end="1"/>
                                            </p:txEl>
                                          </p:spTgt>
                                        </p:tgtEl>
                                        <p:attrNameLst>
                                          <p:attrName>style.visibility</p:attrName>
                                        </p:attrNameLst>
                                      </p:cBhvr>
                                      <p:to>
                                        <p:strVal val="visible"/>
                                      </p:to>
                                    </p:set>
                                    <p:animEffect transition="in" filter="wipe(left)">
                                      <p:cBhvr>
                                        <p:cTn id="102" dur="500"/>
                                        <p:tgtEl>
                                          <p:spTgt spid="71">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wipe(left)">
                                      <p:cBhvr>
                                        <p:cTn id="107" dur="500"/>
                                        <p:tgtEl>
                                          <p:spTgt spid="73"/>
                                        </p:tgtEl>
                                      </p:cBhvr>
                                    </p:animEffect>
                                  </p:childTnLst>
                                  <p:subTnLst>
                                    <p:set>
                                      <p:cBhvr override="childStyle">
                                        <p:cTn dur="1" fill="hold" display="0" masterRel="nextClick" afterEffect="1"/>
                                        <p:tgtEl>
                                          <p:spTgt spid="73"/>
                                        </p:tgtEl>
                                        <p:attrNameLst>
                                          <p:attrName>style.visibility</p:attrName>
                                        </p:attrNameLst>
                                      </p:cBhvr>
                                      <p:to>
                                        <p:strVal val="hidden"/>
                                      </p:to>
                                    </p:set>
                                  </p:sub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74">
                                            <p:txEl>
                                              <p:pRg st="0" end="0"/>
                                            </p:txEl>
                                          </p:spTgt>
                                        </p:tgtEl>
                                        <p:attrNameLst>
                                          <p:attrName>style.visibility</p:attrName>
                                        </p:attrNameLst>
                                      </p:cBhvr>
                                      <p:to>
                                        <p:strVal val="visible"/>
                                      </p:to>
                                    </p:set>
                                    <p:animEffect transition="in" filter="wipe(left)">
                                      <p:cBhvr>
                                        <p:cTn id="112" dur="500"/>
                                        <p:tgtEl>
                                          <p:spTgt spid="74">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left)">
                                      <p:cBhvr>
                                        <p:cTn id="117" dur="5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nodeType="clickEffect">
                                  <p:stCondLst>
                                    <p:cond delay="0"/>
                                  </p:stCondLst>
                                  <p:childTnLst>
                                    <p:set>
                                      <p:cBhvr>
                                        <p:cTn id="121" dur="1" fill="hold">
                                          <p:stCondLst>
                                            <p:cond delay="0"/>
                                          </p:stCondLst>
                                        </p:cTn>
                                        <p:tgtEl>
                                          <p:spTgt spid="74">
                                            <p:txEl>
                                              <p:pRg st="1" end="1"/>
                                            </p:txEl>
                                          </p:spTgt>
                                        </p:tgtEl>
                                        <p:attrNameLst>
                                          <p:attrName>style.visibility</p:attrName>
                                        </p:attrNameLst>
                                      </p:cBhvr>
                                      <p:to>
                                        <p:strVal val="visible"/>
                                      </p:to>
                                    </p:set>
                                    <p:animEffect transition="in" filter="wipe(left)">
                                      <p:cBhvr>
                                        <p:cTn id="122" dur="500"/>
                                        <p:tgtEl>
                                          <p:spTgt spid="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animBg="1"/>
      <p:bldP spid="57" grpId="0" animBg="1"/>
      <p:bldP spid="59" grpId="0" animBg="1"/>
      <p:bldP spid="60" grpId="0" animBg="1"/>
      <p:bldP spid="61" grpId="0" animBg="1"/>
      <p:bldP spid="62" grpId="0" animBg="1"/>
      <p:bldP spid="63" grpId="0" animBg="1"/>
      <p:bldP spid="70" grpId="0" animBg="1"/>
      <p:bldP spid="72" grpId="0" animBg="1"/>
      <p:bldP spid="73" grpId="0" animBg="1"/>
      <p:bldP spid="7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56362" y="832938"/>
            <a:ext cx="6096012" cy="6096012"/>
          </a:xfrm>
          <a:prstGeom prst="rect">
            <a:avLst/>
          </a:prstGeom>
        </p:spPr>
      </p:pic>
      <p:sp>
        <p:nvSpPr>
          <p:cNvPr id="2" name="TextBox 1"/>
          <p:cNvSpPr txBox="1"/>
          <p:nvPr/>
        </p:nvSpPr>
        <p:spPr>
          <a:xfrm>
            <a:off x="4383741" y="-466165"/>
            <a:ext cx="5549153" cy="369332"/>
          </a:xfrm>
          <a:prstGeom prst="rect">
            <a:avLst/>
          </a:prstGeom>
          <a:noFill/>
        </p:spPr>
        <p:txBody>
          <a:bodyPr wrap="square" rtlCol="0">
            <a:spAutoFit/>
          </a:bodyPr>
          <a:lstStyle/>
          <a:p>
            <a:r>
              <a:rPr lang="en-US" dirty="0" smtClean="0"/>
              <a:t>GHI NHỚ</a:t>
            </a:r>
            <a:endParaRPr lang="en-US" dirty="0"/>
          </a:p>
        </p:txBody>
      </p:sp>
      <p:sp>
        <p:nvSpPr>
          <p:cNvPr id="5" name="TextBox 4"/>
          <p:cNvSpPr txBox="1"/>
          <p:nvPr/>
        </p:nvSpPr>
        <p:spPr>
          <a:xfrm>
            <a:off x="5486400" y="909481"/>
            <a:ext cx="3558989" cy="1015663"/>
          </a:xfrm>
          <a:prstGeom prst="rect">
            <a:avLst/>
          </a:prstGeom>
          <a:noFill/>
        </p:spPr>
        <p:txBody>
          <a:bodyPr wrap="square" rtlCol="0">
            <a:spAutoFit/>
          </a:bodyPr>
          <a:lstStyle/>
          <a:p>
            <a:r>
              <a:rPr lang="en-US" sz="6000" b="1" dirty="0" smtClean="0">
                <a:solidFill>
                  <a:srgbClr val="00B050"/>
                </a:solidFill>
                <a:latin typeface="Arial" panose="020B0604020202020204" pitchFamily="34" charset="0"/>
                <a:cs typeface="Arial" panose="020B0604020202020204" pitchFamily="34" charset="0"/>
              </a:rPr>
              <a:t>GHI NHỚ</a:t>
            </a:r>
            <a:endParaRPr lang="en-US" sz="6000" b="1" dirty="0">
              <a:solidFill>
                <a:srgbClr val="00B050"/>
              </a:solidFill>
              <a:latin typeface="Arial" panose="020B0604020202020204" pitchFamily="34" charset="0"/>
              <a:cs typeface="Arial" panose="020B0604020202020204" pitchFamily="34" charset="0"/>
            </a:endParaRPr>
          </a:p>
        </p:txBody>
      </p:sp>
      <p:sp>
        <p:nvSpPr>
          <p:cNvPr id="6" name="TextBox 5"/>
          <p:cNvSpPr txBox="1"/>
          <p:nvPr/>
        </p:nvSpPr>
        <p:spPr>
          <a:xfrm>
            <a:off x="3155576" y="2931458"/>
            <a:ext cx="8848165" cy="3416320"/>
          </a:xfrm>
          <a:prstGeom prst="rect">
            <a:avLst/>
          </a:prstGeom>
          <a:noFill/>
        </p:spPr>
        <p:txBody>
          <a:bodyPr wrap="square" rtlCol="0">
            <a:spAutoFit/>
          </a:bodyPr>
          <a:lstStyle/>
          <a:p>
            <a:r>
              <a:rPr lang="vi-VN" sz="5400" b="1" dirty="0">
                <a:ln w="0"/>
                <a:solidFill>
                  <a:srgbClr val="00B050"/>
                </a:solidFill>
                <a:latin typeface="Arial" panose="020B0604020202020204" pitchFamily="34" charset="0"/>
                <a:cs typeface="Arial" panose="020B0604020202020204" pitchFamily="34" charset="0"/>
              </a:rPr>
              <a:t>Danh từ </a:t>
            </a:r>
            <a:r>
              <a:rPr lang="vi-VN" sz="5400" dirty="0">
                <a:ln w="0"/>
                <a:solidFill>
                  <a:srgbClr val="00B050"/>
                </a:solidFill>
                <a:latin typeface="Arial" panose="020B0604020202020204" pitchFamily="34" charset="0"/>
                <a:cs typeface="Arial" panose="020B0604020202020204" pitchFamily="34" charset="0"/>
              </a:rPr>
              <a:t> là từ chỉ sự vật (người, vật, thời gian, hiện tượng tự nhiên,…).</a:t>
            </a:r>
            <a:endParaRPr lang="vi-VN" sz="5400" b="1" dirty="0">
              <a:ln w="0"/>
              <a:solidFill>
                <a:srgbClr val="00B050"/>
              </a:solidFill>
              <a:latin typeface="Arial" panose="020B0604020202020204" pitchFamily="34" charset="0"/>
              <a:cs typeface="Arial" panose="020B0604020202020204" pitchFamily="34" charset="0"/>
            </a:endParaRPr>
          </a:p>
          <a:p>
            <a:endParaRPr lang="en-US" sz="5400"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0D95B-8808-4FD1-A9D6-03450691DF65}"/>
              </a:ext>
            </a:extLst>
          </p:cNvPr>
          <p:cNvSpPr/>
          <p:nvPr/>
        </p:nvSpPr>
        <p:spPr>
          <a:xfrm>
            <a:off x="117823" y="209862"/>
            <a:ext cx="11956351" cy="6430781"/>
          </a:xfrm>
          <a:prstGeom prst="roundRect">
            <a:avLst>
              <a:gd name="adj" fmla="val 7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2C7D340-E31E-4C26-8B8B-ECD99F1D02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5" name="Rectangle: Rounded Corners 4">
            <a:extLst>
              <a:ext uri="{FF2B5EF4-FFF2-40B4-BE49-F238E27FC236}">
                <a16:creationId xmlns:a16="http://schemas.microsoft.com/office/drawing/2014/main" id="{8F1476BD-9A05-4582-AE8C-2A1DBB4B3E68}"/>
              </a:ext>
            </a:extLst>
          </p:cNvPr>
          <p:cNvSpPr/>
          <p:nvPr/>
        </p:nvSpPr>
        <p:spPr>
          <a:xfrm>
            <a:off x="-3027115" y="2989074"/>
            <a:ext cx="1282535" cy="609599"/>
          </a:xfrm>
          <a:prstGeom prst="roundRect">
            <a:avLst/>
          </a:prstGeom>
          <a:solidFill>
            <a:srgbClr val="E6E6E6"/>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a:solidFill>
                  <a:srgbClr val="E6E6E6"/>
                </a:solidFill>
              </a:rPr>
              <a:t>30/7</a:t>
            </a:r>
          </a:p>
        </p:txBody>
      </p:sp>
    </p:spTree>
    <p:extLst>
      <p:ext uri="{BB962C8B-B14F-4D97-AF65-F5344CB8AC3E}">
        <p14:creationId xmlns:p14="http://schemas.microsoft.com/office/powerpoint/2010/main" val="38297316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1100547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674</TotalTime>
  <Words>826</Words>
  <Application>Microsoft Office PowerPoint</Application>
  <PresentationFormat>Widescreen</PresentationFormat>
  <Paragraphs>120</Paragraphs>
  <Slides>25</Slides>
  <Notes>1</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宋体</vt:lpstr>
      <vt:lpstr>#9Slide03 SFU Grenoble</vt:lpstr>
      <vt:lpstr>#9Slide07 HoneyCream</vt:lpstr>
      <vt:lpstr>Arial</vt:lpstr>
      <vt:lpstr>Arial-Rounded</vt:lpstr>
      <vt:lpstr>Calibri</vt:lpstr>
      <vt:lpstr>Calibri Light</vt:lpstr>
      <vt:lpstr>等线</vt:lpstr>
      <vt:lpstr>FZHei-B01S</vt:lpstr>
      <vt:lpstr>HanaMinB</vt:lpstr>
      <vt:lpstr>Times New Roman</vt:lpstr>
      <vt:lpstr>UTM Showcard</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15</cp:revision>
  <dcterms:created xsi:type="dcterms:W3CDTF">2018-08-12T12:27:35Z</dcterms:created>
  <dcterms:modified xsi:type="dcterms:W3CDTF">2023-09-07T01:10:25Z</dcterms:modified>
  <cp:category>9Slide.vn</cp:category>
</cp:coreProperties>
</file>