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25" r:id="rId2"/>
    <p:sldId id="324" r:id="rId3"/>
    <p:sldId id="268" r:id="rId4"/>
    <p:sldId id="295" r:id="rId5"/>
    <p:sldId id="315" r:id="rId6"/>
    <p:sldId id="280" r:id="rId7"/>
    <p:sldId id="259" r:id="rId8"/>
    <p:sldId id="281" r:id="rId9"/>
    <p:sldId id="317" r:id="rId10"/>
    <p:sldId id="291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#9Slide05 FS Blonde Script" panose="020B0604020202020204" charset="0"/>
      <p: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#9Slide07 SVNZiclets" panose="02000603000000000000" charset="0"/>
      <p:regular r:id="rId20"/>
    </p:embeddedFont>
    <p:embeddedFont>
      <p:font typeface="#9Slide04 Goku" panose="020B0604020202020204" charset="0"/>
      <p:regular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#9Slide07 IcielKoni" panose="020B060402020202020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A7D"/>
    <a:srgbClr val="CFB4AB"/>
    <a:srgbClr val="81D5C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3" autoAdjust="0"/>
    <p:restoredTop sz="94660"/>
  </p:normalViewPr>
  <p:slideViewPr>
    <p:cSldViewPr snapToGrid="0">
      <p:cViewPr varScale="1">
        <p:scale>
          <a:sx n="66" d="100"/>
          <a:sy n="66" d="100"/>
        </p:scale>
        <p:origin x="79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E3D18-24DA-4A25-A25E-2877FC10C02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607B5-ADCA-4D57-AA03-7C180FB80B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E604B1-3023-4D1D-98D3-83F648ED8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AFF29-72EC-4044-891F-89909DB8A38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05D91-6882-4807-80DC-D5C4D3E084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12"/>
          <p:cNvSpPr txBox="1"/>
          <p:nvPr userDrawn="1"/>
        </p:nvSpPr>
        <p:spPr>
          <a:xfrm>
            <a:off x="2880780" y="10553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dirty="0">
                <a:latin typeface="Times New Roman" panose="02020603050405020304" charset="0"/>
                <a:cs typeface="Times New Roman" panose="02020603050405020304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" y="10306656"/>
            <a:ext cx="1771856" cy="141741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0" y="2287213"/>
            <a:ext cx="2528120" cy="20223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ECFB5A-A70D-4069-BB16-087A1AE68F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111D0C7-7707-4969-8A11-363A407D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47586"/>
            <a:ext cx="12211828" cy="28104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7556A1-8107-40C6-9C08-9C104E8935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09" y="139700"/>
            <a:ext cx="11195981" cy="5791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61343A-B507-4C99-B623-5B160E181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27" y="5178698"/>
            <a:ext cx="12231654" cy="16868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D9D5C3-8250-4282-A17C-2C1153A4FC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115" y="4983268"/>
            <a:ext cx="3619625" cy="18747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EF4B738-20B7-4796-BE7B-6A058381CA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28" y="4995968"/>
            <a:ext cx="3315617" cy="187473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5E0A4EC-8F56-4AD9-9EDF-06DDFE2375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74294" y="-6064"/>
            <a:ext cx="2237533" cy="38435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34D9B00-CAF4-4D00-8564-B1C37E55FC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264" y="3615704"/>
            <a:ext cx="3674177" cy="3674177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FE22B4EF-4217-4B68-8E4F-5198E0D2777C}"/>
              </a:ext>
            </a:extLst>
          </p:cNvPr>
          <p:cNvSpPr txBox="1"/>
          <p:nvPr/>
        </p:nvSpPr>
        <p:spPr>
          <a:xfrm>
            <a:off x="2161595" y="1149299"/>
            <a:ext cx="7792872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en-US" altLang="zh-CN" sz="7200" b="1" dirty="0" smtClean="0">
                <a:ln w="6350">
                  <a:noFill/>
                </a:ln>
                <a:solidFill>
                  <a:schemeClr val="bg1"/>
                </a:solidFill>
                <a:latin typeface="UVN Mang Tre" panose="00000400000000000000" pitchFamily="2" charset="0"/>
                <a:ea typeface="Microsoft YaHei" panose="020B0503020204020204" pitchFamily="34" charset="-122"/>
                <a:cs typeface="Athiti"/>
                <a:sym typeface="方正清刻本悦宋简体" panose="02000000000000000000" pitchFamily="2" charset="-122"/>
              </a:rPr>
              <a:t>KÍNH CHÀO QUÝ THẦY CÔ VỀ DỰ GIỜ THĂM LỚP</a:t>
            </a:r>
            <a:r>
              <a:rPr lang="en-US" altLang="zh-CN" sz="7200" dirty="0" smtClean="0">
                <a:ln w="6350">
                  <a:noFill/>
                </a:ln>
                <a:solidFill>
                  <a:schemeClr val="bg1"/>
                </a:solidFill>
                <a:latin typeface="UVN Mang Tre" panose="00000400000000000000" pitchFamily="2" charset="0"/>
                <a:ea typeface="Microsoft YaHei" panose="020B0503020204020204" pitchFamily="34" charset="-122"/>
                <a:cs typeface="Athiti"/>
                <a:sym typeface="方正清刻本悦宋简体" panose="02000000000000000000" pitchFamily="2" charset="-122"/>
              </a:rPr>
              <a:t>.</a:t>
            </a:r>
            <a:endParaRPr lang="zh-CN" altLang="en-US" sz="7200" dirty="0">
              <a:ln w="6350">
                <a:noFill/>
              </a:ln>
              <a:solidFill>
                <a:schemeClr val="bg1"/>
              </a:solidFill>
              <a:latin typeface="UVN Mang Tre" panose="00000400000000000000" pitchFamily="2" charset="0"/>
              <a:ea typeface="Microsoft YaHei" panose="020B0503020204020204" pitchFamily="34" charset="-122"/>
              <a:cs typeface="Athiti"/>
              <a:sym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0960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ờ Việt Nam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56389" l="13889" r="90556">
                        <a14:foregroundMark x1="30278" y1="33611" x2="13889" y2="24722"/>
                        <a14:foregroundMark x1="52778" y1="48056" x2="50833" y2="54167"/>
                        <a14:foregroundMark x1="33611" y1="48056" x2="28056" y2="56389"/>
                        <a14:foregroundMark x1="66111" y1="21944" x2="69167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0" b="40884"/>
          <a:stretch>
            <a:fillRect/>
          </a:stretch>
        </p:blipFill>
        <p:spPr bwMode="auto">
          <a:xfrm rot="1424274">
            <a:off x="9745266" y="1832697"/>
            <a:ext cx="1792279" cy="11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87" y="3309725"/>
            <a:ext cx="1330668" cy="3307281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50425" y="158104"/>
            <a:ext cx="2065562" cy="8421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2" t="2573" r="17095" b="62573"/>
          <a:stretch>
            <a:fillRect/>
          </a:stretch>
        </p:blipFill>
        <p:spPr>
          <a:xfrm rot="20656137">
            <a:off x="0" y="-93598"/>
            <a:ext cx="1425314" cy="15169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097134" y="4716758"/>
            <a:ext cx="3842719" cy="10618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300" b="1" spc="50">
                <a:ln w="1524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TẠM BIỆT</a:t>
            </a:r>
            <a:endParaRPr lang="en-US" sz="6300" b="1" cap="none" spc="50">
              <a:ln w="1524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#9Slide07 SVNZiclets" panose="02000603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82187" y="4724351"/>
            <a:ext cx="3842719" cy="10618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300" b="1" spc="50">
                <a:ln w="9525" cmpd="sng">
                  <a:noFill/>
                  <a:prstDash val="solid"/>
                </a:ln>
                <a:solidFill>
                  <a:srgbClr val="00B050"/>
                </a:solidFill>
                <a:latin typeface="#9Slide07 SVNZiclets" panose="02000603000000000000" pitchFamily="2" charset="0"/>
              </a:rPr>
              <a:t>TẠM BIỆT</a:t>
            </a:r>
            <a:endParaRPr lang="en-US" sz="6300" b="1" cap="none" spc="50">
              <a:ln w="9525" cmpd="sng">
                <a:noFill/>
                <a:prstDash val="solid"/>
              </a:ln>
              <a:solidFill>
                <a:srgbClr val="00B050"/>
              </a:solidFill>
              <a:effectLst/>
              <a:latin typeface="#9Slide07 SVNZiclets" panose="02000603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1060" y="5753338"/>
            <a:ext cx="5723042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spc="50">
                <a:ln w="1524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VÀ HẸN GẶP LẠI</a:t>
            </a:r>
            <a:endParaRPr lang="en-US" sz="5500" b="1" cap="none" spc="50">
              <a:ln w="1524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#9Slide07 IcielKoni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1060" y="5756117"/>
            <a:ext cx="5723042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spc="50">
                <a:ln w="9525" cmpd="sng">
                  <a:noFill/>
                  <a:prstDash val="solid"/>
                </a:ln>
                <a:solidFill>
                  <a:srgbClr val="FF0066"/>
                </a:solidFill>
                <a:latin typeface="#9Slide07 IcielKoni" pitchFamily="2" charset="0"/>
              </a:rPr>
              <a:t>VÀ HẸN GẶP LẠI</a:t>
            </a:r>
            <a:endParaRPr lang="en-US" sz="5500" b="1" cap="none" spc="50">
              <a:ln w="9525" cmpd="sng">
                <a:noFill/>
                <a:prstDash val="solid"/>
              </a:ln>
              <a:solidFill>
                <a:srgbClr val="FF0066"/>
              </a:solidFill>
              <a:effectLst/>
              <a:latin typeface="#9Slide07 IcielKoni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700" b="97500" l="72300" r="99000">
                        <a14:foregroundMark x1="88200" y1="46500" x2="83600" y2="63300"/>
                        <a14:foregroundMark x1="91600" y1="48800" x2="90700" y2="45800"/>
                        <a14:foregroundMark x1="94600" y1="58900" x2="81300" y2="58900"/>
                        <a14:foregroundMark x1="92300" y1="55200" x2="92800" y2="59800"/>
                        <a14:foregroundMark x1="89300" y1="62600" x2="88000" y2="66500"/>
                        <a14:foregroundMark x1="88400" y1="61200" x2="87300" y2="64400"/>
                        <a14:foregroundMark x1="94400" y1="62600" x2="99000" y2="59400"/>
                        <a14:foregroundMark x1="93500" y1="60300" x2="93500" y2="55700"/>
                        <a14:foregroundMark x1="82700" y1="54800" x2="83800" y2="60500"/>
                        <a14:foregroundMark x1="77200" y1="88300" x2="72300" y2="89200"/>
                        <a14:foregroundMark x1="92100" y1="91500" x2="926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77" t="43448" b="529"/>
          <a:stretch>
            <a:fillRect/>
          </a:stretch>
        </p:blipFill>
        <p:spPr>
          <a:xfrm>
            <a:off x="1925570" y="2516893"/>
            <a:ext cx="1896439" cy="35744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2" t="22376" r="24559" b="20613"/>
          <a:stretch>
            <a:fillRect/>
          </a:stretch>
        </p:blipFill>
        <p:spPr>
          <a:xfrm flipH="1">
            <a:off x="8113429" y="2581964"/>
            <a:ext cx="2401597" cy="33273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786" r="70000" b="24214"/>
          <a:stretch>
            <a:fillRect/>
          </a:stretch>
        </p:blipFill>
        <p:spPr>
          <a:xfrm>
            <a:off x="10074083" y="3302724"/>
            <a:ext cx="1856690" cy="3713380"/>
          </a:xfrm>
          <a:prstGeom prst="rect">
            <a:avLst/>
          </a:prstGeom>
        </p:spPr>
      </p:pic>
      <p:sp>
        <p:nvSpPr>
          <p:cNvPr id="26" name="Cloud 25"/>
          <p:cNvSpPr/>
          <p:nvPr/>
        </p:nvSpPr>
        <p:spPr>
          <a:xfrm>
            <a:off x="2547366" y="715994"/>
            <a:ext cx="2065562" cy="8421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/>
          <p:cNvSpPr/>
          <p:nvPr/>
        </p:nvSpPr>
        <p:spPr>
          <a:xfrm>
            <a:off x="9865211" y="83811"/>
            <a:ext cx="2065562" cy="8421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/>
          <p:cNvSpPr/>
          <p:nvPr/>
        </p:nvSpPr>
        <p:spPr>
          <a:xfrm>
            <a:off x="17183056" y="-548372"/>
            <a:ext cx="2065562" cy="8421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/>
          <p:cNvSpPr/>
          <p:nvPr/>
        </p:nvSpPr>
        <p:spPr>
          <a:xfrm>
            <a:off x="7775492" y="852930"/>
            <a:ext cx="2065562" cy="8421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13" y="0"/>
            <a:ext cx="11916229" cy="6176963"/>
          </a:xfrm>
        </p:spPr>
      </p:pic>
    </p:spTree>
    <p:extLst>
      <p:ext uri="{BB962C8B-B14F-4D97-AF65-F5344CB8AC3E}">
        <p14:creationId xmlns:p14="http://schemas.microsoft.com/office/powerpoint/2010/main" val="20552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Hoạt động 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95394" y="1101831"/>
            <a:ext cx="5312672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NHẬN DIỆN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95394" y="1094979"/>
            <a:ext cx="5312672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Ziclets" panose="02000603000000000000" pitchFamily="2" charset="0"/>
              </a:rPr>
              <a:t>NHẬN DIỆN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2475" y="2674076"/>
            <a:ext cx="10557698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800"/>
              </a:spcAft>
            </a:pPr>
            <a:r>
              <a:rPr lang="en-US" sz="6500" b="0" cap="none" spc="0">
                <a:ln w="0">
                  <a:solidFill>
                    <a:schemeClr val="tx1"/>
                  </a:solidFill>
                </a:ln>
                <a:solidFill>
                  <a:srgbClr val="FECD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NHỮNG HÀNH VI XÂM HẠI</a:t>
            </a:r>
          </a:p>
          <a:p>
            <a:pPr algn="ctr">
              <a:spcAft>
                <a:spcPts val="1800"/>
              </a:spcAft>
            </a:pPr>
            <a:r>
              <a:rPr lang="en-US" sz="6500">
                <a:ln w="0">
                  <a:solidFill>
                    <a:schemeClr val="tx1"/>
                  </a:solidFill>
                </a:ln>
                <a:solidFill>
                  <a:srgbClr val="FECD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TINH THẦN</a:t>
            </a:r>
            <a:endParaRPr lang="en-US" sz="6500" b="0" cap="none" spc="0">
              <a:ln w="0">
                <a:solidFill>
                  <a:schemeClr val="tx1"/>
                </a:solidFill>
              </a:ln>
              <a:solidFill>
                <a:srgbClr val="FECD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SVNZiclets" panose="02000603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2" r="285"/>
          <a:stretch>
            <a:fillRect/>
          </a:stretch>
        </p:blipFill>
        <p:spPr>
          <a:xfrm>
            <a:off x="-14478" y="5078764"/>
            <a:ext cx="12206477" cy="160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 TOÀN GIAO THÔNG CHO TRẺ EM - Sở GTVT, Ban ATGT thành phố và Sở TTTT Đà Nẵ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4900" y="1790700"/>
            <a:ext cx="4838700" cy="21209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43840" y="243840"/>
            <a:ext cx="11643360" cy="647395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5" y="243840"/>
            <a:ext cx="11200765" cy="68218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840" y="1085215"/>
            <a:ext cx="11242040" cy="5360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3840" y="1393190"/>
            <a:ext cx="1164272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vi-VN" sz="4000" b="1" dirty="0">
                <a:latin typeface="Times New Roman" panose="02020603050405020304" charset="0"/>
                <a:cs typeface="Times New Roman" panose="02020603050405020304" charset="0"/>
              </a:rPr>
              <a:t>1. Thảo luận để chỉ ra các hành vi khiến trẻ em </a:t>
            </a:r>
            <a:r>
              <a:rPr lang="en-GB" altLang="vi-VN" sz="40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vi-VN" sz="4000" b="1" dirty="0">
                <a:latin typeface="Times New Roman" panose="02020603050405020304" charset="0"/>
                <a:cs typeface="Times New Roman" panose="02020603050405020304" charset="0"/>
              </a:rPr>
              <a:t>bị xâm hại tinh thần.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A.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Chửi mắng, xúc phạm nhân phẩm, danh dự trẻ em.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B.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Cho trẻ em đi học và ăn uống đầy đủ.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C.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Quát tháo, đe doạ trẻ em.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D.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Bỏ rơi, sao nhãng trẻ em.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E.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Mua bán, bắt cóc trẻ em.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F.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Chăm sóc khi trẻ em bị ốm.</a:t>
            </a:r>
          </a:p>
          <a:p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  	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G.</a:t>
            </a:r>
            <a:r>
              <a:rPr lang="en-GB" altLang="vi-VN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000" dirty="0">
                <a:latin typeface="Times New Roman" panose="02020603050405020304" charset="0"/>
                <a:cs typeface="Times New Roman" panose="02020603050405020304" charset="0"/>
              </a:rPr>
              <a:t>Chê bai, chế giễu, bêu xấu ngoại hình trẻ em.</a:t>
            </a: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43314" y="2032000"/>
            <a:ext cx="2061029" cy="14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49371" y="2032000"/>
            <a:ext cx="6536509" cy="14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78971" y="2685143"/>
            <a:ext cx="4281715" cy="435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426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1" bldLvl="0" animBg="1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Hoạt động </a:t>
            </a:r>
            <a:r>
              <a:rPr lang="en-GB" alt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2" r="285"/>
          <a:stretch>
            <a:fillRect/>
          </a:stretch>
        </p:blipFill>
        <p:spPr>
          <a:xfrm>
            <a:off x="0" y="5285961"/>
            <a:ext cx="12206477" cy="160183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81635" y="2383790"/>
            <a:ext cx="113645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5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2.</a:t>
            </a:r>
            <a:r>
              <a:rPr lang="en-US" sz="5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sz="5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Chia sẻ về trường hợp trẻ em bị xâm hại tinh thần mà em biết.</a:t>
            </a:r>
            <a:endParaRPr lang="en-GB" altLang="en-US" sz="5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Hoạt động 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8850" y="1804285"/>
            <a:ext cx="10190611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#9Slide07 SVNZiclets" panose="02000603000000000000" pitchFamily="2" charset="0"/>
              </a:rPr>
              <a:t>CÁCH PHÒNG TRÁNH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3454" y="1834080"/>
            <a:ext cx="10190611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Ziclets" panose="02000603000000000000" pitchFamily="2" charset="0"/>
              </a:rPr>
              <a:t>CÁCH PHÒNG TRÁNH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85415" y="3384091"/>
            <a:ext cx="942117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800"/>
              </a:spcAft>
            </a:pPr>
            <a:r>
              <a:rPr lang="en-US" sz="6500" b="0" cap="none" spc="0">
                <a:ln w="0">
                  <a:solidFill>
                    <a:schemeClr val="tx1"/>
                  </a:solidFill>
                </a:ln>
                <a:solidFill>
                  <a:srgbClr val="FECD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BỊ XÂM HẠI TINH THẦN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2" r="285"/>
          <a:stretch>
            <a:fillRect/>
          </a:stretch>
        </p:blipFill>
        <p:spPr>
          <a:xfrm>
            <a:off x="0" y="5285961"/>
            <a:ext cx="12206477" cy="160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886" y="315685"/>
            <a:ext cx="11408228" cy="6226629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lh6.googleusercontent.com/sAs26Ps677kqrDN7gHLOzQUoDLO_niYx_5uYc_wVlW4KrybKx4Y0GmN4NxBxCRu-1TTfNIB8JrjBreVsBYE9z-hSik25If8nLxUdukyGnv8iICCXcRc8zURaqeWa9wAhO783etbUzSBEfrCOQThmi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34" y="1358987"/>
            <a:ext cx="6749580" cy="45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5965" y="1866900"/>
            <a:ext cx="4464685" cy="2653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700" b="0" cap="none" spc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Thảo </a:t>
            </a:r>
            <a:r>
              <a:rPr lang="en-US" sz="370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 về cách phòng tránh bị xâm hại tinh thần</a:t>
            </a:r>
            <a:endParaRPr lang="en-US" sz="3700" b="0" cap="none" spc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Hoạt động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8" b="23000" l="72077" r="92769">
                        <a14:foregroundMark x1="78231" y1="12000" x2="76385" y2="13846"/>
                        <a14:foregroundMark x1="75385" y1="10846" x2="79231" y2="13385"/>
                        <a14:foregroundMark x1="75385" y1="14385" x2="78769" y2="10000"/>
                        <a14:foregroundMark x1="77231" y1="11231" x2="79615" y2="12385"/>
                        <a14:foregroundMark x1="78385" y1="14231" x2="76615" y2="11000"/>
                        <a14:foregroundMark x1="75000" y1="13000" x2="72769" y2="11385"/>
                        <a14:foregroundMark x1="78385" y1="20000" x2="81000" y2="23000"/>
                        <a14:foregroundMark x1="76000" y1="19846" x2="76615" y2="22462"/>
                        <a14:foregroundMark x1="90615" y1="15000" x2="92846" y2="14615"/>
                        <a14:foregroundMark x1="73923" y1="13769" x2="72077" y2="14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56" t="5029" r="5185" b="76491"/>
          <a:stretch>
            <a:fillRect/>
          </a:stretch>
        </p:blipFill>
        <p:spPr>
          <a:xfrm rot="1099036">
            <a:off x="10871510" y="52103"/>
            <a:ext cx="1520878" cy="1177935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426229" y="130802"/>
            <a:ext cx="2169915" cy="992010"/>
          </a:xfrm>
          <a:prstGeom prst="cloudCallout">
            <a:avLst>
              <a:gd name="adj1" fmla="val 59081"/>
              <a:gd name="adj2" fmla="val 10114"/>
            </a:avLst>
          </a:prstGeom>
          <a:solidFill>
            <a:schemeClr val="bg1"/>
          </a:solidFill>
          <a:ln>
            <a:solidFill>
              <a:srgbClr val="B05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30660" y="287497"/>
            <a:ext cx="13724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rgbClr val="AD55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FS Blonde Script" panose="03000503000000000000" pitchFamily="65" charset="0"/>
              </a:rPr>
              <a:t>Nhóm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078" y="315685"/>
            <a:ext cx="11532100" cy="6226629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lh6.googleusercontent.com/sAs26Ps677kqrDN7gHLOzQUoDLO_niYx_5uYc_wVlW4KrybKx4Y0GmN4NxBxCRu-1TTfNIB8JrjBreVsBYE9z-hSik25If8nLxUdukyGnv8iICCXcRc8zURaqeWa9wAhO783etbUzSBEfrCOQThmi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03" y="1375284"/>
            <a:ext cx="5966873" cy="45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2122" y="1048268"/>
            <a:ext cx="5322381" cy="52168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Báo cáo kết quả trước lớp.</a:t>
            </a:r>
          </a:p>
          <a:p>
            <a:pPr algn="just">
              <a:lnSpc>
                <a:spcPct val="150000"/>
              </a:lnSpc>
            </a:pPr>
            <a:r>
              <a:rPr lang="en-US" sz="370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Ghi lại cách phòng tránh bị xâm hại tinh thần phù hợp với bản thân.</a:t>
            </a:r>
            <a:endParaRPr lang="en-US" sz="3700" b="0" cap="none" spc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Hoạt động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bg1"/>
                </a:solidFill>
                <a:latin typeface="#9Slide04 Goku" panose="02000503000000020004" pitchFamily="2" charset="0"/>
                <a:cs typeface="Arial" panose="020B0604020202020204" pitchFamily="34" charset="0"/>
              </a:rPr>
              <a:t>Hoạt động 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2" r="285"/>
          <a:stretch>
            <a:fillRect/>
          </a:stretch>
        </p:blipFill>
        <p:spPr>
          <a:xfrm>
            <a:off x="0" y="5285961"/>
            <a:ext cx="12206477" cy="1601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3765" y="832485"/>
            <a:ext cx="106927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>
                <a:solidFill>
                  <a:srgbClr val="00B050"/>
                </a:solidFill>
                <a:latin typeface="UTM Cookies" panose="02040603050506020204" pitchFamily="18" charset="0"/>
              </a:rPr>
              <a:t>CÁCH PHÒNG TRÁNH BỊ XÂM HẠI TINH THẦN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sp>
        <p:nvSpPr>
          <p:cNvPr id="2" name="TextBox 7"/>
          <p:cNvSpPr txBox="1"/>
          <p:nvPr/>
        </p:nvSpPr>
        <p:spPr>
          <a:xfrm>
            <a:off x="1078865" y="1324610"/>
            <a:ext cx="997077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Luôn chia sẻ câu chuyện của mình với bạn bè, thầy cô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Bày tỏ mong muốn với bố, mẹ, anh, chị, em và người thân trong gia đình về một cuộc sống không bị bảo lực tinh thần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Thể hiện mong muốn được yêu thương, nói chuyện nhẹ nhàng, vui vẻ</a:t>
            </a:r>
          </a:p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Đề nghị 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người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đình 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 âm lượng vừa phải khi nói chuyện, trao đổi với nhau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Kiểm soát được cảm xúc của bản thân, tránh để mình rơi vào những cảm xúc tiêu cự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Thẳng thắn chia sẻ với người thân trong gia đình về cảm xúc của mình khi người lớn gây áp lực hoặc quá kỳ vọng về mình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Ghi lại nhật kí để giải toả tâm trạng của </a:t>
            </a:r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mình.</a:t>
            </a:r>
          </a:p>
          <a:p>
            <a:pPr algn="just"/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Sống chan hòa với mọi người.</a:t>
            </a:r>
          </a:p>
          <a:p>
            <a:pPr algn="just"/>
            <a:r>
              <a:rPr lang="en-GB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Gọi tổng đài điện thoại Quốc gia bảo vệ trẻ em 111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421</Words>
  <Application>Microsoft Office PowerPoint</Application>
  <PresentationFormat>Widescreen</PresentationFormat>
  <Paragraphs>43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Athiti</vt:lpstr>
      <vt:lpstr>Calibri</vt:lpstr>
      <vt:lpstr>Times New Roman</vt:lpstr>
      <vt:lpstr>UTM Cookies</vt:lpstr>
      <vt:lpstr>方正清刻本悦宋简体</vt:lpstr>
      <vt:lpstr>UVN Mang Tre</vt:lpstr>
      <vt:lpstr>#9Slide05 FS Blonde Script</vt:lpstr>
      <vt:lpstr>Arial</vt:lpstr>
      <vt:lpstr>等线</vt:lpstr>
      <vt:lpstr>Calibri Light</vt:lpstr>
      <vt:lpstr>#9Slide07 SVNZiclets</vt:lpstr>
      <vt:lpstr>#9Slide04 Goku</vt:lpstr>
      <vt:lpstr>Microsoft YaHei</vt:lpstr>
      <vt:lpstr>#9Slide07 IcielKoni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 4</dc:title>
  <dc:subject>HDTN 4</dc:subject>
  <dc:creator>KTUTS</dc:creator>
  <cp:keywords>Chau</cp:keywords>
  <dc:description>KTUTS</dc:description>
  <cp:lastModifiedBy>Windows User</cp:lastModifiedBy>
  <cp:revision>10</cp:revision>
  <dcterms:created xsi:type="dcterms:W3CDTF">2023-09-17T14:53:00Z</dcterms:created>
  <dcterms:modified xsi:type="dcterms:W3CDTF">2024-10-22T17:34:56Z</dcterms:modified>
  <cp:version>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0057EBE4972343B09E835A560A729D9A</vt:lpwstr>
  </property>
  <property fmtid="{D5CDD505-2E9C-101B-9397-08002B2CF9AE}" pid="3" name="KSOProductBuildVer">
    <vt:lpwstr>2057-11.2.0.11341</vt:lpwstr>
  </property>
</Properties>
</file>