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583" r:id="rId2"/>
    <p:sldId id="584" r:id="rId3"/>
    <p:sldId id="285" r:id="rId4"/>
    <p:sldId id="286" r:id="rId5"/>
    <p:sldId id="586" r:id="rId6"/>
    <p:sldId id="2007577134" r:id="rId7"/>
    <p:sldId id="2007577133" r:id="rId8"/>
    <p:sldId id="2007577139" r:id="rId9"/>
    <p:sldId id="2007577135" r:id="rId10"/>
    <p:sldId id="2007577136" r:id="rId11"/>
    <p:sldId id="2007577137" r:id="rId12"/>
    <p:sldId id="283" r:id="rId13"/>
    <p:sldId id="2007577138" r:id="rId14"/>
    <p:sldId id="281" r:id="rId15"/>
    <p:sldId id="417" r:id="rId16"/>
    <p:sldId id="25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E9D"/>
    <a:srgbClr val="CC3300"/>
    <a:srgbClr val="FF7707"/>
    <a:srgbClr val="FF9933"/>
    <a:srgbClr val="4472C4"/>
    <a:srgbClr val="FF6600"/>
    <a:srgbClr val="E6E6E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DEE12-272C-4E9E-86C3-D10EABC30D3B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4178D-D3F9-49A6-B5D1-996E4C1E9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80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93B2815-F02C-4E77-89FB-BE6BAB0034B4}"/>
              </a:ext>
            </a:extLst>
          </p:cNvPr>
          <p:cNvSpPr/>
          <p:nvPr userDrawn="1"/>
        </p:nvSpPr>
        <p:spPr>
          <a:xfrm>
            <a:off x="11093570" y="0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692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579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4942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134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5C466234-1508-45F7-B96C-A0A03726A6D0}"/>
              </a:ext>
            </a:extLst>
          </p:cNvPr>
          <p:cNvSpPr/>
          <p:nvPr userDrawn="1"/>
        </p:nvSpPr>
        <p:spPr>
          <a:xfrm>
            <a:off x="10869283" y="247251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485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87F1B-B08B-4C93-AE5F-58786A2D1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A3B26E-AD21-45B1-BD50-E27293269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D2A28-F062-4A80-85AC-784AD7A45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430E4-5445-423A-973F-7BD98BBB9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2D6DA-6083-476B-AF20-69F8494F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71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01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2/9/2026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093570" y="0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3125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62825-F999-48A1-A8CC-DBC54813CE2D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7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49" r:id="rId6"/>
    <p:sldLayoutId id="2147483655" r:id="rId7"/>
    <p:sldLayoutId id="214748366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7.xml"/><Relationship Id="rId13" Type="http://schemas.openxmlformats.org/officeDocument/2006/relationships/image" Target="../media/image45.png"/><Relationship Id="rId3" Type="http://schemas.openxmlformats.org/officeDocument/2006/relationships/control" Target="../activeX/activeX2.xml"/><Relationship Id="rId7" Type="http://schemas.openxmlformats.org/officeDocument/2006/relationships/control" Target="../activeX/activeX6.xml"/><Relationship Id="rId12" Type="http://schemas.openxmlformats.org/officeDocument/2006/relationships/image" Target="../media/image44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11" Type="http://schemas.openxmlformats.org/officeDocument/2006/relationships/image" Target="../media/image43.png"/><Relationship Id="rId5" Type="http://schemas.openxmlformats.org/officeDocument/2006/relationships/control" Target="../activeX/activeX4.xml"/><Relationship Id="rId15" Type="http://schemas.openxmlformats.org/officeDocument/2006/relationships/image" Target="../media/image42.wmf"/><Relationship Id="rId10" Type="http://schemas.openxmlformats.org/officeDocument/2006/relationships/slideLayout" Target="../slideLayouts/slideLayout2.xml"/><Relationship Id="rId4" Type="http://schemas.openxmlformats.org/officeDocument/2006/relationships/control" Target="../activeX/activeX3.xml"/><Relationship Id="rId9" Type="http://schemas.openxmlformats.org/officeDocument/2006/relationships/control" Target="../activeX/activeX8.xml"/><Relationship Id="rId1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4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png"/><Relationship Id="rId5" Type="http://schemas.microsoft.com/office/2007/relationships/hdphoto" Target="../media/hdphoto5.wdp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svg"/><Relationship Id="rId5" Type="http://schemas.openxmlformats.org/officeDocument/2006/relationships/image" Target="../media/image51.png"/><Relationship Id="rId4" Type="http://schemas.openxmlformats.org/officeDocument/2006/relationships/image" Target="../media/image50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image" Target="../media/image9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microsoft.com/office/2007/relationships/hdphoto" Target="../media/hdphoto1.wdp"/><Relationship Id="rId15" Type="http://schemas.openxmlformats.org/officeDocument/2006/relationships/image" Target="../media/image20.png"/><Relationship Id="rId10" Type="http://schemas.microsoft.com/office/2007/relationships/hdphoto" Target="../media/hdphoto2.wdp"/><Relationship Id="rId4" Type="http://schemas.openxmlformats.org/officeDocument/2006/relationships/image" Target="../media/image11.png"/><Relationship Id="rId9" Type="http://schemas.openxmlformats.org/officeDocument/2006/relationships/image" Target="../media/image15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2.png"/><Relationship Id="rId7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26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9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microsoft.com/office/2007/relationships/hdphoto" Target="../media/hdphoto3.wdp"/><Relationship Id="rId11" Type="http://schemas.openxmlformats.org/officeDocument/2006/relationships/image" Target="../media/image38.png"/><Relationship Id="rId5" Type="http://schemas.openxmlformats.org/officeDocument/2006/relationships/image" Target="../media/image33.png"/><Relationship Id="rId10" Type="http://schemas.openxmlformats.org/officeDocument/2006/relationships/image" Target="../media/image37.png"/><Relationship Id="rId4" Type="http://schemas.openxmlformats.org/officeDocument/2006/relationships/image" Target="../media/image32.jpg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10067013" y="0"/>
            <a:ext cx="18485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2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181769" y="1701887"/>
            <a:ext cx="11828462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23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65: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Khối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trụ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-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Khối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cầu</a:t>
            </a:r>
            <a:endParaRPr sz="5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6D6D3B-F6B5-4CD3-AD73-5FB9391F33CB}"/>
              </a:ext>
            </a:extLst>
          </p:cNvPr>
          <p:cNvSpPr/>
          <p:nvPr/>
        </p:nvSpPr>
        <p:spPr>
          <a:xfrm>
            <a:off x="10924619" y="64633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47E94F-C303-408B-B1F4-5C1DD54203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5"/>
            <a:ext cx="12192000" cy="64262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C86FCCD-3A3B-48DF-9028-7749B1A512A5}"/>
              </a:ext>
            </a:extLst>
          </p:cNvPr>
          <p:cNvSpPr/>
          <p:nvPr/>
        </p:nvSpPr>
        <p:spPr>
          <a:xfrm>
            <a:off x="232202" y="884893"/>
            <a:ext cx="1150988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Kể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thêm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các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đồ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vật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có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dạng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hình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khối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trụ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và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có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dạng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hình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khối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cầu</a:t>
            </a:r>
            <a:endParaRPr lang="en-US" sz="3600" b="1" cap="none" spc="0" dirty="0">
              <a:ln w="22225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effectLst/>
              <a:latin typeface="UTM Avo" panose="020406030505060202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E753C36-7B93-44FB-BE48-359CAEB8AD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756" y="2493296"/>
            <a:ext cx="4338754" cy="32598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9EC1809-D9AA-4183-A4F9-BD576027CD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277" y="2493296"/>
            <a:ext cx="4338754" cy="325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704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Single Corner Rounded 24">
            <a:extLst>
              <a:ext uri="{FF2B5EF4-FFF2-40B4-BE49-F238E27FC236}">
                <a16:creationId xmlns:a16="http://schemas.microsoft.com/office/drawing/2014/main" id="{31DFBE02-919F-4582-83F3-A1F6342EF64A}"/>
              </a:ext>
            </a:extLst>
          </p:cNvPr>
          <p:cNvSpPr/>
          <p:nvPr/>
        </p:nvSpPr>
        <p:spPr>
          <a:xfrm>
            <a:off x="0" y="0"/>
            <a:ext cx="12192000" cy="6460626"/>
          </a:xfrm>
          <a:prstGeom prst="round1Rect">
            <a:avLst>
              <a:gd name="adj" fmla="val 383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9933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62107E8-FB2E-4266-B165-BA2AA93BAE7E}"/>
              </a:ext>
            </a:extLst>
          </p:cNvPr>
          <p:cNvSpPr/>
          <p:nvPr/>
        </p:nvSpPr>
        <p:spPr>
          <a:xfrm>
            <a:off x="378045" y="397374"/>
            <a:ext cx="11435910" cy="5946326"/>
          </a:xfrm>
          <a:prstGeom prst="roundRect">
            <a:avLst>
              <a:gd name="adj" fmla="val 9715"/>
            </a:avLst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49B583-2C95-4444-9EF2-13FA6AEE4842}"/>
              </a:ext>
            </a:extLst>
          </p:cNvPr>
          <p:cNvGrpSpPr/>
          <p:nvPr/>
        </p:nvGrpSpPr>
        <p:grpSpPr>
          <a:xfrm>
            <a:off x="2605146" y="116887"/>
            <a:ext cx="6981708" cy="794826"/>
            <a:chOff x="2938884" y="112107"/>
            <a:chExt cx="6918987" cy="71834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25ED2250-F533-4F56-8ECA-92B943F32F3B}"/>
                </a:ext>
              </a:extLst>
            </p:cNvPr>
            <p:cNvSpPr/>
            <p:nvPr/>
          </p:nvSpPr>
          <p:spPr>
            <a:xfrm>
              <a:off x="3281168" y="112107"/>
              <a:ext cx="6576703" cy="718340"/>
            </a:xfrm>
            <a:prstGeom prst="roundRect">
              <a:avLst>
                <a:gd name="adj" fmla="val 47434"/>
              </a:avLst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Theo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em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khối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nào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lăn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685A433-5DD3-43A7-A060-8D70D7406A5E}"/>
                </a:ext>
              </a:extLst>
            </p:cNvPr>
            <p:cNvSpPr/>
            <p:nvPr/>
          </p:nvSpPr>
          <p:spPr>
            <a:xfrm>
              <a:off x="2938884" y="168181"/>
              <a:ext cx="771439" cy="639766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2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D4CAA4B-E287-46B3-9709-7C3AAE05B1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040" y="1309087"/>
            <a:ext cx="8682428" cy="450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883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B84EE89-0B6D-42DF-A72C-2A82CD9A598F}"/>
              </a:ext>
            </a:extLst>
          </p:cNvPr>
          <p:cNvGrpSpPr/>
          <p:nvPr/>
        </p:nvGrpSpPr>
        <p:grpSpPr>
          <a:xfrm>
            <a:off x="1986840" y="192764"/>
            <a:ext cx="9430460" cy="919919"/>
            <a:chOff x="1315544" y="130494"/>
            <a:chExt cx="8983689" cy="831395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A1D09CEE-62D0-4088-811D-91AA0717D2FE}"/>
                </a:ext>
              </a:extLst>
            </p:cNvPr>
            <p:cNvSpPr/>
            <p:nvPr/>
          </p:nvSpPr>
          <p:spPr>
            <a:xfrm>
              <a:off x="1550232" y="130494"/>
              <a:ext cx="8749001" cy="831395"/>
            </a:xfrm>
            <a:prstGeom prst="roundRect">
              <a:avLst>
                <a:gd name="adj" fmla="val 49801"/>
              </a:avLst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Mỗi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hình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sau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bao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nhiêu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khối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trụ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Khối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cầu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Khối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lập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phương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Khối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hộp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chữ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nhật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6F3A541-29C2-4D15-AD55-3F3209CE5887}"/>
                </a:ext>
              </a:extLst>
            </p:cNvPr>
            <p:cNvSpPr/>
            <p:nvPr/>
          </p:nvSpPr>
          <p:spPr>
            <a:xfrm>
              <a:off x="1315544" y="226308"/>
              <a:ext cx="694498" cy="639766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3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52764AD2-006D-4A45-8EBB-81A53EAD1FD5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52218" t="30006" r="10473" b="-2444"/>
          <a:stretch/>
        </p:blipFill>
        <p:spPr>
          <a:xfrm>
            <a:off x="6864300" y="1231955"/>
            <a:ext cx="3192134" cy="28752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2FCB68-5924-4C99-A7E4-D7553519590D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7170" b="89425" l="18038" r="38889">
                        <a14:foregroundMark x1="23377" y1="37170" x2="23377" y2="37170"/>
                        <a14:foregroundMark x1="18254" y1="62208" x2="18038" y2="62986"/>
                        <a14:foregroundMark x1="33405" y1="89580" x2="33405" y2="89580"/>
                        <a14:foregroundMark x1="38889" y1="80715" x2="38889" y2="80715"/>
                      </a14:backgroundRemoval>
                    </a14:imgEffect>
                  </a14:imgLayer>
                </a14:imgProps>
              </a:ext>
            </a:extLst>
          </a:blip>
          <a:srcRect l="16352" t="32661" r="58991" b="6897"/>
          <a:stretch/>
        </p:blipFill>
        <p:spPr>
          <a:xfrm>
            <a:off x="1959664" y="1309936"/>
            <a:ext cx="2500375" cy="285330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BC3DD8A-88F4-40E5-B9A3-0559D4966274}"/>
              </a:ext>
            </a:extLst>
          </p:cNvPr>
          <p:cNvSpPr txBox="1"/>
          <p:nvPr/>
        </p:nvSpPr>
        <p:spPr>
          <a:xfrm>
            <a:off x="1186658" y="4017570"/>
            <a:ext cx="3403600" cy="12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trụ</a:t>
            </a:r>
            <a:endParaRPr lang="en-US" sz="26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cầu</a:t>
            </a:r>
            <a:endParaRPr lang="en-US" sz="26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A0F3E8B-87E1-4712-82D3-F8945A2A3F45}"/>
              </a:ext>
            </a:extLst>
          </p:cNvPr>
          <p:cNvSpPr txBox="1"/>
          <p:nvPr/>
        </p:nvSpPr>
        <p:spPr>
          <a:xfrm>
            <a:off x="1186658" y="5226416"/>
            <a:ext cx="3403600" cy="12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lập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phương</a:t>
            </a:r>
            <a:endParaRPr lang="en-US" sz="26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hộp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chữ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nhật</a:t>
            </a:r>
            <a:endParaRPr lang="en-US" sz="26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68EDEFF-64D7-4126-80F5-E379EB7D9F44}"/>
              </a:ext>
            </a:extLst>
          </p:cNvPr>
          <p:cNvSpPr txBox="1"/>
          <p:nvPr/>
        </p:nvSpPr>
        <p:spPr>
          <a:xfrm>
            <a:off x="6758567" y="3999554"/>
            <a:ext cx="3403600" cy="12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trụ</a:t>
            </a:r>
            <a:endParaRPr lang="en-US" sz="26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cầu</a:t>
            </a:r>
            <a:endParaRPr lang="en-US" sz="26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6303022-3F44-4B54-B16E-75C40A47947E}"/>
              </a:ext>
            </a:extLst>
          </p:cNvPr>
          <p:cNvSpPr txBox="1"/>
          <p:nvPr/>
        </p:nvSpPr>
        <p:spPr>
          <a:xfrm>
            <a:off x="6758567" y="5208400"/>
            <a:ext cx="3403600" cy="12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lập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phương</a:t>
            </a:r>
            <a:endParaRPr lang="en-US" sz="26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hộp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chữ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nhật</a:t>
            </a:r>
            <a:endParaRPr lang="en-US" sz="26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290" name="TextBox1" r:id="rId2" imgW="476280" imgH="495360"/>
        </mc:Choice>
        <mc:Fallback>
          <p:control name="TextBox1" r:id="rId2" imgW="476280" imgH="495360">
            <p:pic>
              <p:nvPicPr>
                <p:cNvPr id="27" name="TextBox1">
                  <a:extLst>
                    <a:ext uri="{FF2B5EF4-FFF2-40B4-BE49-F238E27FC236}">
                      <a16:creationId xmlns:a16="http://schemas.microsoft.com/office/drawing/2014/main" id="{5D992C20-4417-4F5B-8D5E-99068A6BFF94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871715" y="4136842"/>
                  <a:ext cx="477837" cy="492125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91" name="TextBox2" r:id="rId3" imgW="476280" imgH="495360"/>
        </mc:Choice>
        <mc:Fallback>
          <p:control name="TextBox2" r:id="rId3" imgW="476280" imgH="495360">
            <p:pic>
              <p:nvPicPr>
                <p:cNvPr id="28" name="TextBox2">
                  <a:extLst>
                    <a:ext uri="{FF2B5EF4-FFF2-40B4-BE49-F238E27FC236}">
                      <a16:creationId xmlns:a16="http://schemas.microsoft.com/office/drawing/2014/main" id="{F4C1C2BA-3291-4A4E-A45F-6602ED24890B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867803" y="4764127"/>
                  <a:ext cx="477837" cy="492125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92" name="TextBox3" r:id="rId4" imgW="476280" imgH="495360"/>
        </mc:Choice>
        <mc:Fallback>
          <p:control name="TextBox3" r:id="rId4" imgW="476280" imgH="495360">
            <p:pic>
              <p:nvPicPr>
                <p:cNvPr id="29" name="TextBox3">
                  <a:extLst>
                    <a:ext uri="{FF2B5EF4-FFF2-40B4-BE49-F238E27FC236}">
                      <a16:creationId xmlns:a16="http://schemas.microsoft.com/office/drawing/2014/main" id="{2C1AB609-88C1-4F41-93F6-B2D20FDDC012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494950" y="5325545"/>
                  <a:ext cx="477837" cy="492125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93" name="TextBox4" r:id="rId5" imgW="476280" imgH="495360"/>
        </mc:Choice>
        <mc:Fallback>
          <p:control name="TextBox4" r:id="rId5" imgW="476280" imgH="495360">
            <p:pic>
              <p:nvPicPr>
                <p:cNvPr id="30" name="TextBox4">
                  <a:extLst>
                    <a:ext uri="{FF2B5EF4-FFF2-40B4-BE49-F238E27FC236}">
                      <a16:creationId xmlns:a16="http://schemas.microsoft.com/office/drawing/2014/main" id="{27C98820-573F-41AB-86E8-4EFD706079F5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491038" y="5952830"/>
                  <a:ext cx="477837" cy="492125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94" name="TextBox5" r:id="rId6" imgW="476280" imgH="495360"/>
        </mc:Choice>
        <mc:Fallback>
          <p:control name="TextBox5" r:id="rId6" imgW="476280" imgH="495360">
            <p:pic>
              <p:nvPicPr>
                <p:cNvPr id="34" name="TextBox5">
                  <a:extLst>
                    <a:ext uri="{FF2B5EF4-FFF2-40B4-BE49-F238E27FC236}">
                      <a16:creationId xmlns:a16="http://schemas.microsoft.com/office/drawing/2014/main" id="{342914B7-EC0F-446F-901F-6FB91FEED64A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430924" y="4118826"/>
                  <a:ext cx="477837" cy="492125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95" name="TextBox6" r:id="rId7" imgW="476280" imgH="495360"/>
        </mc:Choice>
        <mc:Fallback>
          <p:control name="TextBox6" r:id="rId7" imgW="476280" imgH="495360">
            <p:pic>
              <p:nvPicPr>
                <p:cNvPr id="35" name="TextBox6">
                  <a:extLst>
                    <a:ext uri="{FF2B5EF4-FFF2-40B4-BE49-F238E27FC236}">
                      <a16:creationId xmlns:a16="http://schemas.microsoft.com/office/drawing/2014/main" id="{192317B0-E1DB-40B0-B502-202FC6E8D68A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427012" y="4720711"/>
                  <a:ext cx="477837" cy="492125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96" name="TextBox7" r:id="rId8" imgW="476280" imgH="495360"/>
        </mc:Choice>
        <mc:Fallback>
          <p:control name="TextBox7" r:id="rId8" imgW="476280" imgH="495360">
            <p:pic>
              <p:nvPicPr>
                <p:cNvPr id="36" name="TextBox7">
                  <a:extLst>
                    <a:ext uri="{FF2B5EF4-FFF2-40B4-BE49-F238E27FC236}">
                      <a16:creationId xmlns:a16="http://schemas.microsoft.com/office/drawing/2014/main" id="{F34286D6-6189-4F38-89E7-0ED20623C1C3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028759" y="5307529"/>
                  <a:ext cx="477837" cy="492125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97" name="TextBox8" r:id="rId9" imgW="476280" imgH="495360"/>
        </mc:Choice>
        <mc:Fallback>
          <p:control name="TextBox8" r:id="rId9" imgW="476280" imgH="495360">
            <p:pic>
              <p:nvPicPr>
                <p:cNvPr id="37" name="TextBox8">
                  <a:extLst>
                    <a:ext uri="{FF2B5EF4-FFF2-40B4-BE49-F238E27FC236}">
                      <a16:creationId xmlns:a16="http://schemas.microsoft.com/office/drawing/2014/main" id="{14A7438E-F53E-4098-A94A-4FFDD33EC3F9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037547" y="5934814"/>
                  <a:ext cx="477837" cy="492125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69417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32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4F8BF70-8CE0-4598-B0A2-21161FAA20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5"/>
            <a:ext cx="12192000" cy="64262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C9B83A2-337C-47CE-B5CD-6F5B6E39A6A1}"/>
              </a:ext>
            </a:extLst>
          </p:cNvPr>
          <p:cNvGrpSpPr/>
          <p:nvPr/>
        </p:nvGrpSpPr>
        <p:grpSpPr>
          <a:xfrm>
            <a:off x="1787321" y="280685"/>
            <a:ext cx="8083958" cy="659234"/>
            <a:chOff x="1603167" y="357117"/>
            <a:chExt cx="8083958" cy="659234"/>
          </a:xfrm>
        </p:grpSpPr>
        <p:sp>
          <p:nvSpPr>
            <p:cNvPr id="7" name="Flowchart: Alternate Process 6">
              <a:extLst>
                <a:ext uri="{FF2B5EF4-FFF2-40B4-BE49-F238E27FC236}">
                  <a16:creationId xmlns:a16="http://schemas.microsoft.com/office/drawing/2014/main" id="{7EBECA9F-9C92-4E60-A2A2-4488A8453939}"/>
                </a:ext>
              </a:extLst>
            </p:cNvPr>
            <p:cNvSpPr/>
            <p:nvPr/>
          </p:nvSpPr>
          <p:spPr>
            <a:xfrm>
              <a:off x="2045334" y="357117"/>
              <a:ext cx="7641791" cy="659234"/>
            </a:xfrm>
            <a:prstGeom prst="flowChartAlternateProcess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</a:rPr>
                <a:t>Kể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</a:rPr>
                <a:t>tên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</a:rPr>
                <a:t>một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</a:rPr>
                <a:t>số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</a:rPr>
                <a:t>đồ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</a:rPr>
                <a:t>vật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</a:rPr>
                <a:t>trong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</a:rPr>
                <a:t>thực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</a:rPr>
                <a:t>tế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</a:rPr>
                <a:t>: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003FEC8-CFE5-4DC6-9F29-A794EE3B09D0}"/>
                </a:ext>
              </a:extLst>
            </p:cNvPr>
            <p:cNvGrpSpPr/>
            <p:nvPr/>
          </p:nvGrpSpPr>
          <p:grpSpPr>
            <a:xfrm>
              <a:off x="1603167" y="357117"/>
              <a:ext cx="658069" cy="659234"/>
              <a:chOff x="4681214" y="1001419"/>
              <a:chExt cx="479918" cy="460721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2B045F0F-3A07-4798-98AD-6F13BAEBAC69}"/>
                  </a:ext>
                </a:extLst>
              </p:cNvPr>
              <p:cNvSpPr/>
              <p:nvPr/>
            </p:nvSpPr>
            <p:spPr>
              <a:xfrm>
                <a:off x="4681214" y="1001419"/>
                <a:ext cx="479918" cy="46072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E07BE5D-9970-4FB8-BF2B-20DB66EAB12E}"/>
                  </a:ext>
                </a:extLst>
              </p:cNvPr>
              <p:cNvSpPr/>
              <p:nvPr/>
            </p:nvSpPr>
            <p:spPr>
              <a:xfrm>
                <a:off x="4777732" y="1122067"/>
                <a:ext cx="326345" cy="268754"/>
              </a:xfrm>
              <a:prstGeom prst="rect">
                <a:avLst/>
              </a:prstGeom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AF67159-FF51-4F92-89F1-50A805341A27}"/>
              </a:ext>
            </a:extLst>
          </p:cNvPr>
          <p:cNvGrpSpPr/>
          <p:nvPr/>
        </p:nvGrpSpPr>
        <p:grpSpPr>
          <a:xfrm>
            <a:off x="2673991" y="1745961"/>
            <a:ext cx="5801182" cy="3576989"/>
            <a:chOff x="2771318" y="1895474"/>
            <a:chExt cx="5801182" cy="357698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8416D32-34C7-42FC-9B55-95B39A53BE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1318" y="1895474"/>
              <a:ext cx="5801182" cy="3576989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4FFBE0C-4FD0-438C-B621-292DC891A0FD}"/>
                </a:ext>
              </a:extLst>
            </p:cNvPr>
            <p:cNvSpPr txBox="1"/>
            <p:nvPr/>
          </p:nvSpPr>
          <p:spPr>
            <a:xfrm>
              <a:off x="3571875" y="3027442"/>
              <a:ext cx="4410075" cy="13130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a. </a:t>
              </a:r>
              <a:r>
                <a:rPr lang="en-US" sz="2800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Có</a:t>
              </a:r>
              <a:r>
                <a:rPr lang="en-US" sz="2800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dạng</a:t>
              </a:r>
              <a:r>
                <a:rPr lang="en-US" sz="2800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khối</a:t>
              </a:r>
              <a:r>
                <a:rPr lang="en-US" sz="2800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trụ</a:t>
              </a:r>
              <a:r>
                <a:rPr lang="en-US" sz="2800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b. </a:t>
              </a:r>
              <a:r>
                <a:rPr lang="en-US" sz="2800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Có</a:t>
              </a:r>
              <a:r>
                <a:rPr lang="en-US" sz="2800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dạng</a:t>
              </a:r>
              <a:r>
                <a:rPr lang="en-US" sz="2800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khối</a:t>
              </a:r>
              <a:r>
                <a:rPr lang="en-US" sz="2800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cầu</a:t>
              </a:r>
              <a:r>
                <a:rPr lang="en-US" sz="2800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.</a:t>
              </a:r>
              <a:endParaRPr lang="en-US" sz="2800" dirty="0">
                <a:solidFill>
                  <a:srgbClr val="002060"/>
                </a:solidFill>
              </a:endParaRP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B340CE91-67A2-43CA-BDCE-3614022B7A6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088"/>
          <a:stretch/>
        </p:blipFill>
        <p:spPr>
          <a:xfrm>
            <a:off x="856268" y="2312379"/>
            <a:ext cx="1504493" cy="3455360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C8F2CD57-5241-4F7E-BFED-EA49E6C25965}"/>
              </a:ext>
            </a:extLst>
          </p:cNvPr>
          <p:cNvGrpSpPr/>
          <p:nvPr/>
        </p:nvGrpSpPr>
        <p:grpSpPr>
          <a:xfrm>
            <a:off x="8205632" y="1945824"/>
            <a:ext cx="2790372" cy="3726503"/>
            <a:chOff x="8205632" y="1945824"/>
            <a:chExt cx="2790372" cy="3726503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8770F2F0-1334-4B07-B4F5-B511378A41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65" t="-1189" r="3701" b="1189"/>
            <a:stretch/>
          </p:blipFill>
          <p:spPr>
            <a:xfrm flipH="1">
              <a:off x="8881454" y="1945824"/>
              <a:ext cx="2114550" cy="3726503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21AD6AC0-EF2A-4137-B2AD-6E5CF0B6F88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31719">
              <a:off x="8205632" y="2160520"/>
              <a:ext cx="1568087" cy="1568087"/>
            </a:xfrm>
            <a:prstGeom prst="rect">
              <a:avLst/>
            </a:prstGeom>
          </p:spPr>
        </p:pic>
      </p:grpSp>
      <p:sp>
        <p:nvSpPr>
          <p:cNvPr id="33" name="Speech Bubble: Oval 32">
            <a:extLst>
              <a:ext uri="{FF2B5EF4-FFF2-40B4-BE49-F238E27FC236}">
                <a16:creationId xmlns:a16="http://schemas.microsoft.com/office/drawing/2014/main" id="{C9A71A30-6883-428A-B41F-2BD6E79A4572}"/>
              </a:ext>
            </a:extLst>
          </p:cNvPr>
          <p:cNvSpPr/>
          <p:nvPr/>
        </p:nvSpPr>
        <p:spPr>
          <a:xfrm>
            <a:off x="7645400" y="939919"/>
            <a:ext cx="3864925" cy="1174988"/>
          </a:xfrm>
          <a:prstGeom prst="wedgeEllipseCallout">
            <a:avLst>
              <a:gd name="adj1" fmla="val 14580"/>
              <a:gd name="adj2" fmla="val 60068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Hộp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bút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chì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dạng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trụ</a:t>
            </a:r>
            <a:endParaRPr lang="en-US" sz="2400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5210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9879"/>
            <a:ext cx="11907297" cy="66164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453D94-F8CB-485B-B2FA-40FF6754D10B}"/>
              </a:ext>
            </a:extLst>
          </p:cNvPr>
          <p:cNvSpPr txBox="1"/>
          <p:nvPr/>
        </p:nvSpPr>
        <p:spPr>
          <a:xfrm>
            <a:off x="2138173" y="3609235"/>
            <a:ext cx="7311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học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hôm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nay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biết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thêm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được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D3F467-6705-4C18-9FD1-748EC63802DD}"/>
              </a:ext>
            </a:extLst>
          </p:cNvPr>
          <p:cNvSpPr txBox="1"/>
          <p:nvPr/>
        </p:nvSpPr>
        <p:spPr>
          <a:xfrm>
            <a:off x="2289175" y="3550511"/>
            <a:ext cx="7311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Để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có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thể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làm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tốt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các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tập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trên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nhắn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bạn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1858E5-1479-4D39-B9DC-FE8756AF24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593442" y="581096"/>
            <a:ext cx="9368472" cy="5804463"/>
          </a:xfrm>
          <a:prstGeom prst="rect">
            <a:avLst/>
          </a:prstGeom>
        </p:spPr>
      </p:pic>
      <p:sp>
        <p:nvSpPr>
          <p:cNvPr id="2" name="Google Shape;290;p7">
            <a:extLst>
              <a:ext uri="{FF2B5EF4-FFF2-40B4-BE49-F238E27FC236}">
                <a16:creationId xmlns:a16="http://schemas.microsoft.com/office/drawing/2014/main" id="{271B6753-F31C-4A20-8DE2-32985CD964D7}"/>
              </a:ext>
            </a:extLst>
          </p:cNvPr>
          <p:cNvSpPr txBox="1"/>
          <p:nvPr/>
        </p:nvSpPr>
        <p:spPr>
          <a:xfrm>
            <a:off x="3655771" y="2626923"/>
            <a:ext cx="5455657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DẶN DÒ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F5F2D25-62A7-45FE-9A0A-045C3596902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65439">
            <a:off x="833474" y="4683561"/>
            <a:ext cx="3151436" cy="151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87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5948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314E50C-8877-4FF4-9417-4A6068358B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9" b="6289"/>
          <a:stretch/>
        </p:blipFill>
        <p:spPr>
          <a:xfrm>
            <a:off x="224319" y="0"/>
            <a:ext cx="11743362" cy="6426679"/>
          </a:xfrm>
          <a:prstGeom prst="rect">
            <a:avLst/>
          </a:prstGeom>
        </p:spPr>
      </p:pic>
      <p:sp>
        <p:nvSpPr>
          <p:cNvPr id="4" name="文本框 32">
            <a:extLst>
              <a:ext uri="{FF2B5EF4-FFF2-40B4-BE49-F238E27FC236}">
                <a16:creationId xmlns:a16="http://schemas.microsoft.com/office/drawing/2014/main" id="{ABFD3119-7FB6-4272-AF0C-B2E2E6A29582}"/>
              </a:ext>
            </a:extLst>
          </p:cNvPr>
          <p:cNvSpPr txBox="1"/>
          <p:nvPr/>
        </p:nvSpPr>
        <p:spPr>
          <a:xfrm>
            <a:off x="3133868" y="2618561"/>
            <a:ext cx="5924262" cy="1189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66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36233C-7A47-4435-AEBA-C59F998CABA8}"/>
              </a:ext>
            </a:extLst>
          </p:cNvPr>
          <p:cNvSpPr/>
          <p:nvPr/>
        </p:nvSpPr>
        <p:spPr>
          <a:xfrm>
            <a:off x="3560694" y="4010738"/>
            <a:ext cx="507062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MÌNH CÙNG CHIA SẺ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68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E3F9A3-CBFD-4E33-8CCF-18B983D9FC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15"/>
          <a:stretch/>
        </p:blipFill>
        <p:spPr>
          <a:xfrm>
            <a:off x="0" y="0"/>
            <a:ext cx="12192000" cy="641805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A635875-41C7-419F-A1A1-8BB56CA8E6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16" y="690329"/>
            <a:ext cx="11267768" cy="50373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9751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Single Corner Rounded 24">
            <a:extLst>
              <a:ext uri="{FF2B5EF4-FFF2-40B4-BE49-F238E27FC236}">
                <a16:creationId xmlns:a16="http://schemas.microsoft.com/office/drawing/2014/main" id="{31DFBE02-919F-4582-83F3-A1F6342EF64A}"/>
              </a:ext>
            </a:extLst>
          </p:cNvPr>
          <p:cNvSpPr/>
          <p:nvPr/>
        </p:nvSpPr>
        <p:spPr>
          <a:xfrm>
            <a:off x="0" y="0"/>
            <a:ext cx="12192000" cy="6460626"/>
          </a:xfrm>
          <a:prstGeom prst="round1Rect">
            <a:avLst>
              <a:gd name="adj" fmla="val 383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9933"/>
              </a:solidFill>
              <a:latin typeface="UTM Avo" panose="02040603050506020204" pitchFamily="18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62107E8-FB2E-4266-B165-BA2AA93BAE7E}"/>
              </a:ext>
            </a:extLst>
          </p:cNvPr>
          <p:cNvSpPr/>
          <p:nvPr/>
        </p:nvSpPr>
        <p:spPr>
          <a:xfrm>
            <a:off x="378045" y="296890"/>
            <a:ext cx="11435910" cy="6061398"/>
          </a:xfrm>
          <a:prstGeom prst="roundRect">
            <a:avLst>
              <a:gd name="adj" fmla="val 9715"/>
            </a:avLst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FB71E35C-6D10-46A1-BF69-D0CD3476F1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9" r="25575"/>
          <a:stretch/>
        </p:blipFill>
        <p:spPr>
          <a:xfrm>
            <a:off x="824376" y="2979188"/>
            <a:ext cx="1000992" cy="16355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BEF4CB-F494-4171-8CD6-15956058CE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14" b="98517" l="9720" r="89907">
                        <a14:foregroundMark x1="33084" y1="10593" x2="33084" y2="10593"/>
                        <a14:foregroundMark x1="51963" y1="4237" x2="51963" y2="4237"/>
                        <a14:foregroundMark x1="9720" y1="26059" x2="9720" y2="26059"/>
                        <a14:foregroundMark x1="47290" y1="93644" x2="47290" y2="93644"/>
                        <a14:foregroundMark x1="50841" y1="98517" x2="50841" y2="98517"/>
                        <a14:foregroundMark x1="89907" y1="22034" x2="89907" y2="22034"/>
                        <a14:foregroundMark x1="88411" y1="40678" x2="88411" y2="40678"/>
                        <a14:foregroundMark x1="88785" y1="49788" x2="88785" y2="49788"/>
                        <a14:foregroundMark x1="89720" y1="49364" x2="89720" y2="49364"/>
                        <a14:foregroundMark x1="89720" y1="45339" x2="89720" y2="45339"/>
                        <a14:foregroundMark x1="88411" y1="70763" x2="88411" y2="707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05008" y="3043854"/>
            <a:ext cx="1217741" cy="10743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99B84B-0148-4E9D-A31A-E6DB323B27C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2" r="20747"/>
          <a:stretch/>
        </p:blipFill>
        <p:spPr>
          <a:xfrm>
            <a:off x="5087254" y="3025332"/>
            <a:ext cx="934797" cy="12063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2E17B2F-C902-455E-B0CB-A1905EC74B71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786" y="2766524"/>
            <a:ext cx="1180814" cy="118081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A86CDD2-B07B-4EB0-88C4-D12087D9D8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707" y="4324848"/>
            <a:ext cx="1465996" cy="146599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B1B4238-DE98-471D-85EF-21C9CDCCB0E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5000" b="91667" l="8056" r="73611">
                        <a14:foregroundMark x1="41389" y1="27778" x2="41389" y2="27778"/>
                        <a14:foregroundMark x1="48333" y1="25000" x2="48333" y2="25000"/>
                        <a14:foregroundMark x1="73611" y1="56667" x2="73611" y2="56667"/>
                        <a14:foregroundMark x1="51111" y1="25556" x2="51111" y2="2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108" r="18410"/>
          <a:stretch/>
        </p:blipFill>
        <p:spPr>
          <a:xfrm>
            <a:off x="1473097" y="4995742"/>
            <a:ext cx="1099602" cy="104975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5A58988-8224-4BC7-B0BA-40335771112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712" y="4658540"/>
            <a:ext cx="1884223" cy="188422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CDA7BBB-0C74-4F88-8E71-6AD2C71A672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737" y="4118198"/>
            <a:ext cx="1465997" cy="146599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505C3A6-76A9-4D2E-860B-213E279E22AA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660" y="3327589"/>
            <a:ext cx="1588032" cy="105868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D5924D2-A10C-4059-BB5A-8E8C6A8D6AF0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579" y="2617515"/>
            <a:ext cx="1366113" cy="1366113"/>
          </a:xfrm>
          <a:prstGeom prst="rect">
            <a:avLst/>
          </a:prstGeom>
        </p:spPr>
      </p:pic>
      <p:sp>
        <p:nvSpPr>
          <p:cNvPr id="39" name="Flowchart: Direct Access Storage 38">
            <a:extLst>
              <a:ext uri="{FF2B5EF4-FFF2-40B4-BE49-F238E27FC236}">
                <a16:creationId xmlns:a16="http://schemas.microsoft.com/office/drawing/2014/main" id="{2123E020-D0A1-4492-A698-8F11CA2A45C2}"/>
              </a:ext>
            </a:extLst>
          </p:cNvPr>
          <p:cNvSpPr/>
          <p:nvPr/>
        </p:nvSpPr>
        <p:spPr>
          <a:xfrm rot="5400000" flipH="1">
            <a:off x="2099511" y="3131254"/>
            <a:ext cx="1069734" cy="635013"/>
          </a:xfrm>
          <a:prstGeom prst="flowChartMagneticDrum">
            <a:avLst/>
          </a:prstGeom>
          <a:solidFill>
            <a:srgbClr val="CC3300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69875F09-0592-4B79-9AE5-95A1A8F22AF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419" y="4658540"/>
            <a:ext cx="1445342" cy="1445342"/>
          </a:xfrm>
          <a:prstGeom prst="rect">
            <a:avLst/>
          </a:prstGeom>
        </p:spPr>
      </p:pic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3FA97612-D301-4633-91D4-ABE4786285C0}"/>
              </a:ext>
            </a:extLst>
          </p:cNvPr>
          <p:cNvSpPr/>
          <p:nvPr/>
        </p:nvSpPr>
        <p:spPr>
          <a:xfrm>
            <a:off x="1724966" y="93922"/>
            <a:ext cx="9031933" cy="602637"/>
          </a:xfrm>
          <a:prstGeom prst="round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Xếp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đồ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vật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sau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vào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nhóm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cùng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dạng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BD68D581-FB7A-447C-A672-5B6DA8E48046}"/>
              </a:ext>
            </a:extLst>
          </p:cNvPr>
          <p:cNvSpPr/>
          <p:nvPr/>
        </p:nvSpPr>
        <p:spPr>
          <a:xfrm>
            <a:off x="996910" y="886815"/>
            <a:ext cx="1703418" cy="499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Nhóm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1: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09F0DF02-EF6C-4FE1-9764-AD0DE0CF2439}"/>
              </a:ext>
            </a:extLst>
          </p:cNvPr>
          <p:cNvSpPr/>
          <p:nvPr/>
        </p:nvSpPr>
        <p:spPr>
          <a:xfrm>
            <a:off x="3768261" y="886815"/>
            <a:ext cx="1703418" cy="499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Nhóm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2: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53F6312D-2C22-412C-9FBE-45217B52D19E}"/>
              </a:ext>
            </a:extLst>
          </p:cNvPr>
          <p:cNvSpPr/>
          <p:nvPr/>
        </p:nvSpPr>
        <p:spPr>
          <a:xfrm>
            <a:off x="6762714" y="886815"/>
            <a:ext cx="1703418" cy="499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Nhóm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3: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2FD6D05-8EDD-468A-9255-C58018ED8F3F}"/>
              </a:ext>
            </a:extLst>
          </p:cNvPr>
          <p:cNvCxnSpPr>
            <a:cxnSpLocks/>
          </p:cNvCxnSpPr>
          <p:nvPr/>
        </p:nvCxnSpPr>
        <p:spPr>
          <a:xfrm>
            <a:off x="3319193" y="968822"/>
            <a:ext cx="0" cy="5139853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81729BD-CA14-422D-BB36-DA6371923EDC}"/>
              </a:ext>
            </a:extLst>
          </p:cNvPr>
          <p:cNvCxnSpPr>
            <a:cxnSpLocks/>
          </p:cNvCxnSpPr>
          <p:nvPr/>
        </p:nvCxnSpPr>
        <p:spPr>
          <a:xfrm>
            <a:off x="6216183" y="888302"/>
            <a:ext cx="0" cy="5139853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37818E5-36DF-4F38-A425-A73CCEC38E7A}"/>
              </a:ext>
            </a:extLst>
          </p:cNvPr>
          <p:cNvCxnSpPr>
            <a:cxnSpLocks/>
          </p:cNvCxnSpPr>
          <p:nvPr/>
        </p:nvCxnSpPr>
        <p:spPr>
          <a:xfrm>
            <a:off x="8909410" y="859072"/>
            <a:ext cx="0" cy="5139853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19DF1216-5290-4DD1-8075-7BE517612113}"/>
              </a:ext>
            </a:extLst>
          </p:cNvPr>
          <p:cNvSpPr/>
          <p:nvPr/>
        </p:nvSpPr>
        <p:spPr>
          <a:xfrm>
            <a:off x="9434484" y="886815"/>
            <a:ext cx="1703418" cy="499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Nhóm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4: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BC64998C-8AAE-4788-A26E-C1D1500D1A3C}"/>
              </a:ext>
            </a:extLst>
          </p:cNvPr>
          <p:cNvSpPr/>
          <p:nvPr/>
        </p:nvSpPr>
        <p:spPr>
          <a:xfrm>
            <a:off x="700111" y="4850764"/>
            <a:ext cx="2150463" cy="849893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hộp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chữ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nhật</a:t>
            </a:r>
            <a:endParaRPr lang="en-US" sz="24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235369E0-6D6B-4CC9-ABEA-1A2F1DBE23AE}"/>
              </a:ext>
            </a:extLst>
          </p:cNvPr>
          <p:cNvSpPr/>
          <p:nvPr/>
        </p:nvSpPr>
        <p:spPr>
          <a:xfrm>
            <a:off x="3809876" y="4859374"/>
            <a:ext cx="2013818" cy="826698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lập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phương</a:t>
            </a:r>
            <a:endParaRPr lang="en-US" sz="24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D800B464-781F-4945-8370-AE9F6D4B223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flipH="1">
            <a:off x="6611628" y="4177293"/>
            <a:ext cx="2375085" cy="2464655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BB042D67-20D5-4971-939D-C9ABE970727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flipH="1">
            <a:off x="9356387" y="4129635"/>
            <a:ext cx="2375085" cy="246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784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7037E-6 L -0.01367 -0.2076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-10394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11111E-6 L 0.68489 -0.3152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45" y="-16713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22222E-6 L 0.39908 0.0546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48" y="273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7.40741E-7 L -0.00521 -0.1787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-8935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03919 -0.1759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3" y="-8796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33333E-6 L 0.11211 -0.1759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9" y="-8796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33333E-6 L -0.4043 -0.2409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21" y="-1206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48148E-6 L 0.21641 -0.233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20" y="-11667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0 L -0.23945 -0.14074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79" y="-7037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33333E-6 L 0.04844 -0.1562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2" y="-7824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59259E-6 L -0.53386 -0.3569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93" y="-17847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22222E-6 L -0.20235 -0.4328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17" y="-2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2" grpId="0" animBg="1"/>
      <p:bldP spid="43" grpId="0" animBg="1"/>
      <p:bldP spid="44" grpId="0" animBg="1"/>
      <p:bldP spid="45" grpId="0" animBg="1"/>
      <p:bldP spid="49" grpId="0" animBg="1"/>
      <p:bldP spid="50" grpId="0" animBg="1"/>
      <p:bldP spid="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 descr="31f7217a017c2d9a8a7bcbd9844c1629">
            <a:extLst>
              <a:ext uri="{FF2B5EF4-FFF2-40B4-BE49-F238E27FC236}">
                <a16:creationId xmlns:a16="http://schemas.microsoft.com/office/drawing/2014/main" id="{042ED277-46D3-4B08-8CFD-FE4B4045CD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4" name="图片 15" descr="a05684f714522ad77246dba9447411ba">
            <a:extLst>
              <a:ext uri="{FF2B5EF4-FFF2-40B4-BE49-F238E27FC236}">
                <a16:creationId xmlns:a16="http://schemas.microsoft.com/office/drawing/2014/main" id="{4C6111A6-70C4-49B0-9379-57D92B9AEF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6" name="图片 2" descr="觅元素584a989cd6c5a">
            <a:extLst>
              <a:ext uri="{FF2B5EF4-FFF2-40B4-BE49-F238E27FC236}">
                <a16:creationId xmlns:a16="http://schemas.microsoft.com/office/drawing/2014/main" id="{36AAF000-D47B-4390-B53B-A8D3C9641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7" name="文本框 11">
            <a:extLst>
              <a:ext uri="{FF2B5EF4-FFF2-40B4-BE49-F238E27FC236}">
                <a16:creationId xmlns:a16="http://schemas.microsoft.com/office/drawing/2014/main" id="{13B44877-67F3-4CA0-A7C9-4B86E05C18FF}"/>
              </a:ext>
            </a:extLst>
          </p:cNvPr>
          <p:cNvSpPr txBox="1"/>
          <p:nvPr/>
        </p:nvSpPr>
        <p:spPr>
          <a:xfrm>
            <a:off x="4876138" y="2739557"/>
            <a:ext cx="6234053" cy="15696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KHÁM PHÁ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dirty="0">
                <a:solidFill>
                  <a:srgbClr val="FFFF0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KIẾN THỨC MỚI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8" name="图片 7" descr="572005ec0a0c4">
            <a:extLst>
              <a:ext uri="{FF2B5EF4-FFF2-40B4-BE49-F238E27FC236}">
                <a16:creationId xmlns:a16="http://schemas.microsoft.com/office/drawing/2014/main" id="{246DCFB9-2B78-443B-AAB0-7B7B45EC9C3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78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Single Corner Rounded 24">
            <a:extLst>
              <a:ext uri="{FF2B5EF4-FFF2-40B4-BE49-F238E27FC236}">
                <a16:creationId xmlns:a16="http://schemas.microsoft.com/office/drawing/2014/main" id="{31DFBE02-919F-4582-83F3-A1F6342EF64A}"/>
              </a:ext>
            </a:extLst>
          </p:cNvPr>
          <p:cNvSpPr/>
          <p:nvPr/>
        </p:nvSpPr>
        <p:spPr>
          <a:xfrm>
            <a:off x="0" y="0"/>
            <a:ext cx="12192000" cy="6460626"/>
          </a:xfrm>
          <a:prstGeom prst="round1Rect">
            <a:avLst>
              <a:gd name="adj" fmla="val 383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9933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62107E8-FB2E-4266-B165-BA2AA93BAE7E}"/>
              </a:ext>
            </a:extLst>
          </p:cNvPr>
          <p:cNvSpPr/>
          <p:nvPr/>
        </p:nvSpPr>
        <p:spPr>
          <a:xfrm>
            <a:off x="378045" y="282302"/>
            <a:ext cx="11435910" cy="6061398"/>
          </a:xfrm>
          <a:prstGeom prst="roundRect">
            <a:avLst>
              <a:gd name="adj" fmla="val 9715"/>
            </a:avLst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933CE74-909C-4B3A-9EC6-D8AA5277B5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2" r="20747"/>
          <a:stretch/>
        </p:blipFill>
        <p:spPr>
          <a:xfrm>
            <a:off x="3836883" y="809191"/>
            <a:ext cx="1439111" cy="1857160"/>
          </a:xfrm>
          <a:prstGeom prst="rect">
            <a:avLst/>
          </a:prstGeom>
        </p:spPr>
      </p:pic>
      <p:sp>
        <p:nvSpPr>
          <p:cNvPr id="17" name="Flowchart: Direct Access Storage 16">
            <a:extLst>
              <a:ext uri="{FF2B5EF4-FFF2-40B4-BE49-F238E27FC236}">
                <a16:creationId xmlns:a16="http://schemas.microsoft.com/office/drawing/2014/main" id="{0C12E334-5DC7-4EAD-9FCB-3C5975EFD37C}"/>
              </a:ext>
            </a:extLst>
          </p:cNvPr>
          <p:cNvSpPr/>
          <p:nvPr/>
        </p:nvSpPr>
        <p:spPr>
          <a:xfrm rot="5400000" flipH="1">
            <a:off x="2715415" y="2934812"/>
            <a:ext cx="1604094" cy="1132812"/>
          </a:xfrm>
          <a:prstGeom prst="flowChartMagneticDrum">
            <a:avLst/>
          </a:prstGeom>
          <a:solidFill>
            <a:srgbClr val="CC3300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0CDA182-C791-4DFE-9778-8B43D00DF6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734" y="596988"/>
            <a:ext cx="2102183" cy="2102183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9CAC75E-DA5B-4292-8A0E-7A5E4180A58B}"/>
              </a:ext>
            </a:extLst>
          </p:cNvPr>
          <p:cNvSpPr/>
          <p:nvPr/>
        </p:nvSpPr>
        <p:spPr>
          <a:xfrm>
            <a:off x="2447008" y="4769678"/>
            <a:ext cx="2013818" cy="826698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trụ</a:t>
            </a:r>
            <a:endParaRPr lang="en-US" sz="32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892DFCF-9D3E-4B45-9F07-DA1394FB67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216" y="920816"/>
            <a:ext cx="1730444" cy="173044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CFDEC26-256F-4173-B0BE-555DC0CB1C9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000" b="91667" l="8056" r="73611">
                        <a14:foregroundMark x1="41389" y1="27778" x2="41389" y2="27778"/>
                        <a14:foregroundMark x1="48333" y1="25000" x2="48333" y2="25000"/>
                        <a14:foregroundMark x1="73611" y1="56667" x2="73611" y2="56667"/>
                        <a14:foregroundMark x1="51111" y1="25556" x2="51111" y2="2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108" r="18410"/>
          <a:stretch/>
        </p:blipFill>
        <p:spPr>
          <a:xfrm>
            <a:off x="8108133" y="2699171"/>
            <a:ext cx="1611430" cy="15383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C4225C5-EA80-4096-A471-721072FCDE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86" y="1010302"/>
            <a:ext cx="2327208" cy="1551472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303264C-2F55-4B34-8E37-1A7700E38D79}"/>
              </a:ext>
            </a:extLst>
          </p:cNvPr>
          <p:cNvSpPr/>
          <p:nvPr/>
        </p:nvSpPr>
        <p:spPr>
          <a:xfrm>
            <a:off x="7926658" y="4737468"/>
            <a:ext cx="2195293" cy="826698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cầu</a:t>
            </a:r>
            <a:endParaRPr lang="en-US" sz="32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80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09433F-F41D-4E30-80DE-30DF5D5C29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5"/>
            <a:ext cx="12192000" cy="64262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C86FCCD-3A3B-48DF-9028-7749B1A512A5}"/>
              </a:ext>
            </a:extLst>
          </p:cNvPr>
          <p:cNvSpPr/>
          <p:nvPr/>
        </p:nvSpPr>
        <p:spPr>
          <a:xfrm>
            <a:off x="232202" y="884893"/>
            <a:ext cx="1150988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Thực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hành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quan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sát</a:t>
            </a:r>
            <a:r>
              <a:rPr lang="en-US" sz="3600" b="1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3600" b="1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UTM Avo" panose="02040603050506020204" pitchFamily="18" charset="0"/>
              </a:rPr>
              <a:t>x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ếp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riêng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các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đồ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vật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có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dạng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hình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khối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trụ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và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có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dạng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hình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khối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cầu</a:t>
            </a:r>
            <a:endParaRPr lang="en-US" sz="3600" b="1" cap="none" spc="0" dirty="0">
              <a:ln w="22225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effectLst/>
              <a:latin typeface="UTM Avo" panose="02040603050506020204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2E2BB89-F0E0-41B3-B934-2D7DC5B51EA0}"/>
              </a:ext>
            </a:extLst>
          </p:cNvPr>
          <p:cNvGrpSpPr/>
          <p:nvPr/>
        </p:nvGrpSpPr>
        <p:grpSpPr>
          <a:xfrm>
            <a:off x="6865486" y="2594533"/>
            <a:ext cx="3264472" cy="2560544"/>
            <a:chOff x="8240292" y="2045850"/>
            <a:chExt cx="3264472" cy="2560544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B089267-83EA-448D-829F-977F1B5634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9912" y="2045850"/>
              <a:ext cx="2674852" cy="253768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C9FA32A-92B6-4CFE-B55A-061D0B1068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742206" y="3535668"/>
              <a:ext cx="1045767" cy="1047862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96A6123-4661-44D1-9485-18B820094E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240292" y="3558532"/>
              <a:ext cx="1045767" cy="1047862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4250D79-8BB6-4622-883E-3CF62385F244}"/>
              </a:ext>
            </a:extLst>
          </p:cNvPr>
          <p:cNvGrpSpPr/>
          <p:nvPr/>
        </p:nvGrpSpPr>
        <p:grpSpPr>
          <a:xfrm>
            <a:off x="2017344" y="2731707"/>
            <a:ext cx="3309172" cy="2446234"/>
            <a:chOff x="-202996" y="2934720"/>
            <a:chExt cx="3309172" cy="2446234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EA9368F5-84D4-41F2-B991-B98AC76273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710"/>
            <a:stretch/>
          </p:blipFill>
          <p:spPr>
            <a:xfrm>
              <a:off x="1740876" y="2934720"/>
              <a:ext cx="1365300" cy="242337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21144F3-398D-4963-BDC8-219FB2C194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864" r="-11154"/>
            <a:stretch/>
          </p:blipFill>
          <p:spPr>
            <a:xfrm flipH="1">
              <a:off x="56931" y="2934720"/>
              <a:ext cx="1571680" cy="242337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05F8C63-5B26-49F5-85B5-A2C8DCF9EC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62304" y="4310228"/>
              <a:ext cx="1045767" cy="1047862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B585D6A3-738C-400A-AD94-899B1A1016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2996" y="4333092"/>
              <a:ext cx="1045767" cy="10478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069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 descr="31f7217a017c2d9a8a7bcbd9844c1629">
            <a:extLst>
              <a:ext uri="{FF2B5EF4-FFF2-40B4-BE49-F238E27FC236}">
                <a16:creationId xmlns:a16="http://schemas.microsoft.com/office/drawing/2014/main" id="{042ED277-46D3-4B08-8CFD-FE4B4045CD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4" name="图片 15" descr="a05684f714522ad77246dba9447411ba">
            <a:extLst>
              <a:ext uri="{FF2B5EF4-FFF2-40B4-BE49-F238E27FC236}">
                <a16:creationId xmlns:a16="http://schemas.microsoft.com/office/drawing/2014/main" id="{4C6111A6-70C4-49B0-9379-57D92B9AEF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6" name="图片 2" descr="觅元素584a989cd6c5a">
            <a:extLst>
              <a:ext uri="{FF2B5EF4-FFF2-40B4-BE49-F238E27FC236}">
                <a16:creationId xmlns:a16="http://schemas.microsoft.com/office/drawing/2014/main" id="{36AAF000-D47B-4390-B53B-A8D3C9641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7" name="文本框 11">
            <a:extLst>
              <a:ext uri="{FF2B5EF4-FFF2-40B4-BE49-F238E27FC236}">
                <a16:creationId xmlns:a16="http://schemas.microsoft.com/office/drawing/2014/main" id="{13B44877-67F3-4CA0-A7C9-4B86E05C18FF}"/>
              </a:ext>
            </a:extLst>
          </p:cNvPr>
          <p:cNvSpPr txBox="1"/>
          <p:nvPr/>
        </p:nvSpPr>
        <p:spPr>
          <a:xfrm>
            <a:off x="4876138" y="2764957"/>
            <a:ext cx="6234053" cy="15696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LUYỆN TẬP –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THỰC HÀNH</a:t>
            </a:r>
          </a:p>
        </p:txBody>
      </p:sp>
      <p:pic>
        <p:nvPicPr>
          <p:cNvPr id="8" name="图片 7" descr="572005ec0a0c4">
            <a:extLst>
              <a:ext uri="{FF2B5EF4-FFF2-40B4-BE49-F238E27FC236}">
                <a16:creationId xmlns:a16="http://schemas.microsoft.com/office/drawing/2014/main" id="{246DCFB9-2B78-443B-AAB0-7B7B45EC9C3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7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Single Corner Rounded 24">
            <a:extLst>
              <a:ext uri="{FF2B5EF4-FFF2-40B4-BE49-F238E27FC236}">
                <a16:creationId xmlns:a16="http://schemas.microsoft.com/office/drawing/2014/main" id="{31DFBE02-919F-4582-83F3-A1F6342EF64A}"/>
              </a:ext>
            </a:extLst>
          </p:cNvPr>
          <p:cNvSpPr/>
          <p:nvPr/>
        </p:nvSpPr>
        <p:spPr>
          <a:xfrm>
            <a:off x="0" y="0"/>
            <a:ext cx="12192000" cy="6460626"/>
          </a:xfrm>
          <a:prstGeom prst="round1Rect">
            <a:avLst>
              <a:gd name="adj" fmla="val 383"/>
            </a:avLst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9933"/>
              </a:solidFill>
              <a:latin typeface="UTM Avo" panose="02040603050506020204" pitchFamily="18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62107E8-FB2E-4266-B165-BA2AA93BAE7E}"/>
              </a:ext>
            </a:extLst>
          </p:cNvPr>
          <p:cNvSpPr/>
          <p:nvPr/>
        </p:nvSpPr>
        <p:spPr>
          <a:xfrm>
            <a:off x="378045" y="282302"/>
            <a:ext cx="11435910" cy="6061398"/>
          </a:xfrm>
          <a:prstGeom prst="roundRect">
            <a:avLst>
              <a:gd name="adj" fmla="val 9715"/>
            </a:avLst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49B583-2C95-4444-9EF2-13FA6AEE4842}"/>
              </a:ext>
            </a:extLst>
          </p:cNvPr>
          <p:cNvGrpSpPr/>
          <p:nvPr/>
        </p:nvGrpSpPr>
        <p:grpSpPr>
          <a:xfrm>
            <a:off x="1218779" y="110948"/>
            <a:ext cx="10146328" cy="919919"/>
            <a:chOff x="1657693" y="130494"/>
            <a:chExt cx="10055175" cy="831395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25ED2250-F533-4F56-8ECA-92B943F32F3B}"/>
                </a:ext>
              </a:extLst>
            </p:cNvPr>
            <p:cNvSpPr/>
            <p:nvPr/>
          </p:nvSpPr>
          <p:spPr>
            <a:xfrm>
              <a:off x="1917020" y="130494"/>
              <a:ext cx="9795848" cy="831395"/>
            </a:xfrm>
            <a:prstGeom prst="roundRect">
              <a:avLst>
                <a:gd name="adj" fmla="val 47434"/>
              </a:avLst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Xem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các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hình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sau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rồi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tên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một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đồ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vật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dạng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khối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trụ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khối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cầu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685A433-5DD3-43A7-A060-8D70D7406A5E}"/>
                </a:ext>
              </a:extLst>
            </p:cNvPr>
            <p:cNvSpPr/>
            <p:nvPr/>
          </p:nvSpPr>
          <p:spPr>
            <a:xfrm>
              <a:off x="1657693" y="209068"/>
              <a:ext cx="771439" cy="639766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1</a:t>
              </a: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B42EEC06-2658-4AE7-BAEC-0F8E7442D4B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285" b="98351" l="87708" r="98554">
                        <a14:foregroundMark x1="90672" y1="36582" x2="92842" y2="51724"/>
                        <a14:foregroundMark x1="94432" y1="35232" x2="94215" y2="55772"/>
                        <a14:foregroundMark x1="92842" y1="35082" x2="96891" y2="41229"/>
                        <a14:foregroundMark x1="94071" y1="33583" x2="97542" y2="39730"/>
                        <a14:foregroundMark x1="95155" y1="33283" x2="93275" y2="40780"/>
                        <a14:foregroundMark x1="90817" y1="35082" x2="95879" y2="34783"/>
                        <a14:foregroundMark x1="95879" y1="34783" x2="95879" y2="34783"/>
                        <a14:foregroundMark x1="91179" y1="32384" x2="98409" y2="33883"/>
                        <a14:foregroundMark x1="90672" y1="54273" x2="91396" y2="91154"/>
                        <a14:foregroundMark x1="92986" y1="82159" x2="93565" y2="93703"/>
                        <a14:foregroundMark x1="95662" y1="76612" x2="95951" y2="93853"/>
                        <a14:foregroundMark x1="96457" y1="83808" x2="96891" y2="91754"/>
                        <a14:foregroundMark x1="96819" y1="81859" x2="95517" y2="94753"/>
                        <a14:foregroundMark x1="93999" y1="85307" x2="93782" y2="94153"/>
                        <a14:foregroundMark x1="92625" y1="84108" x2="92119" y2="94153"/>
                        <a14:foregroundMark x1="88720" y1="82609" x2="88937" y2="90855"/>
                        <a14:foregroundMark x1="90456" y1="82909" x2="90456" y2="96402"/>
                        <a14:foregroundMark x1="90456" y1="96402" x2="90456" y2="96402"/>
                        <a14:foregroundMark x1="92986" y1="30285" x2="92986" y2="30285"/>
                        <a14:foregroundMark x1="92119" y1="30735" x2="92119" y2="30735"/>
                        <a14:foregroundMark x1="90672" y1="31184" x2="90672" y2="31184"/>
                        <a14:foregroundMark x1="89443" y1="31634" x2="89443" y2="31634"/>
                        <a14:foregroundMark x1="91540" y1="98351" x2="91540" y2="98351"/>
                        <a14:foregroundMark x1="87925" y1="60270" x2="87925" y2="60270"/>
                      </a14:backgroundRemoval>
                    </a14:imgEffect>
                  </a14:imgLayer>
                </a14:imgProps>
              </a:ext>
            </a:extLst>
          </a:blip>
          <a:srcRect l="86357" t="27085"/>
          <a:stretch/>
        </p:blipFill>
        <p:spPr>
          <a:xfrm>
            <a:off x="9953841" y="1575867"/>
            <a:ext cx="1437915" cy="370626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A21E31C-F4FA-45CD-B3F7-185AF1BA1F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8981" b="75712" l="71656" r="82936">
                        <a14:foregroundMark x1="79610" y1="43628" x2="79610" y2="65367"/>
                        <a14:foregroundMark x1="71800" y1="44828" x2="71800" y2="44828"/>
                        <a14:foregroundMark x1="78814" y1="39280" x2="78814" y2="39280"/>
                        <a14:foregroundMark x1="78742" y1="39130" x2="78742" y2="39130"/>
                        <a14:foregroundMark x1="78091" y1="47676" x2="78091" y2="47676"/>
                        <a14:foregroundMark x1="75416" y1="75262" x2="75416" y2="75262"/>
                        <a14:foregroundMark x1="76211" y1="75712" x2="76211" y2="75712"/>
                      </a14:backgroundRemoval>
                    </a14:imgEffect>
                  </a14:imgLayer>
                </a14:imgProps>
              </a:ext>
            </a:extLst>
          </a:blip>
          <a:srcRect l="70658" t="34581" r="15699" b="20446"/>
          <a:stretch/>
        </p:blipFill>
        <p:spPr>
          <a:xfrm>
            <a:off x="7796472" y="2144487"/>
            <a:ext cx="1437915" cy="2286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291307B-7840-44B2-A1E7-B015883E86A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840" b="48876" l="50470" r="61388">
                        <a14:foregroundMark x1="56688" y1="24438" x2="56399" y2="38531"/>
                        <a14:foregroundMark x1="54519" y1="28336" x2="54519" y2="40480"/>
                        <a14:foregroundMark x1="54158" y1="28486" x2="54736" y2="38831"/>
                        <a14:foregroundMark x1="53073" y1="26837" x2="53073" y2="36882"/>
                        <a14:foregroundMark x1="52495" y1="28636" x2="52711" y2="38831"/>
                        <a14:foregroundMark x1="57773" y1="27586" x2="57990" y2="38981"/>
                        <a14:foregroundMark x1="57773" y1="29835" x2="57628" y2="39130"/>
                        <a14:foregroundMark x1="54230" y1="21889" x2="54230" y2="21889"/>
                        <a14:foregroundMark x1="55170" y1="20840" x2="55170" y2="20840"/>
                        <a14:foregroundMark x1="50542" y1="33433" x2="50542" y2="33433"/>
                        <a14:foregroundMark x1="59942" y1="36582" x2="59942" y2="36582"/>
                      </a14:backgroundRemoval>
                    </a14:imgEffect>
                  </a14:imgLayer>
                </a14:imgProps>
              </a:ext>
            </a:extLst>
          </a:blip>
          <a:srcRect l="49175" t="17561" r="37182" b="47531"/>
          <a:stretch/>
        </p:blipFill>
        <p:spPr>
          <a:xfrm>
            <a:off x="5951024" y="1274246"/>
            <a:ext cx="1437915" cy="177437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8FA463C-9042-4E69-AA9F-3785DB17A2D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7616" b="96402" l="34852" r="42733">
                        <a14:foregroundMark x1="36659" y1="69415" x2="38973" y2="68516"/>
                        <a14:foregroundMark x1="39769" y1="84558" x2="39769" y2="84558"/>
                        <a14:foregroundMark x1="38829" y1="71964" x2="38756" y2="84408"/>
                        <a14:foregroundMark x1="38829" y1="68966" x2="38467" y2="82009"/>
                        <a14:foregroundMark x1="39262" y1="69865" x2="39552" y2="69865"/>
                        <a14:foregroundMark x1="39986" y1="70615" x2="39986" y2="70615"/>
                        <a14:foregroundMark x1="39769" y1="67916" x2="39335" y2="67616"/>
                        <a14:foregroundMark x1="38829" y1="67616" x2="38829" y2="67616"/>
                        <a14:foregroundMark x1="38106" y1="85607" x2="38106" y2="85607"/>
                        <a14:foregroundMark x1="40781" y1="94453" x2="40781" y2="94453"/>
                      </a14:backgroundRemoval>
                    </a14:imgEffect>
                  </a14:imgLayer>
                </a14:imgProps>
              </a:ext>
            </a:extLst>
          </a:blip>
          <a:srcRect l="33889" t="65318" r="56196" b="-226"/>
          <a:stretch/>
        </p:blipFill>
        <p:spPr>
          <a:xfrm>
            <a:off x="3762281" y="3774137"/>
            <a:ext cx="1045028" cy="177437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4E4FB18-1903-4BA0-A30E-48A4811E215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2069" b="94903" l="49313" r="64353">
                        <a14:foregroundMark x1="57411" y1="66117" x2="59508" y2="92654"/>
                        <a14:foregroundMark x1="59291" y1="71064" x2="60738" y2="85157"/>
                        <a14:foregroundMark x1="60448" y1="71064" x2="61533" y2="81559"/>
                        <a14:foregroundMark x1="62690" y1="74063" x2="64425" y2="81859"/>
                        <a14:foregroundMark x1="52495" y1="67616" x2="58568" y2="67466"/>
                        <a14:foregroundMark x1="52784" y1="66417" x2="51048" y2="82009"/>
                        <a14:foregroundMark x1="51048" y1="82009" x2="51048" y2="82009"/>
                        <a14:foregroundMark x1="51988" y1="72414" x2="51338" y2="84858"/>
                        <a14:foregroundMark x1="51338" y1="77961" x2="51844" y2="88156"/>
                        <a14:foregroundMark x1="53796" y1="80060" x2="55604" y2="92504"/>
                        <a14:foregroundMark x1="49385" y1="79610" x2="49385" y2="79610"/>
                        <a14:foregroundMark x1="56616" y1="62069" x2="56616" y2="62069"/>
                        <a14:foregroundMark x1="55965" y1="82009" x2="56399" y2="90105"/>
                      </a14:backgroundRemoval>
                    </a14:imgEffect>
                  </a14:imgLayer>
                </a14:imgProps>
              </a:ext>
            </a:extLst>
          </a:blip>
          <a:srcRect l="48242" t="60166" r="34614" b="857"/>
          <a:stretch/>
        </p:blipFill>
        <p:spPr>
          <a:xfrm>
            <a:off x="5567246" y="3668943"/>
            <a:ext cx="1807027" cy="198120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D33E30F-F3EC-4DCE-A3FE-DF16AC5B3C0B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538" b="55622" l="31381" r="45481">
                        <a14:foregroundMark x1="31598" y1="42879" x2="31598" y2="42879"/>
                        <a14:foregroundMark x1="31453" y1="40330" x2="31453" y2="40330"/>
                        <a14:foregroundMark x1="37672" y1="55622" x2="37672" y2="55622"/>
                      </a14:backgroundRemoval>
                    </a14:imgEffect>
                  </a14:imgLayer>
                </a14:imgProps>
              </a:ext>
            </a:extLst>
          </a:blip>
          <a:srcRect l="30065" t="20018" r="52791" b="41005"/>
          <a:stretch/>
        </p:blipFill>
        <p:spPr>
          <a:xfrm>
            <a:off x="3346128" y="1025209"/>
            <a:ext cx="1807027" cy="198120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A703ED4-FA50-4B58-8092-07C78BF979C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379" b="82309" l="8749" r="25380">
                        <a14:foregroundMark x1="12364" y1="44228" x2="18221" y2="44078"/>
                        <a14:foregroundMark x1="18221" y1="44078" x2="21041" y2="44078"/>
                        <a14:foregroundMark x1="12581" y1="41679" x2="19595" y2="43628"/>
                        <a14:foregroundMark x1="8966" y1="51574" x2="8821" y2="65667"/>
                        <a14:foregroundMark x1="9761" y1="80360" x2="23717" y2="80360"/>
                        <a14:foregroundMark x1="9472" y1="82309" x2="9472" y2="82309"/>
                      </a14:backgroundRemoval>
                    </a14:imgEffect>
                  </a14:imgLayer>
                </a14:imgProps>
              </a:ext>
            </a:extLst>
          </a:blip>
          <a:srcRect l="7034" t="40363" r="72559" b="15092"/>
          <a:stretch/>
        </p:blipFill>
        <p:spPr>
          <a:xfrm>
            <a:off x="888376" y="2296884"/>
            <a:ext cx="2150932" cy="2264229"/>
          </a:xfrm>
          <a:prstGeom prst="rect">
            <a:avLst/>
          </a:prstGeom>
        </p:spPr>
      </p:pic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A1F81D95-949C-42AF-AE3F-ABB01B1D7C78}"/>
              </a:ext>
            </a:extLst>
          </p:cNvPr>
          <p:cNvSpPr/>
          <p:nvPr/>
        </p:nvSpPr>
        <p:spPr>
          <a:xfrm>
            <a:off x="3320563" y="5581381"/>
            <a:ext cx="1675846" cy="612134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trụ</a:t>
            </a:r>
            <a:endParaRPr lang="en-US" sz="28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36FCAE2-3E6E-4F27-8175-FB8AC9113BFA}"/>
              </a:ext>
            </a:extLst>
          </p:cNvPr>
          <p:cNvSpPr/>
          <p:nvPr/>
        </p:nvSpPr>
        <p:spPr>
          <a:xfrm>
            <a:off x="3171421" y="2973708"/>
            <a:ext cx="1981733" cy="629075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cầu</a:t>
            </a:r>
            <a:endParaRPr lang="en-US" sz="28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15C40AB-A09E-45DB-9FA7-4F513AB82223}"/>
              </a:ext>
            </a:extLst>
          </p:cNvPr>
          <p:cNvSpPr/>
          <p:nvPr/>
        </p:nvSpPr>
        <p:spPr>
          <a:xfrm>
            <a:off x="5678286" y="2965275"/>
            <a:ext cx="1675846" cy="612134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trụ</a:t>
            </a:r>
            <a:endParaRPr lang="en-US" sz="28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6B631DC8-0B1C-4F41-884E-74D781B1E39B}"/>
              </a:ext>
            </a:extLst>
          </p:cNvPr>
          <p:cNvSpPr/>
          <p:nvPr/>
        </p:nvSpPr>
        <p:spPr>
          <a:xfrm>
            <a:off x="5593354" y="5572911"/>
            <a:ext cx="2052045" cy="629075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cầu</a:t>
            </a:r>
            <a:endParaRPr lang="en-US" sz="28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4BB3D722-0558-4997-AE17-524DA71988FD}"/>
              </a:ext>
            </a:extLst>
          </p:cNvPr>
          <p:cNvSpPr/>
          <p:nvPr/>
        </p:nvSpPr>
        <p:spPr>
          <a:xfrm>
            <a:off x="9824897" y="5370619"/>
            <a:ext cx="1675846" cy="612134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trụ</a:t>
            </a:r>
            <a:endParaRPr lang="en-US" sz="28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B27EC112-DB33-4806-9EB7-BBA3E8E54DAC}"/>
              </a:ext>
            </a:extLst>
          </p:cNvPr>
          <p:cNvSpPr/>
          <p:nvPr/>
        </p:nvSpPr>
        <p:spPr>
          <a:xfrm>
            <a:off x="756262" y="4561113"/>
            <a:ext cx="2216384" cy="908604"/>
          </a:xfrm>
          <a:prstGeom prst="roundRect">
            <a:avLst>
              <a:gd name="adj" fmla="val 35836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lập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phương</a:t>
            </a:r>
            <a:endParaRPr lang="en-US" sz="24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FA1C13B-80E7-45BC-8A23-B1720A0DE4CF}"/>
              </a:ext>
            </a:extLst>
          </p:cNvPr>
          <p:cNvSpPr/>
          <p:nvPr/>
        </p:nvSpPr>
        <p:spPr>
          <a:xfrm>
            <a:off x="7752318" y="4373524"/>
            <a:ext cx="1807027" cy="908604"/>
          </a:xfrm>
          <a:prstGeom prst="roundRect">
            <a:avLst>
              <a:gd name="adj" fmla="val 35836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hộp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chữ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nhật</a:t>
            </a:r>
            <a:endParaRPr lang="en-US" sz="24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075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1652</TotalTime>
  <Words>256</Words>
  <Application>Microsoft Office PowerPoint</Application>
  <PresentationFormat>Widescreen</PresentationFormat>
  <Paragraphs>53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Microsoft YaHei</vt:lpstr>
      <vt:lpstr>Microsoft YaHei</vt:lpstr>
      <vt:lpstr>Arial</vt:lpstr>
      <vt:lpstr>Calibri</vt:lpstr>
      <vt:lpstr>Calibri Light</vt:lpstr>
      <vt:lpstr>Cambria Math</vt:lpstr>
      <vt:lpstr>等线</vt:lpstr>
      <vt:lpstr>Times New Roman</vt:lpstr>
      <vt:lpstr>UTM Avo</vt:lpstr>
      <vt:lpstr>Office Theme</vt:lpstr>
      <vt:lpstr>Tuần 23 Bài 65: Khối trụ - Khối cầu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Phúc Lâm</dc:creator>
  <cp:lastModifiedBy>Admin</cp:lastModifiedBy>
  <cp:revision>172</cp:revision>
  <dcterms:created xsi:type="dcterms:W3CDTF">2021-07-12T03:44:38Z</dcterms:created>
  <dcterms:modified xsi:type="dcterms:W3CDTF">2026-02-09T08:52:07Z</dcterms:modified>
</cp:coreProperties>
</file>