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9" r:id="rId3"/>
    <p:sldId id="284" r:id="rId4"/>
    <p:sldId id="282" r:id="rId5"/>
    <p:sldId id="283" r:id="rId6"/>
    <p:sldId id="286" r:id="rId7"/>
    <p:sldId id="288" r:id="rId8"/>
    <p:sldId id="289" r:id="rId9"/>
    <p:sldId id="293" r:id="rId10"/>
    <p:sldId id="292" r:id="rId11"/>
    <p:sldId id="291" r:id="rId12"/>
    <p:sldId id="290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0">
          <p15:clr>
            <a:srgbClr val="A4A3A4"/>
          </p15:clr>
        </p15:guide>
        <p15:guide id="2" pos="31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6766"/>
    <a:srgbClr val="EECF33"/>
    <a:srgbClr val="59A1C6"/>
    <a:srgbClr val="136198"/>
    <a:srgbClr val="5DA156"/>
    <a:srgbClr val="E5AC3C"/>
    <a:srgbClr val="D5393C"/>
    <a:srgbClr val="F5BB7B"/>
    <a:srgbClr val="ECE54F"/>
    <a:srgbClr val="614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50" autoAdjust="0"/>
  </p:normalViewPr>
  <p:slideViewPr>
    <p:cSldViewPr snapToGrid="0">
      <p:cViewPr varScale="1">
        <p:scale>
          <a:sx n="112" d="100"/>
          <a:sy n="112" d="100"/>
        </p:scale>
        <p:origin x="629" y="72"/>
      </p:cViewPr>
      <p:guideLst>
        <p:guide orient="horz" pos="1640"/>
        <p:guide pos="31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Barlow Condensed" panose="00000506000000000000" charset="0"/>
              <a:ea typeface="Barlow Condensed" panose="00000506000000000000" charset="0"/>
              <a:cs typeface="Barlow Condensed" panose="00000506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Barlow Condensed" panose="00000506000000000000" charset="0"/>
              </a:rPr>
              <a:t>2024/11/18</a:t>
            </a:fld>
            <a:endParaRPr lang="zh-CN" altLang="en-US">
              <a:cs typeface="Barlow Condensed" panose="00000506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Barlow Condensed" panose="00000506000000000000" charset="0"/>
              <a:ea typeface="Barlow Condensed" panose="00000506000000000000" charset="0"/>
              <a:cs typeface="Barlow Condensed" panose="00000506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Barlow Condensed" panose="00000506000000000000" charset="0"/>
              </a:rPr>
              <a:t>‹#›</a:t>
            </a:fld>
            <a:endParaRPr lang="zh-CN" altLang="en-US">
              <a:cs typeface="Barlow Condensed" panose="00000506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fld id="{F7BC7C30-895B-4974-8A60-19541C82F6B3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fld id="{68C1CD97-E9EA-4E82-9539-BE60926ECBB9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Barlow Condensed" panose="00000506000000000000" charset="0"/>
        <a:ea typeface="Barlow Condensed" panose="00000506000000000000" charset="0"/>
        <a:cs typeface="Barlow Condensed" panose="00000506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Barlow Condensed" panose="00000506000000000000" charset="0"/>
        <a:ea typeface="Barlow Condensed" panose="00000506000000000000" charset="0"/>
        <a:cs typeface="Barlow Condensed" panose="00000506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Barlow Condensed" panose="00000506000000000000" charset="0"/>
        <a:ea typeface="Barlow Condensed" panose="00000506000000000000" charset="0"/>
        <a:cs typeface="Barlow Condensed" panose="00000506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Barlow Condensed" panose="00000506000000000000" charset="0"/>
        <a:ea typeface="Barlow Condensed" panose="00000506000000000000" charset="0"/>
        <a:cs typeface="Barlow Condensed" panose="00000506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Barlow Condensed" panose="00000506000000000000" charset="0"/>
        <a:ea typeface="Barlow Condensed" panose="00000506000000000000" charset="0"/>
        <a:cs typeface="Barlow Condensed" panose="00000506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y/c HS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nhấm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41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463154"/>
            <a:ext cx="7793037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1513285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1513285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3113485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914400" y="4743450"/>
            <a:ext cx="19050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3352800" y="4743450"/>
            <a:ext cx="28956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6781800" y="4743450"/>
            <a:ext cx="19050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z="105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5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78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fld id="{D95C8B01-B15C-4B92-AA4C-045722D7B21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361950"/>
            <a:ext cx="7644012" cy="3602525"/>
          </a:xfrm>
          <a:prstGeom prst="rect">
            <a:avLst/>
          </a:prstGeom>
        </p:spPr>
      </p:pic>
      <p:pic>
        <p:nvPicPr>
          <p:cNvPr id="5" name="Picture 4" descr="clou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5269" y="856785"/>
            <a:ext cx="5389880" cy="31076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6705" y="267335"/>
            <a:ext cx="1219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>
                <a:solidFill>
                  <a:srgbClr val="EECF33"/>
                </a:solidFill>
                <a:cs typeface="Barlow Condensed" panose="00000506000000000000" charset="0"/>
              </a:rPr>
              <a:t>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A6A0A2-4CAA-40ED-B75C-CBE4ADEACFA7}"/>
              </a:ext>
            </a:extLst>
          </p:cNvPr>
          <p:cNvSpPr txBox="1"/>
          <p:nvPr/>
        </p:nvSpPr>
        <p:spPr>
          <a:xfrm>
            <a:off x="3018633" y="2423579"/>
            <a:ext cx="3455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FF00"/>
                </a:solidFill>
                <a:latin typeface="Times New Roman" panose="02020603050405020304" pitchFamily="18" charset="0"/>
                <a:ea typeface="Barlow Condensed" panose="00000506000000000000" charset="0"/>
                <a:cs typeface="Times New Roman" panose="02020603050405020304" pitchFamily="18" charset="0"/>
              </a:rPr>
              <a:t>MÔN TOÁN 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ea typeface="Barlow Condensed" panose="00000506000000000000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8061" y="977029"/>
            <a:ext cx="72632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ĐẾN VỚI TIẾT HỌC 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>
            <a:extLst>
              <a:ext uri="{FF2B5EF4-FFF2-40B4-BE49-F238E27FC236}">
                <a16:creationId xmlns:a16="http://schemas.microsoft.com/office/drawing/2014/main" id="{D1729CAB-3A01-4493-96F8-06616B6B2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068" y="-61416"/>
            <a:ext cx="9427191" cy="528178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6F616-DF46-4244-A611-20DF534B08B6}"/>
              </a:ext>
            </a:extLst>
          </p:cNvPr>
          <p:cNvSpPr txBox="1"/>
          <p:nvPr/>
        </p:nvSpPr>
        <p:spPr>
          <a:xfrm>
            <a:off x="496866" y="153462"/>
            <a:ext cx="666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Thứ</a:t>
            </a:r>
            <a:r>
              <a:rPr lang="en-US" sz="24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tư </a:t>
            </a:r>
            <a:r>
              <a:rPr lang="en-US" sz="24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ngày</a:t>
            </a:r>
            <a:r>
              <a:rPr lang="en-US" sz="24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1  </a:t>
            </a:r>
            <a:r>
              <a:rPr lang="en-US" sz="24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tháng</a:t>
            </a:r>
            <a:r>
              <a:rPr lang="en-US" sz="24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12  </a:t>
            </a:r>
            <a:r>
              <a:rPr lang="en-US" sz="2400" b="1" dirty="0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05090-5AAC-4E3A-8F2B-F8ED405B2A3B}"/>
              </a:ext>
            </a:extLst>
          </p:cNvPr>
          <p:cNvSpPr txBox="1"/>
          <p:nvPr/>
        </p:nvSpPr>
        <p:spPr>
          <a:xfrm>
            <a:off x="-1260168" y="958675"/>
            <a:ext cx="78406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7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Bài</a:t>
            </a:r>
            <a:r>
              <a:rPr lang="en-US" sz="2700" b="1">
                <a:solidFill>
                  <a:schemeClr val="bg1"/>
                </a:solidFill>
                <a:latin typeface="HP001 5 hàng" panose="020B0603050302020204" pitchFamily="34" charset="0"/>
              </a:rPr>
              <a:t>: </a:t>
            </a:r>
            <a:r>
              <a:rPr lang="en-US" sz="2700" b="1">
                <a:solidFill>
                  <a:srgbClr val="FFFF00"/>
                </a:solidFill>
                <a:latin typeface="HP001 5 hàng" panose="020B0603050302020204" pitchFamily="34" charset="0"/>
              </a:rPr>
              <a:t>Luyện tập </a:t>
            </a:r>
            <a:endParaRPr lang="en-US" sz="27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3F387-1543-43E3-BD9E-3402038C38C7}"/>
              </a:ext>
            </a:extLst>
          </p:cNvPr>
          <p:cNvSpPr txBox="1"/>
          <p:nvPr/>
        </p:nvSpPr>
        <p:spPr>
          <a:xfrm>
            <a:off x="2320061" y="517973"/>
            <a:ext cx="22393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Toán</a:t>
            </a:r>
            <a:r>
              <a:rPr lang="en-US" sz="27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2426353" y="938203"/>
            <a:ext cx="776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62250D-59DC-439C-99A0-03DA8DFF7D01}"/>
              </a:ext>
            </a:extLst>
          </p:cNvPr>
          <p:cNvCxnSpPr>
            <a:cxnSpLocks/>
          </p:cNvCxnSpPr>
          <p:nvPr/>
        </p:nvCxnSpPr>
        <p:spPr>
          <a:xfrm>
            <a:off x="1463216" y="1370309"/>
            <a:ext cx="630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4F1CD58-0453-4E38-9DAC-FA1DDCF9FAAE}"/>
              </a:ext>
            </a:extLst>
          </p:cNvPr>
          <p:cNvSpPr txBox="1"/>
          <p:nvPr/>
        </p:nvSpPr>
        <p:spPr>
          <a:xfrm>
            <a:off x="2398205" y="1798642"/>
            <a:ext cx="4176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HP001 5 hàng" panose="020B0603050302020204" pitchFamily="34" charset="0"/>
              </a:rPr>
              <a:t>Bài giải</a:t>
            </a:r>
            <a:endParaRPr lang="en-US" sz="24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6589" y="2273584"/>
            <a:ext cx="18811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6.</a:t>
            </a:r>
            <a:endParaRPr lang="en-US" sz="21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21635" y="1385790"/>
            <a:ext cx="1881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(tiếp theo)</a:t>
            </a:r>
            <a:endParaRPr lang="en-US" sz="24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2416609" y="2180933"/>
            <a:ext cx="1186400" cy="27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00966" y="2218128"/>
            <a:ext cx="8297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Ngày thứ hai cô Liên thu hoạch được số cây bắp cải là:</a:t>
            </a:r>
            <a:endParaRPr lang="en-US" sz="24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2438" y="334562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99146" y="2654491"/>
            <a:ext cx="2481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65 + 35 = 100</a:t>
            </a:r>
            <a:endParaRPr lang="en-US" sz="24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1249" y="2644460"/>
            <a:ext cx="2273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(cây)</a:t>
            </a:r>
            <a:endParaRPr lang="en-US" sz="24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5583" y="3073751"/>
            <a:ext cx="2273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Đáp số: </a:t>
            </a:r>
            <a:endParaRPr lang="en-US" sz="24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13862" y="3059923"/>
            <a:ext cx="2518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100</a:t>
            </a:r>
            <a:endParaRPr lang="en-US" sz="24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98717" y="3070200"/>
            <a:ext cx="2273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cây bắp cải</a:t>
            </a:r>
            <a:endParaRPr lang="en-US" sz="24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V="1">
            <a:off x="2344028" y="3428196"/>
            <a:ext cx="1128073" cy="126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75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7" grpId="0"/>
      <p:bldP spid="10" grpId="0"/>
      <p:bldP spid="19" grpId="0"/>
      <p:bldP spid="20" grpId="0"/>
      <p:bldP spid="21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>
            <a:extLst>
              <a:ext uri="{FF2B5EF4-FFF2-40B4-BE49-F238E27FC236}">
                <a16:creationId xmlns:a16="http://schemas.microsoft.com/office/drawing/2014/main" id="{D1729CAB-3A01-4493-96F8-06616B6B2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13" y="-138284"/>
            <a:ext cx="9427191" cy="528178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6F616-DF46-4244-A611-20DF534B08B6}"/>
              </a:ext>
            </a:extLst>
          </p:cNvPr>
          <p:cNvSpPr txBox="1"/>
          <p:nvPr/>
        </p:nvSpPr>
        <p:spPr>
          <a:xfrm>
            <a:off x="496866" y="153462"/>
            <a:ext cx="666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Thứ</a:t>
            </a:r>
            <a:r>
              <a:rPr lang="en-US" sz="24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tư </a:t>
            </a:r>
            <a:r>
              <a:rPr lang="en-US" sz="24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ngày</a:t>
            </a:r>
            <a:r>
              <a:rPr lang="en-US" sz="24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1  </a:t>
            </a:r>
            <a:r>
              <a:rPr lang="en-US" sz="24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tháng</a:t>
            </a:r>
            <a:r>
              <a:rPr lang="en-US" sz="24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12  </a:t>
            </a:r>
            <a:r>
              <a:rPr lang="en-US" sz="2400" b="1" dirty="0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05090-5AAC-4E3A-8F2B-F8ED405B2A3B}"/>
              </a:ext>
            </a:extLst>
          </p:cNvPr>
          <p:cNvSpPr txBox="1"/>
          <p:nvPr/>
        </p:nvSpPr>
        <p:spPr>
          <a:xfrm>
            <a:off x="-1744664" y="938203"/>
            <a:ext cx="78406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7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Bài</a:t>
            </a:r>
            <a:r>
              <a:rPr lang="en-US" sz="2700" b="1">
                <a:solidFill>
                  <a:schemeClr val="bg1"/>
                </a:solidFill>
                <a:latin typeface="HP001 5 hàng" panose="020B0603050302020204" pitchFamily="34" charset="0"/>
              </a:rPr>
              <a:t>: </a:t>
            </a:r>
            <a:r>
              <a:rPr lang="en-US" sz="2700" b="1">
                <a:solidFill>
                  <a:srgbClr val="FFFF00"/>
                </a:solidFill>
                <a:latin typeface="HP001 5 hàng" panose="020B0603050302020204" pitchFamily="34" charset="0"/>
              </a:rPr>
              <a:t>Luyện tập </a:t>
            </a:r>
            <a:endParaRPr lang="en-US" sz="27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3F387-1543-43E3-BD9E-3402038C38C7}"/>
              </a:ext>
            </a:extLst>
          </p:cNvPr>
          <p:cNvSpPr txBox="1"/>
          <p:nvPr/>
        </p:nvSpPr>
        <p:spPr>
          <a:xfrm>
            <a:off x="1828741" y="531622"/>
            <a:ext cx="22393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Toán</a:t>
            </a:r>
            <a:r>
              <a:rPr lang="en-US" sz="27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1935033" y="938203"/>
            <a:ext cx="776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62250D-59DC-439C-99A0-03DA8DFF7D01}"/>
              </a:ext>
            </a:extLst>
          </p:cNvPr>
          <p:cNvCxnSpPr>
            <a:cxnSpLocks/>
          </p:cNvCxnSpPr>
          <p:nvPr/>
        </p:nvCxnSpPr>
        <p:spPr>
          <a:xfrm>
            <a:off x="999193" y="1343013"/>
            <a:ext cx="630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4F1CD58-0453-4E38-9DAC-FA1DDCF9FAAE}"/>
              </a:ext>
            </a:extLst>
          </p:cNvPr>
          <p:cNvSpPr txBox="1"/>
          <p:nvPr/>
        </p:nvSpPr>
        <p:spPr>
          <a:xfrm>
            <a:off x="2323144" y="2187603"/>
            <a:ext cx="4176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HP001 5 hàng" panose="020B0603050302020204" pitchFamily="34" charset="0"/>
              </a:rPr>
              <a:t>Bài giải</a:t>
            </a:r>
            <a:endParaRPr lang="en-US" sz="24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0583" y="2212169"/>
            <a:ext cx="18811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6.</a:t>
            </a:r>
            <a:endParaRPr lang="en-US" sz="21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35032" y="1399438"/>
            <a:ext cx="1881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HP001 5 hàng" panose="020B0603050302020204" pitchFamily="34" charset="0"/>
              </a:rPr>
              <a:t>( </a:t>
            </a:r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tiếp theo)</a:t>
            </a:r>
            <a:endParaRPr lang="en-US" sz="24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V="1">
            <a:off x="2409785" y="2502608"/>
            <a:ext cx="1128073" cy="126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748" y="3896628"/>
            <a:ext cx="936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Ngày thứ nhất cô Liên thu hoạch được 65 cây bắp cải, ngày thứ hai</a:t>
            </a:r>
            <a:endParaRPr lang="en-US" sz="2400" b="1">
              <a:solidFill>
                <a:srgbClr val="FFFF0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545747" y="4280601"/>
            <a:ext cx="10294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mtClean="0">
                <a:solidFill>
                  <a:srgbClr val="FFFF00"/>
                </a:solidFill>
                <a:latin typeface="HP001 5 hàng" panose="020B0603050302020204" pitchFamily="34" charset="0"/>
              </a:rPr>
              <a:t>cô Liên thu hoạch được nhiều hơn ngày thứ nhất 35 cây. Hỏi ngày</a:t>
            </a:r>
            <a:endParaRPr lang="en-US" sz="24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748" y="4722113"/>
            <a:ext cx="7347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srgbClr val="FFFF00"/>
                </a:solidFill>
                <a:latin typeface="HP001 5 hàng" panose="020B0603050302020204" pitchFamily="34" charset="0"/>
              </a:rPr>
              <a:t>thứ hai cô Liên thu hoach được bao nhiêu cây bắp cải?</a:t>
            </a:r>
            <a:endParaRPr lang="en-US" sz="24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89993" y="2648033"/>
            <a:ext cx="7396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Ngày thứ hai cô Liên thu hoach được số cây bắp cải là :</a:t>
            </a:r>
            <a:endParaRPr lang="en-US" sz="24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2438" y="334562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35032" y="3044439"/>
            <a:ext cx="2273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65 + 35 = 100</a:t>
            </a:r>
            <a:endParaRPr lang="en-US" sz="24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83261" y="3019774"/>
            <a:ext cx="2273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(cây)</a:t>
            </a:r>
            <a:endParaRPr lang="en-US" sz="24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2783" y="3414945"/>
            <a:ext cx="2273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Đáp số: </a:t>
            </a:r>
            <a:endParaRPr lang="en-US" sz="24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61880" y="3428412"/>
            <a:ext cx="2273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100</a:t>
            </a:r>
            <a:endParaRPr lang="en-US" sz="24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26264" y="3418219"/>
            <a:ext cx="2273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cây bắp cải</a:t>
            </a:r>
            <a:endParaRPr lang="en-US" sz="24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V="1">
            <a:off x="2801228" y="3769390"/>
            <a:ext cx="1128073" cy="126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1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23" grpId="0"/>
      <p:bldP spid="28" grpId="0"/>
      <p:bldP spid="29" grpId="0"/>
      <p:bldP spid="17" grpId="0"/>
      <p:bldP spid="10" grpId="0"/>
      <p:bldP spid="19" grpId="0"/>
      <p:bldP spid="20" grpId="0"/>
      <p:bldP spid="21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05966" y="402431"/>
            <a:ext cx="9767888" cy="465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1524395" y="307069"/>
            <a:ext cx="7308411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4950" smtClean="0">
                <a:solidFill>
                  <a:schemeClr val="bg1"/>
                </a:solidFill>
                <a:latin typeface="UTM Avo"/>
              </a:rPr>
              <a:t>         </a:t>
            </a:r>
            <a:r>
              <a:rPr lang="en-US" sz="4950" smtClean="0">
                <a:solidFill>
                  <a:srgbClr val="FFFF00"/>
                </a:solidFill>
                <a:latin typeface="UTM Avo"/>
              </a:rPr>
              <a:t>DẶN DÒ </a:t>
            </a:r>
          </a:p>
          <a:p>
            <a:pPr eaLnBrk="1" hangingPunct="1"/>
            <a:r>
              <a:rPr lang="en-US" sz="4950" smtClean="0">
                <a:solidFill>
                  <a:srgbClr val="FF0000"/>
                </a:solidFill>
                <a:latin typeface="UTM Avo"/>
              </a:rPr>
              <a:t>HOÀN THÀNH BÀI 4,5,6</a:t>
            </a:r>
          </a:p>
          <a:p>
            <a:pPr eaLnBrk="1" hangingPunct="1"/>
            <a:r>
              <a:rPr lang="en-US" sz="4950" smtClean="0">
                <a:solidFill>
                  <a:srgbClr val="FF0000"/>
                </a:solidFill>
                <a:latin typeface="UTM Avo"/>
              </a:rPr>
              <a:t>  VỞ BÀI TẬP TOÁN </a:t>
            </a:r>
          </a:p>
          <a:p>
            <a:pPr eaLnBrk="1" hangingPunct="1"/>
            <a:r>
              <a:rPr lang="en-US" sz="4950" smtClean="0">
                <a:solidFill>
                  <a:srgbClr val="FF0000"/>
                </a:solidFill>
                <a:latin typeface="UTM Avo"/>
              </a:rPr>
              <a:t>         TRANG 53</a:t>
            </a:r>
            <a:endParaRPr lang="en-US" sz="4950">
              <a:solidFill>
                <a:srgbClr val="FF0000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109682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el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9478" y="3162588"/>
            <a:ext cx="6065044" cy="704562"/>
          </a:xfrm>
          <a:prstGeom prst="rect">
            <a:avLst/>
          </a:prstGeom>
        </p:spPr>
      </p:pic>
      <p:pic>
        <p:nvPicPr>
          <p:cNvPr id="5" name="Picture 4" descr="cloud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272296"/>
            <a:ext cx="4867275" cy="921659"/>
          </a:xfrm>
          <a:prstGeom prst="rect">
            <a:avLst/>
          </a:prstGeom>
        </p:spPr>
      </p:pic>
      <p:pic>
        <p:nvPicPr>
          <p:cNvPr id="8" name="Picture 7" descr="cyc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5894" y="586796"/>
            <a:ext cx="3052213" cy="312739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6705" y="267335"/>
            <a:ext cx="1219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mtClean="0">
                <a:solidFill>
                  <a:srgbClr val="EECF33"/>
                </a:solidFill>
                <a:cs typeface="Barlow Condensed" panose="00000506000000000000" charset="0"/>
              </a:rPr>
              <a:t>2021</a:t>
            </a:r>
            <a:endParaRPr lang="en-US" altLang="zh-CN" sz="2400">
              <a:solidFill>
                <a:srgbClr val="EECF33"/>
              </a:solidFill>
              <a:cs typeface="Barlow Condensed" panose="0000050600000000000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5173" y="1488771"/>
            <a:ext cx="2608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ài hát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2" y="0"/>
            <a:ext cx="9232711" cy="5143500"/>
          </a:xfrm>
        </p:spPr>
      </p:pic>
    </p:spTree>
    <p:extLst>
      <p:ext uri="{BB962C8B-B14F-4D97-AF65-F5344CB8AC3E}">
        <p14:creationId xmlns:p14="http://schemas.microsoft.com/office/powerpoint/2010/main" val="369238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990041" y="521050"/>
            <a:ext cx="5753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ea typeface="Barlow Condensed" panose="00000506000000000000" charset="0"/>
                <a:cs typeface="Times New Roman" panose="02020603050405020304" pitchFamily="18" charset="0"/>
              </a:rPr>
              <a:t>BÀI: LUYỆN TẬP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Barlow Condensed" panose="00000506000000000000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slid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054" y="1908252"/>
            <a:ext cx="2108971" cy="18573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13748" y="1436478"/>
            <a:ext cx="603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1D6766"/>
                </a:solidFill>
                <a:latin typeface="Times New Roman" panose="02020603050405020304" pitchFamily="18" charset="0"/>
                <a:ea typeface="Barlow Condensed" panose="00000506000000000000" charset="0"/>
                <a:cs typeface="Times New Roman" panose="02020603050405020304" pitchFamily="18" charset="0"/>
              </a:rPr>
              <a:t>(</a:t>
            </a:r>
            <a:r>
              <a:rPr lang="en-US" sz="3600" b="1" smtClean="0">
                <a:solidFill>
                  <a:srgbClr val="1D6766"/>
                </a:solidFill>
                <a:latin typeface="Times New Roman" panose="02020603050405020304" pitchFamily="18" charset="0"/>
                <a:ea typeface="Barlow Condensed" panose="00000506000000000000" charset="0"/>
                <a:cs typeface="Times New Roman" panose="02020603050405020304" pitchFamily="18" charset="0"/>
              </a:rPr>
              <a:t>TIẾP THEO)</a:t>
            </a:r>
            <a:endParaRPr lang="en-US" sz="3600" b="1">
              <a:solidFill>
                <a:srgbClr val="1D6766"/>
              </a:solidFill>
              <a:latin typeface="Times New Roman" panose="02020603050405020304" pitchFamily="18" charset="0"/>
              <a:ea typeface="Barlow Condensed" panose="00000506000000000000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6705" y="267335"/>
            <a:ext cx="1219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mtClean="0">
                <a:solidFill>
                  <a:srgbClr val="EECF33"/>
                </a:solidFill>
                <a:cs typeface="Barlow Condensed" panose="00000506000000000000" charset="0"/>
              </a:rPr>
              <a:t>2021</a:t>
            </a:r>
            <a:endParaRPr lang="en-US" altLang="zh-CN" sz="2400">
              <a:solidFill>
                <a:srgbClr val="EECF33"/>
              </a:solidFill>
              <a:cs typeface="Barlow Condensed" panose="00000506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05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103F7E3-0A46-4C01-A299-249113339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289"/>
          <a:stretch/>
        </p:blipFill>
        <p:spPr>
          <a:xfrm>
            <a:off x="261240" y="0"/>
            <a:ext cx="8479631" cy="26407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15802D-C3DC-47C2-9C26-4BA81A96E318}"/>
              </a:ext>
            </a:extLst>
          </p:cNvPr>
          <p:cNvSpPr/>
          <p:nvPr/>
        </p:nvSpPr>
        <p:spPr>
          <a:xfrm>
            <a:off x="2191404" y="1876101"/>
            <a:ext cx="725214" cy="244366"/>
          </a:xfrm>
          <a:prstGeom prst="roundRect">
            <a:avLst/>
          </a:prstGeom>
          <a:solidFill>
            <a:srgbClr val="FDE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2B39FE-3B60-4C9A-95C9-95FEA9C6CFC0}"/>
              </a:ext>
            </a:extLst>
          </p:cNvPr>
          <p:cNvSpPr txBox="1"/>
          <p:nvPr/>
        </p:nvSpPr>
        <p:spPr>
          <a:xfrm>
            <a:off x="2577291" y="1743817"/>
            <a:ext cx="3704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28A490-178D-401B-A691-3AE5D58CC66B}"/>
              </a:ext>
            </a:extLst>
          </p:cNvPr>
          <p:cNvSpPr txBox="1"/>
          <p:nvPr/>
        </p:nvSpPr>
        <p:spPr>
          <a:xfrm>
            <a:off x="2253726" y="1743817"/>
            <a:ext cx="4892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5065B9-8E2A-45A6-B30D-A506FF3DB332}"/>
              </a:ext>
            </a:extLst>
          </p:cNvPr>
          <p:cNvSpPr/>
          <p:nvPr/>
        </p:nvSpPr>
        <p:spPr>
          <a:xfrm>
            <a:off x="3271346" y="956116"/>
            <a:ext cx="5084379" cy="1503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E29F6A6-56A6-4B2B-AEFD-2ACF71017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638" y="919993"/>
            <a:ext cx="4028090" cy="4011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C5089E-9B62-4690-8ABA-962B8DF6E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189" y="1424466"/>
            <a:ext cx="3436881" cy="404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54ED44-43C4-4CCE-8495-8648407BA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8189" y="1843338"/>
            <a:ext cx="2743198" cy="6775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3FFDBBC-2E82-49BB-B2B3-6C9EF6DC6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986" y="2732893"/>
            <a:ext cx="6924140" cy="6622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CC4CDB1-9565-4AE5-841F-128CFDA8F912}"/>
              </a:ext>
            </a:extLst>
          </p:cNvPr>
          <p:cNvSpPr txBox="1"/>
          <p:nvPr/>
        </p:nvSpPr>
        <p:spPr>
          <a:xfrm>
            <a:off x="1396830" y="3409864"/>
            <a:ext cx="6144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97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0AAF25-7D99-4994-A451-F7E7859B2A5C}"/>
              </a:ext>
            </a:extLst>
          </p:cNvPr>
          <p:cNvSpPr txBox="1"/>
          <p:nvPr/>
        </p:nvSpPr>
        <p:spPr>
          <a:xfrm>
            <a:off x="1465962" y="3896137"/>
            <a:ext cx="5677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dirty="0"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9CE2DD-5DC2-4CC3-BA44-4599CC951338}"/>
              </a:ext>
            </a:extLst>
          </p:cNvPr>
          <p:cNvSpPr txBox="1"/>
          <p:nvPr/>
        </p:nvSpPr>
        <p:spPr>
          <a:xfrm>
            <a:off x="1174889" y="3722742"/>
            <a:ext cx="5677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4994551-29A9-4FB9-ACF9-E47D76F35BF0}"/>
              </a:ext>
            </a:extLst>
          </p:cNvPr>
          <p:cNvCxnSpPr/>
          <p:nvPr/>
        </p:nvCxnSpPr>
        <p:spPr>
          <a:xfrm>
            <a:off x="1489609" y="4319747"/>
            <a:ext cx="48107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D2525EA-A69C-4AFF-919A-25C78DB1D6DC}"/>
              </a:ext>
            </a:extLst>
          </p:cNvPr>
          <p:cNvSpPr txBox="1"/>
          <p:nvPr/>
        </p:nvSpPr>
        <p:spPr>
          <a:xfrm>
            <a:off x="1491927" y="4364333"/>
            <a:ext cx="6948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2CE7FB-C6BB-41B7-9451-D55B4C40DDBF}"/>
              </a:ext>
            </a:extLst>
          </p:cNvPr>
          <p:cNvSpPr txBox="1"/>
          <p:nvPr/>
        </p:nvSpPr>
        <p:spPr>
          <a:xfrm>
            <a:off x="3478075" y="3360836"/>
            <a:ext cx="5677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0D529C-0AAC-4F50-A023-F0216A6DA228}"/>
              </a:ext>
            </a:extLst>
          </p:cNvPr>
          <p:cNvSpPr txBox="1"/>
          <p:nvPr/>
        </p:nvSpPr>
        <p:spPr>
          <a:xfrm>
            <a:off x="3454427" y="3896137"/>
            <a:ext cx="6464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dirty="0"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07616C-081D-4EEA-9C55-E3CD88AD6538}"/>
              </a:ext>
            </a:extLst>
          </p:cNvPr>
          <p:cNvSpPr txBox="1"/>
          <p:nvPr/>
        </p:nvSpPr>
        <p:spPr>
          <a:xfrm>
            <a:off x="3195617" y="3724028"/>
            <a:ext cx="5677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7A88F22-BE6F-4022-8037-BF6F55DDCB2E}"/>
              </a:ext>
            </a:extLst>
          </p:cNvPr>
          <p:cNvCxnSpPr/>
          <p:nvPr/>
        </p:nvCxnSpPr>
        <p:spPr>
          <a:xfrm>
            <a:off x="3509604" y="4319747"/>
            <a:ext cx="48107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34B1B49-B204-4261-ACD3-CCC3DBDA34C2}"/>
              </a:ext>
            </a:extLst>
          </p:cNvPr>
          <p:cNvSpPr txBox="1"/>
          <p:nvPr/>
        </p:nvSpPr>
        <p:spPr>
          <a:xfrm>
            <a:off x="5445967" y="3330400"/>
            <a:ext cx="6521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48277A-5BE1-4D68-891F-BEE77880C3B0}"/>
              </a:ext>
            </a:extLst>
          </p:cNvPr>
          <p:cNvSpPr txBox="1"/>
          <p:nvPr/>
        </p:nvSpPr>
        <p:spPr>
          <a:xfrm>
            <a:off x="5185844" y="3865702"/>
            <a:ext cx="8965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dirty="0">
                <a:latin typeface="HP001 4 hàng" panose="020B0603050302020204" pitchFamily="34" charset="0"/>
                <a:cs typeface="Arial"/>
                <a:sym typeface="Arial"/>
              </a:rPr>
              <a:t>    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AA88CDE-AE1C-49B5-B90C-895707E12980}"/>
              </a:ext>
            </a:extLst>
          </p:cNvPr>
          <p:cNvSpPr txBox="1"/>
          <p:nvPr/>
        </p:nvSpPr>
        <p:spPr>
          <a:xfrm>
            <a:off x="5256888" y="3722743"/>
            <a:ext cx="5677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8D741F4-6AC9-4BE7-9499-681FB614C6CB}"/>
              </a:ext>
            </a:extLst>
          </p:cNvPr>
          <p:cNvCxnSpPr/>
          <p:nvPr/>
        </p:nvCxnSpPr>
        <p:spPr>
          <a:xfrm>
            <a:off x="5477497" y="4289311"/>
            <a:ext cx="48107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5EA46CC6-850B-495E-A433-28E96B0A5F63}"/>
              </a:ext>
            </a:extLst>
          </p:cNvPr>
          <p:cNvSpPr txBox="1"/>
          <p:nvPr/>
        </p:nvSpPr>
        <p:spPr>
          <a:xfrm>
            <a:off x="7317625" y="3354466"/>
            <a:ext cx="5677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D51C59D-8ACB-4DA9-BB9C-13476C46A99C}"/>
              </a:ext>
            </a:extLst>
          </p:cNvPr>
          <p:cNvSpPr txBox="1"/>
          <p:nvPr/>
        </p:nvSpPr>
        <p:spPr>
          <a:xfrm>
            <a:off x="7064320" y="3915075"/>
            <a:ext cx="8965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dirty="0">
                <a:latin typeface="HP001 4 hàng" panose="020B0603050302020204" pitchFamily="34" charset="0"/>
                <a:cs typeface="Arial"/>
                <a:sym typeface="Arial"/>
              </a:rPr>
              <a:t>   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BBE0B95-3349-4518-9BAE-EB444AF0BDB7}"/>
              </a:ext>
            </a:extLst>
          </p:cNvPr>
          <p:cNvSpPr txBox="1"/>
          <p:nvPr/>
        </p:nvSpPr>
        <p:spPr>
          <a:xfrm>
            <a:off x="7055070" y="3717556"/>
            <a:ext cx="5677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C8EFCCA-AA28-4299-BF98-CBFA2B000A4E}"/>
              </a:ext>
            </a:extLst>
          </p:cNvPr>
          <p:cNvCxnSpPr/>
          <p:nvPr/>
        </p:nvCxnSpPr>
        <p:spPr>
          <a:xfrm>
            <a:off x="7349153" y="4313377"/>
            <a:ext cx="48107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D2525EA-A69C-4AFF-919A-25C78DB1D6DC}"/>
              </a:ext>
            </a:extLst>
          </p:cNvPr>
          <p:cNvSpPr txBox="1"/>
          <p:nvPr/>
        </p:nvSpPr>
        <p:spPr>
          <a:xfrm>
            <a:off x="1005466" y="4352241"/>
            <a:ext cx="10933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2525EA-A69C-4AFF-919A-25C78DB1D6DC}"/>
              </a:ext>
            </a:extLst>
          </p:cNvPr>
          <p:cNvSpPr txBox="1"/>
          <p:nvPr/>
        </p:nvSpPr>
        <p:spPr>
          <a:xfrm>
            <a:off x="2191393" y="1248142"/>
            <a:ext cx="6948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2525EA-A69C-4AFF-919A-25C78DB1D6DC}"/>
              </a:ext>
            </a:extLst>
          </p:cNvPr>
          <p:cNvSpPr txBox="1"/>
          <p:nvPr/>
        </p:nvSpPr>
        <p:spPr>
          <a:xfrm>
            <a:off x="3504336" y="4341904"/>
            <a:ext cx="6948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2525EA-A69C-4AFF-919A-25C78DB1D6DC}"/>
              </a:ext>
            </a:extLst>
          </p:cNvPr>
          <p:cNvSpPr txBox="1"/>
          <p:nvPr/>
        </p:nvSpPr>
        <p:spPr>
          <a:xfrm>
            <a:off x="5576930" y="4302409"/>
            <a:ext cx="6948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D2525EA-A69C-4AFF-919A-25C78DB1D6DC}"/>
              </a:ext>
            </a:extLst>
          </p:cNvPr>
          <p:cNvSpPr txBox="1"/>
          <p:nvPr/>
        </p:nvSpPr>
        <p:spPr>
          <a:xfrm>
            <a:off x="7421100" y="4262260"/>
            <a:ext cx="6948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D2525EA-A69C-4AFF-919A-25C78DB1D6DC}"/>
              </a:ext>
            </a:extLst>
          </p:cNvPr>
          <p:cNvSpPr txBox="1"/>
          <p:nvPr/>
        </p:nvSpPr>
        <p:spPr>
          <a:xfrm>
            <a:off x="6965925" y="4278165"/>
            <a:ext cx="10933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D2525EA-A69C-4AFF-919A-25C78DB1D6DC}"/>
              </a:ext>
            </a:extLst>
          </p:cNvPr>
          <p:cNvSpPr txBox="1"/>
          <p:nvPr/>
        </p:nvSpPr>
        <p:spPr>
          <a:xfrm>
            <a:off x="5098326" y="4298251"/>
            <a:ext cx="10933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D2525EA-A69C-4AFF-919A-25C78DB1D6DC}"/>
              </a:ext>
            </a:extLst>
          </p:cNvPr>
          <p:cNvSpPr txBox="1"/>
          <p:nvPr/>
        </p:nvSpPr>
        <p:spPr>
          <a:xfrm>
            <a:off x="3030218" y="4341903"/>
            <a:ext cx="10933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D2525EA-A69C-4AFF-919A-25C78DB1D6DC}"/>
              </a:ext>
            </a:extLst>
          </p:cNvPr>
          <p:cNvSpPr txBox="1"/>
          <p:nvPr/>
        </p:nvSpPr>
        <p:spPr>
          <a:xfrm>
            <a:off x="3306944" y="3844410"/>
            <a:ext cx="6948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D2525EA-A69C-4AFF-919A-25C78DB1D6DC}"/>
              </a:ext>
            </a:extLst>
          </p:cNvPr>
          <p:cNvSpPr txBox="1"/>
          <p:nvPr/>
        </p:nvSpPr>
        <p:spPr>
          <a:xfrm>
            <a:off x="5358144" y="3834073"/>
            <a:ext cx="6948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D2525EA-A69C-4AFF-919A-25C78DB1D6DC}"/>
              </a:ext>
            </a:extLst>
          </p:cNvPr>
          <p:cNvSpPr txBox="1"/>
          <p:nvPr/>
        </p:nvSpPr>
        <p:spPr>
          <a:xfrm>
            <a:off x="7177182" y="3870898"/>
            <a:ext cx="6948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2525EA-A69C-4AFF-919A-25C78DB1D6DC}"/>
              </a:ext>
            </a:extLst>
          </p:cNvPr>
          <p:cNvSpPr txBox="1"/>
          <p:nvPr/>
        </p:nvSpPr>
        <p:spPr>
          <a:xfrm>
            <a:off x="1309708" y="3864227"/>
            <a:ext cx="6948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00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5" grpId="0"/>
      <p:bldP spid="46" grpId="0"/>
      <p:bldP spid="47" grpId="0"/>
      <p:bldP spid="50" grpId="0"/>
      <p:bldP spid="51" grpId="0"/>
      <p:bldP spid="52" grpId="0"/>
      <p:bldP spid="32" grpId="0"/>
      <p:bldP spid="33" grpId="0"/>
      <p:bldP spid="34" grpId="0"/>
      <p:bldP spid="55" grpId="0"/>
      <p:bldP spid="56" grpId="0"/>
      <p:bldP spid="57" grpId="0"/>
      <p:bldP spid="58" grpId="0"/>
      <p:bldP spid="59" grpId="0"/>
      <p:bldP spid="44" grpId="0"/>
      <p:bldP spid="49" grpId="0"/>
      <p:bldP spid="54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>
            <a:extLst>
              <a:ext uri="{FF2B5EF4-FFF2-40B4-BE49-F238E27FC236}">
                <a16:creationId xmlns:a16="http://schemas.microsoft.com/office/drawing/2014/main" id="{6B189ABF-602F-4E23-8990-71FDA52281F6}"/>
              </a:ext>
            </a:extLst>
          </p:cNvPr>
          <p:cNvSpPr txBox="1"/>
          <p:nvPr/>
        </p:nvSpPr>
        <p:spPr>
          <a:xfrm>
            <a:off x="828339" y="1012719"/>
            <a:ext cx="1099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=100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811FF2A9-5FE7-4F7D-891E-155C00E6C819}"/>
              </a:ext>
            </a:extLst>
          </p:cNvPr>
          <p:cNvSpPr txBox="1"/>
          <p:nvPr/>
        </p:nvSpPr>
        <p:spPr>
          <a:xfrm>
            <a:off x="2864640" y="1086875"/>
            <a:ext cx="1150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=100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51F15B27-39FB-4E96-940B-9A1434FBDB2C}"/>
              </a:ext>
            </a:extLst>
          </p:cNvPr>
          <p:cNvSpPr txBox="1"/>
          <p:nvPr/>
        </p:nvSpPr>
        <p:spPr>
          <a:xfrm>
            <a:off x="4919713" y="1065360"/>
            <a:ext cx="1047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=100</a:t>
            </a: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4121783A-1919-4014-8CEB-10226371C2BC}"/>
              </a:ext>
            </a:extLst>
          </p:cNvPr>
          <p:cNvSpPr txBox="1"/>
          <p:nvPr/>
        </p:nvSpPr>
        <p:spPr>
          <a:xfrm>
            <a:off x="7165025" y="1120786"/>
            <a:ext cx="109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=100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7724" y="203585"/>
            <a:ext cx="2538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Tính nhẩm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840" y="1045345"/>
            <a:ext cx="216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 + 1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1716" y="1074620"/>
            <a:ext cx="216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 + 4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2825" y="1066093"/>
            <a:ext cx="216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94 + 6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1375" y="1120786"/>
            <a:ext cx="216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 + 5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ABE351-333E-4D3C-B537-726890B1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19"/>
          <a:stretch/>
        </p:blipFill>
        <p:spPr>
          <a:xfrm>
            <a:off x="0" y="0"/>
            <a:ext cx="9129713" cy="2614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599DA0-BCB0-4665-8CD4-1C576B27F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36"/>
          <a:stretch/>
        </p:blipFill>
        <p:spPr>
          <a:xfrm>
            <a:off x="70206" y="4035973"/>
            <a:ext cx="9129713" cy="60808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E41616-571A-41FE-8FAB-6CE2C7F4F744}"/>
              </a:ext>
            </a:extLst>
          </p:cNvPr>
          <p:cNvCxnSpPr/>
          <p:nvPr/>
        </p:nvCxnSpPr>
        <p:spPr>
          <a:xfrm flipV="1">
            <a:off x="1347952" y="2869324"/>
            <a:ext cx="6526924" cy="12454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108466-81D9-4E81-B894-3FCE0A337ABE}"/>
              </a:ext>
            </a:extLst>
          </p:cNvPr>
          <p:cNvCxnSpPr/>
          <p:nvPr/>
        </p:nvCxnSpPr>
        <p:spPr>
          <a:xfrm>
            <a:off x="886811" y="678288"/>
            <a:ext cx="24042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DDC5BE-2864-48BC-8919-96D59ADCDE1F}"/>
              </a:ext>
            </a:extLst>
          </p:cNvPr>
          <p:cNvCxnSpPr>
            <a:cxnSpLocks/>
          </p:cNvCxnSpPr>
          <p:nvPr/>
        </p:nvCxnSpPr>
        <p:spPr>
          <a:xfrm>
            <a:off x="3861903" y="678288"/>
            <a:ext cx="26643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09EC73-1928-4F27-A536-ECB6882F9FA4}"/>
              </a:ext>
            </a:extLst>
          </p:cNvPr>
          <p:cNvCxnSpPr>
            <a:cxnSpLocks/>
          </p:cNvCxnSpPr>
          <p:nvPr/>
        </p:nvCxnSpPr>
        <p:spPr>
          <a:xfrm>
            <a:off x="2088932" y="2877207"/>
            <a:ext cx="2601310" cy="1237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60F70F-CE17-4F3D-93C3-37659EA954D0}"/>
              </a:ext>
            </a:extLst>
          </p:cNvPr>
          <p:cNvCxnSpPr>
            <a:cxnSpLocks/>
          </p:cNvCxnSpPr>
          <p:nvPr/>
        </p:nvCxnSpPr>
        <p:spPr>
          <a:xfrm>
            <a:off x="5541580" y="2878316"/>
            <a:ext cx="2601310" cy="1237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0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990742-FE38-4B3A-BEE7-77B7C33D6A49}"/>
              </a:ext>
            </a:extLst>
          </p:cNvPr>
          <p:cNvSpPr/>
          <p:nvPr/>
        </p:nvSpPr>
        <p:spPr>
          <a:xfrm>
            <a:off x="70945" y="1398914"/>
            <a:ext cx="5375549" cy="1409844"/>
          </a:xfrm>
          <a:prstGeom prst="roundRect">
            <a:avLst>
              <a:gd name="adj" fmla="val 1140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spcAft>
                <a:spcPts val="450"/>
              </a:spcAft>
              <a:buClr>
                <a:srgbClr val="000000"/>
              </a:buClr>
              <a:defRPr/>
            </a:pPr>
            <a:r>
              <a:rPr lang="en-US" sz="1500" b="1" kern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Ngày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nhất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                                             </a:t>
            </a:r>
            <a:r>
              <a:rPr lang="en-US" sz="15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65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bắp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cải</a:t>
            </a:r>
            <a:endParaRPr lang="en-US" sz="15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685800">
              <a:spcAft>
                <a:spcPts val="450"/>
              </a:spcAft>
              <a:buClr>
                <a:srgbClr val="000000"/>
              </a:buClr>
              <a:defRPr/>
            </a:pP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Ngày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hai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5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nhiều</a:t>
            </a:r>
            <a:r>
              <a:rPr lang="en-US" sz="15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5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hơn</a:t>
            </a:r>
            <a:r>
              <a:rPr lang="en-US" sz="15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ngày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nhất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   </a:t>
            </a:r>
            <a:r>
              <a:rPr lang="en-US" sz="15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35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bắp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cải</a:t>
            </a:r>
            <a:endParaRPr lang="en-US" sz="15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685800">
              <a:spcAft>
                <a:spcPts val="450"/>
              </a:spcAft>
              <a:buClr>
                <a:srgbClr val="000000"/>
              </a:buClr>
              <a:defRPr/>
            </a:pPr>
            <a:r>
              <a:rPr lang="en-US" sz="15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Ngày</a:t>
            </a:r>
            <a:r>
              <a:rPr lang="en-US" sz="15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5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</a:t>
            </a:r>
            <a:r>
              <a:rPr lang="en-US" sz="15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5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hai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                                                   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bắp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cải</a:t>
            </a:r>
            <a:endParaRPr lang="en-US" sz="15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78263D-8C54-4592-A769-487E9DBA88E2}"/>
              </a:ext>
            </a:extLst>
          </p:cNvPr>
          <p:cNvSpPr/>
          <p:nvPr/>
        </p:nvSpPr>
        <p:spPr>
          <a:xfrm>
            <a:off x="3808934" y="2381064"/>
            <a:ext cx="361492" cy="324566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spcAft>
                <a:spcPts val="450"/>
              </a:spcAft>
              <a:buClr>
                <a:srgbClr val="000000"/>
              </a:buClr>
              <a:defRPr/>
            </a:pPr>
            <a:r>
              <a:rPr lang="en-US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F7BAF-E5F8-4655-A56A-2188C879D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3" y="22444"/>
            <a:ext cx="8765381" cy="121443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321902-B6F8-488D-B578-127895D3E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023" y="1398914"/>
            <a:ext cx="3545789" cy="140984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1217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>
            <a:extLst>
              <a:ext uri="{FF2B5EF4-FFF2-40B4-BE49-F238E27FC236}">
                <a16:creationId xmlns:a16="http://schemas.microsoft.com/office/drawing/2014/main" id="{D1729CAB-3A01-4493-96F8-06616B6B2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997"/>
            <a:ext cx="9427191" cy="528178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6F616-DF46-4244-A611-20DF534B08B6}"/>
              </a:ext>
            </a:extLst>
          </p:cNvPr>
          <p:cNvSpPr txBox="1"/>
          <p:nvPr/>
        </p:nvSpPr>
        <p:spPr>
          <a:xfrm>
            <a:off x="496866" y="153462"/>
            <a:ext cx="666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Thứ</a:t>
            </a:r>
            <a:r>
              <a:rPr lang="en-US" sz="24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Hai,</a:t>
            </a:r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ngày</a:t>
            </a:r>
            <a:r>
              <a:rPr lang="en-US" sz="24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18  </a:t>
            </a:r>
            <a:r>
              <a:rPr lang="en-US" sz="24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tháng</a:t>
            </a:r>
            <a:r>
              <a:rPr lang="en-US" sz="24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11  </a:t>
            </a:r>
            <a:r>
              <a:rPr lang="en-US" sz="24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US" sz="24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2024</a:t>
            </a:r>
            <a:endParaRPr lang="en-US" sz="2400" b="1" dirty="0">
              <a:solidFill>
                <a:schemeClr val="bg1"/>
              </a:solidFill>
              <a:latin typeface="HP001 5 hàng" panose="020B0603050302020204" pitchFamily="34" charset="0"/>
              <a:ea typeface="Yu Gothic UI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05090-5AAC-4E3A-8F2B-F8ED405B2A3B}"/>
              </a:ext>
            </a:extLst>
          </p:cNvPr>
          <p:cNvSpPr txBox="1"/>
          <p:nvPr/>
        </p:nvSpPr>
        <p:spPr>
          <a:xfrm>
            <a:off x="-1744664" y="938203"/>
            <a:ext cx="78406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7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Bài</a:t>
            </a:r>
            <a:r>
              <a:rPr lang="en-US" sz="2700" b="1">
                <a:solidFill>
                  <a:schemeClr val="bg1"/>
                </a:solidFill>
                <a:latin typeface="HP001 5 hàng" panose="020B0603050302020204" pitchFamily="34" charset="0"/>
              </a:rPr>
              <a:t>: </a:t>
            </a:r>
            <a:r>
              <a:rPr lang="en-US" sz="2700" b="1">
                <a:solidFill>
                  <a:srgbClr val="FFFF00"/>
                </a:solidFill>
                <a:latin typeface="HP001 5 hàng" panose="020B0603050302020204" pitchFamily="34" charset="0"/>
              </a:rPr>
              <a:t>Luyện tập </a:t>
            </a:r>
            <a:endParaRPr lang="en-US" sz="27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3F387-1543-43E3-BD9E-3402038C38C7}"/>
              </a:ext>
            </a:extLst>
          </p:cNvPr>
          <p:cNvSpPr txBox="1"/>
          <p:nvPr/>
        </p:nvSpPr>
        <p:spPr>
          <a:xfrm>
            <a:off x="1828741" y="531622"/>
            <a:ext cx="22393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Toán</a:t>
            </a:r>
            <a:r>
              <a:rPr lang="en-US" sz="27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1935033" y="938203"/>
            <a:ext cx="776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62250D-59DC-439C-99A0-03DA8DFF7D01}"/>
              </a:ext>
            </a:extLst>
          </p:cNvPr>
          <p:cNvCxnSpPr>
            <a:cxnSpLocks/>
          </p:cNvCxnSpPr>
          <p:nvPr/>
        </p:nvCxnSpPr>
        <p:spPr>
          <a:xfrm>
            <a:off x="999193" y="1343013"/>
            <a:ext cx="630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7893" y="1849272"/>
            <a:ext cx="19438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6.</a:t>
            </a:r>
            <a:endParaRPr lang="en-US" sz="21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35032" y="1399438"/>
            <a:ext cx="1881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HP001 5 hàng" panose="020B0603050302020204" pitchFamily="34" charset="0"/>
              </a:rPr>
              <a:t>( </a:t>
            </a:r>
            <a:r>
              <a:rPr lang="en-US" sz="24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tiếp theo)</a:t>
            </a:r>
            <a:endParaRPr lang="en-US" sz="24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0654" y="1822167"/>
            <a:ext cx="936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Ngày thứ nhất cô Liên thu hoạch được 65 cây bắp cải, ngày </a:t>
            </a:r>
            <a:endParaRPr lang="en-US" sz="2400" b="1">
              <a:solidFill>
                <a:srgbClr val="FFFF0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9778" y="2247085"/>
            <a:ext cx="89870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latin typeface="HP001 5 hàng" panose="020B0603050302020204" pitchFamily="34" charset="0"/>
              </a:rPr>
              <a:t>t</a:t>
            </a:r>
            <a:r>
              <a:rPr lang="en-US" sz="2400" b="1" smtClean="0">
                <a:solidFill>
                  <a:srgbClr val="FFFF00"/>
                </a:solidFill>
                <a:latin typeface="HP001 5 hàng" panose="020B0603050302020204" pitchFamily="34" charset="0"/>
              </a:rPr>
              <a:t>hứ hai cô Liên thu hoạch được nhiều hơn ngày thứ nhất 35 cây. Hỏi ngày</a:t>
            </a:r>
            <a:endParaRPr lang="en-US" sz="24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83391" y="2620370"/>
            <a:ext cx="7820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mtClean="0">
                <a:solidFill>
                  <a:srgbClr val="FFFF00"/>
                </a:solidFill>
                <a:latin typeface="HP001 5 hàng" panose="020B0603050302020204" pitchFamily="34" charset="0"/>
              </a:rPr>
              <a:t>thứ hai cô Liên thu hoach được bao nhiêu cây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22438" y="334562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9486" y="3060338"/>
            <a:ext cx="838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b</a:t>
            </a:r>
            <a:r>
              <a:rPr lang="en-US" sz="2400" b="1" smtClean="0">
                <a:solidFill>
                  <a:srgbClr val="FFFF00"/>
                </a:solidFill>
              </a:rPr>
              <a:t>ắp cải ?</a:t>
            </a:r>
            <a:endParaRPr lang="en-US" sz="24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0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Barlow Condensed"/>
        <a:ea typeface=""/>
        <a:cs typeface=""/>
        <a:font script="Jpan" typeface="ＭＳ Ｐゴシック"/>
        <a:font script="Hang" typeface="맑은 고딕"/>
        <a:font script="Hans" typeface="Barlow Condense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Barlow Condensed"/>
        <a:ea typeface=""/>
        <a:cs typeface=""/>
        <a:font script="Jpan" typeface="ＭＳ Ｐゴシック"/>
        <a:font script="Hang" typeface="맑은 고딕"/>
        <a:font script="Hans" typeface="Barlow Condensed"/>
        <a:font script="Hant" typeface="新細明體"/>
        <a:font script="Arab" typeface="Barlow Condensed"/>
        <a:font script="Hebr" typeface="Barlow Condense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Barlow Condensed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Barlow Condensed"/>
        <a:ea typeface=""/>
        <a:cs typeface=""/>
        <a:font script="Jpan" typeface="ＭＳ Ｐゴシック"/>
        <a:font script="Hang" typeface="맑은 고딕"/>
        <a:font script="Hans" typeface="Barlow Condense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Barlow Condensed"/>
        <a:ea typeface=""/>
        <a:cs typeface=""/>
        <a:font script="Jpan" typeface="ＭＳ Ｐゴシック"/>
        <a:font script="Hang" typeface="맑은 고딕"/>
        <a:font script="Hans" typeface="Barlow Condensed"/>
        <a:font script="Hant" typeface="新細明體"/>
        <a:font script="Arab" typeface="Barlow Condensed"/>
        <a:font script="Hebr" typeface="Barlow Condense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Barlow Condensed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Barlow Condense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arlow Condensed"/>
        <a:ea typeface=""/>
        <a:cs typeface=""/>
        <a:font script="Jpan" typeface="ＭＳ Ｐゴシック"/>
        <a:font script="Hang" typeface="맑은 고딕"/>
        <a:font script="Hans" typeface="Barlow Condensed"/>
        <a:font script="Hant" typeface="新細明體"/>
        <a:font script="Arab" typeface="Barlow Condensed"/>
        <a:font script="Hebr" typeface="Barlow Condense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Barlow Condense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04</Template>
  <TotalTime>260</TotalTime>
  <Words>341</Words>
  <Application>Microsoft Office PowerPoint</Application>
  <PresentationFormat>On-screen Show (16:9)</PresentationFormat>
  <Paragraphs>91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SimSun</vt:lpstr>
      <vt:lpstr>Yu Gothic UI Light</vt:lpstr>
      <vt:lpstr>Arial</vt:lpstr>
      <vt:lpstr>Barlow Condensed</vt:lpstr>
      <vt:lpstr>HP001 4 hàng</vt:lpstr>
      <vt:lpstr>HP001 5 hàng</vt:lpstr>
      <vt:lpstr>Times New Roman</vt:lpstr>
      <vt:lpstr>UTM Avo</vt:lpstr>
      <vt:lpstr>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dreamsummit</dc:creator>
  <dc:description>典藏馆 hccthy.taobao.com</dc:description>
  <cp:lastModifiedBy>Asus</cp:lastModifiedBy>
  <cp:revision>37</cp:revision>
  <dcterms:created xsi:type="dcterms:W3CDTF">2018-12-10T14:14:00Z</dcterms:created>
  <dcterms:modified xsi:type="dcterms:W3CDTF">2024-11-18T02:09:13Z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9EA60596E4224CE1A74B740F31518DAE</vt:lpwstr>
  </property>
  <property fmtid="{D5CDD505-2E9C-101B-9397-08002B2CF9AE}" pid="3" name="KSOProductBuildVer">
    <vt:lpwstr>2052-11.1.0.10463</vt:lpwstr>
  </property>
</Properties>
</file>