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398" r:id="rId3"/>
    <p:sldId id="257" r:id="rId4"/>
    <p:sldId id="402" r:id="rId5"/>
    <p:sldId id="386" r:id="rId6"/>
    <p:sldId id="262" r:id="rId7"/>
    <p:sldId id="393" r:id="rId8"/>
    <p:sldId id="388" r:id="rId9"/>
    <p:sldId id="389" r:id="rId10"/>
    <p:sldId id="390" r:id="rId11"/>
    <p:sldId id="403" r:id="rId12"/>
    <p:sldId id="405" r:id="rId13"/>
    <p:sldId id="404" r:id="rId14"/>
    <p:sldId id="385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8011-6B56-46E2-9E05-742A071BC0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8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BB490-566C-467F-B399-51AB5A3EAE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5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52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80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63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67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307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673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41" r:id="rId12"/>
    <p:sldLayoutId id="2147483730" r:id="rId13"/>
    <p:sldLayoutId id="2147483729" r:id="rId14"/>
    <p:sldLayoutId id="2147483728" r:id="rId15"/>
    <p:sldLayoutId id="2147483727" r:id="rId16"/>
    <p:sldLayoutId id="2147483726" r:id="rId17"/>
    <p:sldLayoutId id="2147483725" r:id="rId18"/>
    <p:sldLayoutId id="2147483724" r:id="rId19"/>
    <p:sldLayoutId id="2147483723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3" r:id="rId30"/>
    <p:sldLayoutId id="2147483712" r:id="rId31"/>
    <p:sldLayoutId id="2147483711" r:id="rId32"/>
    <p:sldLayoutId id="2147483710" r:id="rId33"/>
    <p:sldLayoutId id="2147483709" r:id="rId34"/>
    <p:sldLayoutId id="2147483708" r:id="rId35"/>
    <p:sldLayoutId id="2147483707" r:id="rId36"/>
    <p:sldLayoutId id="2147483706" r:id="rId37"/>
    <p:sldLayoutId id="2147483705" r:id="rId38"/>
    <p:sldLayoutId id="2147483704" r:id="rId39"/>
    <p:sldLayoutId id="2147483703" r:id="rId40"/>
    <p:sldLayoutId id="2147483702" r:id="rId41"/>
    <p:sldLayoutId id="2147483701" r:id="rId42"/>
    <p:sldLayoutId id="2147483700" r:id="rId43"/>
    <p:sldLayoutId id="2147483699" r:id="rId44"/>
    <p:sldLayoutId id="2147483698" r:id="rId45"/>
    <p:sldLayoutId id="2147483697" r:id="rId46"/>
    <p:sldLayoutId id="2147483696" r:id="rId47"/>
    <p:sldLayoutId id="2147483667" r:id="rId48"/>
    <p:sldLayoutId id="2147483668" r:id="rId49"/>
    <p:sldLayoutId id="2147483669" r:id="rId50"/>
    <p:sldLayoutId id="2147483670" r:id="rId51"/>
    <p:sldLayoutId id="2147483671" r:id="rId52"/>
    <p:sldLayoutId id="2147483672" r:id="rId53"/>
    <p:sldLayoutId id="2147483673" r:id="rId54"/>
    <p:sldLayoutId id="2147483674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055" y="-96752"/>
            <a:ext cx="12234119" cy="61026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2173932" y="2767675"/>
            <a:ext cx="1247813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67" y="603186"/>
            <a:ext cx="4311900" cy="24836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5484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00738" y="1098330"/>
            <a:ext cx="1092158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CHÀO MỪNG CÁC CON </a:t>
            </a:r>
          </a:p>
          <a:p>
            <a:r>
              <a:rPr lang="en-US" altLang="zh-CN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   ĐẾN VỚI TIẾT HỌC </a:t>
            </a:r>
          </a:p>
          <a:p>
            <a:r>
              <a:rPr lang="en-US" altLang="zh-CN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          MÔN TOÁN 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3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9721737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379125" y="660435"/>
            <a:ext cx="9496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Năm nay anh Nam 16 tuổi , Dũng ít hơn anh Nam 9 tuổi. </a:t>
            </a:r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nay Dũng bao nhiêu tuổi?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flipH="1">
            <a:off x="18983" y="3101390"/>
            <a:ext cx="2189636" cy="359325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2973528" y="3307911"/>
            <a:ext cx="493235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3274" y="2332503"/>
            <a:ext cx="311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Nam : 16 tuổi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95" y="2769302"/>
            <a:ext cx="8160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ít hơn anh Nam : 9 tuổi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2234" y="3275535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65795" y="3284029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10077011" y="744310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6012220" y="1204072"/>
            <a:ext cx="1458085" cy="253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64181" y="1417458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7564876" y="1434085"/>
            <a:ext cx="718081" cy="10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F46ADF0-B4C0-4DA1-BE27-1BF6B12C4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93" t="16474" r="7701" b="50040"/>
          <a:stretch/>
        </p:blipFill>
        <p:spPr>
          <a:xfrm>
            <a:off x="9010501" y="1932258"/>
            <a:ext cx="2919042" cy="219730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872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  <p:bldP spid="7" grpId="0"/>
      <p:bldP spid="11" grpId="0"/>
      <p:bldP spid="12" grpId="0"/>
      <p:bldP spid="1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727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591435" y="151718"/>
            <a:ext cx="88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B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a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28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 10 năm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832104" y="1273093"/>
            <a:ext cx="684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toán về ít hơn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3886200" y="723071"/>
            <a:ext cx="1579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136121" y="1270546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641619" y="1789497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3071306" y="2381186"/>
            <a:ext cx="122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giải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42D95-EFC4-4878-8B68-F166903799C1}"/>
              </a:ext>
            </a:extLst>
          </p:cNvPr>
          <p:cNvSpPr txBox="1"/>
          <p:nvPr/>
        </p:nvSpPr>
        <p:spPr>
          <a:xfrm>
            <a:off x="168048" y="2130607"/>
            <a:ext cx="529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49341-D81E-4E59-9766-EAE7BA39D50F}"/>
              </a:ext>
            </a:extLst>
          </p:cNvPr>
          <p:cNvSpPr txBox="1"/>
          <p:nvPr/>
        </p:nvSpPr>
        <p:spPr>
          <a:xfrm>
            <a:off x="1097280" y="5657097"/>
            <a:ext cx="1127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Hỏi năm nay Dũng bao nhiêu tuổi ? 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9384" y="2927651"/>
            <a:ext cx="1048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Năm nay Dũng có số tuổi là :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0462" y="3483484"/>
            <a:ext cx="510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16 – 9  = 7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0922" y="3979587"/>
            <a:ext cx="624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Đáp số : 7 tuổi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159590" y="2865732"/>
            <a:ext cx="1604597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762772" y="4447236"/>
            <a:ext cx="1428206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098" y="5102037"/>
            <a:ext cx="1283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Năm nay anh Nam 16 tuổi, Dũng ít hơn anh Nam 9 tuổi.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1440921" y="5905113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6010418" y="5938222"/>
            <a:ext cx="1762687" cy="185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6490" y="6012740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endParaRPr lang="en-US" b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8200182" y="6260218"/>
            <a:ext cx="1098563" cy="2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0753" y="2419938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2.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6079" y="3481229"/>
            <a:ext cx="163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(tuổi )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24" grpId="0"/>
      <p:bldP spid="3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727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591435" y="151718"/>
            <a:ext cx="88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B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a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28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 10 năm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832104" y="1273093"/>
            <a:ext cx="684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toán về ít hơn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3886200" y="723071"/>
            <a:ext cx="1579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136121" y="1270546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641619" y="1789497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3071306" y="2381186"/>
            <a:ext cx="122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giải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42D95-EFC4-4878-8B68-F166903799C1}"/>
              </a:ext>
            </a:extLst>
          </p:cNvPr>
          <p:cNvSpPr txBox="1"/>
          <p:nvPr/>
        </p:nvSpPr>
        <p:spPr>
          <a:xfrm>
            <a:off x="168048" y="2130607"/>
            <a:ext cx="529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49341-D81E-4E59-9766-EAE7BA39D50F}"/>
              </a:ext>
            </a:extLst>
          </p:cNvPr>
          <p:cNvSpPr txBox="1"/>
          <p:nvPr/>
        </p:nvSpPr>
        <p:spPr>
          <a:xfrm>
            <a:off x="1097280" y="5657097"/>
            <a:ext cx="1127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Hỏi năm nay Dũng bao nhiêu tuổi ? 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9384" y="2927651"/>
            <a:ext cx="1048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Năm nay Dũng có số tuổi là :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0462" y="3483484"/>
            <a:ext cx="510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16 – 9  = 7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0922" y="3979587"/>
            <a:ext cx="624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Đáp số : 7 tuổi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159590" y="2865732"/>
            <a:ext cx="1604597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762772" y="4447236"/>
            <a:ext cx="1428206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098" y="5102037"/>
            <a:ext cx="1283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Năm nay anh Nam 16 tuổi, Dũng ít hơn anh Nam 9 tuổi.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1440921" y="5905113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6010418" y="5938222"/>
            <a:ext cx="1762687" cy="185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6490" y="6012740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endParaRPr lang="en-US" b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8200182" y="6260218"/>
            <a:ext cx="1098563" cy="2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0753" y="2419938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2.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6079" y="3481229"/>
            <a:ext cx="163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(tuổi )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24" grpId="0"/>
      <p:bldP spid="3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2841799" y="1322675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C720A-93A8-46BD-B6EA-018BE263C813}"/>
              </a:ext>
            </a:extLst>
          </p:cNvPr>
          <p:cNvSpPr txBox="1"/>
          <p:nvPr/>
        </p:nvSpPr>
        <p:spPr>
          <a:xfrm>
            <a:off x="2133325" y="2493041"/>
            <a:ext cx="7777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3,4 </a:t>
            </a:r>
          </a:p>
          <a:p>
            <a:r>
              <a:rPr lang="en-US" sz="5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VỞ  BÀI TẬP TOÁN </a:t>
            </a:r>
          </a:p>
          <a:p>
            <a:r>
              <a:rPr lang="en-US" sz="5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TRANG 39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1"/>
            <a:ext cx="12192000" cy="6858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2943"/>
          <a:stretch/>
        </p:blipFill>
        <p:spPr>
          <a:xfrm>
            <a:off x="1687622" y="3324984"/>
            <a:ext cx="1869677" cy="3765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03" t="4988" b="-3634"/>
          <a:stretch/>
        </p:blipFill>
        <p:spPr>
          <a:xfrm>
            <a:off x="7023830" y="3705754"/>
            <a:ext cx="2069053" cy="338425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184731" y="1589744"/>
            <a:ext cx="3372568" cy="1532373"/>
            <a:chOff x="34720" y="3164776"/>
            <a:chExt cx="5000894" cy="1084086"/>
          </a:xfrm>
        </p:grpSpPr>
        <p:sp>
          <p:nvSpPr>
            <p:cNvPr id="7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192130" y="2124655"/>
            <a:ext cx="2759038" cy="1200329"/>
            <a:chOff x="438804" y="3270326"/>
            <a:chExt cx="3672897" cy="849180"/>
          </a:xfrm>
        </p:grpSpPr>
        <p:sp>
          <p:nvSpPr>
            <p:cNvPr id="10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255007" y="216640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TOÁN VỀ ÍT HƠN 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00FF"/>
                </a:solidFill>
              </a:rPr>
              <a:t>Tổ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 smtClean="0">
                <a:solidFill>
                  <a:srgbClr val="0000FF"/>
                </a:solidFill>
              </a:rPr>
              <a:t>Bốn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768697" y="2946445"/>
            <a:ext cx="2702168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bông.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3" y="3320249"/>
            <a:ext cx="2004109" cy="328879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3317704" y="5355331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8144680" y="3681400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7401752" y="4364532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8144680" y="4961086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5 - 1 = 4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9796875" y="4961086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8795386" y="5553477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9024B47-D4EB-42CE-A7A7-6CDF545852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2366F2-A14F-434C-B1C8-B4FF287E8D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73E986-A0EF-4A6D-8A44-732CFFD5160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55ACF3-7168-4DA3-A172-AB8B0C69C1E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21729" y="5191918"/>
            <a:ext cx="379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Bốn có: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16332" y="3841312"/>
            <a:ext cx="379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Hai có: 5 bông hoa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4968" y="4477951"/>
            <a:ext cx="553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Bốn có ít hơn tổ Hai : 1 bông hoa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0210" y="5291256"/>
            <a:ext cx="220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 hoa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973573" y="1686807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6150229" y="1770014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50229" y="1947869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6829072" y="2007354"/>
            <a:ext cx="718081" cy="10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6899819" y="2124020"/>
            <a:ext cx="1471683" cy="283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25" grpId="0"/>
      <p:bldP spid="28" grpId="0" animBg="1"/>
      <p:bldP spid="29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3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54" r="9254"/>
          <a:stretch/>
        </p:blipFill>
        <p:spPr>
          <a:xfrm flipH="1">
            <a:off x="4148464" y="3220063"/>
            <a:ext cx="2069053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8" r="2778"/>
          <a:stretch/>
        </p:blipFill>
        <p:spPr>
          <a:xfrm>
            <a:off x="6217517" y="3473743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1435903" y="1896626"/>
            <a:ext cx="3299712" cy="1532373"/>
            <a:chOff x="62132" y="3164776"/>
            <a:chExt cx="4892862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62132" y="3293929"/>
              <a:ext cx="4892862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</a:p>
            <a:p>
              <a:pPr algn="ctr"/>
              <a:r>
                <a:rPr lang="en-US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ít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7526835" y="2116872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382062" y="491133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2760127" y="5473437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9721737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84340" y="594702"/>
            <a:ext cx="8966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538274" y="4880554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DFF31-388B-4879-9E2B-215D2861B243}"/>
              </a:ext>
            </a:extLst>
          </p:cNvPr>
          <p:cNvSpPr txBox="1"/>
          <p:nvPr/>
        </p:nvSpPr>
        <p:spPr>
          <a:xfrm>
            <a:off x="4021302" y="4880554"/>
            <a:ext cx="67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19C7D9-286A-469E-AF95-C3709F6B5566}"/>
              </a:ext>
            </a:extLst>
          </p:cNvPr>
          <p:cNvSpPr txBox="1"/>
          <p:nvPr/>
        </p:nvSpPr>
        <p:spPr>
          <a:xfrm>
            <a:off x="5122178" y="4919204"/>
            <a:ext cx="121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C369DE-7A61-4B2A-AF78-342CFF5DEAA2}"/>
              </a:ext>
            </a:extLst>
          </p:cNvPr>
          <p:cNvSpPr txBox="1"/>
          <p:nvPr/>
        </p:nvSpPr>
        <p:spPr>
          <a:xfrm flipH="1">
            <a:off x="5862596" y="4919204"/>
            <a:ext cx="858783" cy="5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23326C-C089-432D-B5D3-B996DCFBC219}"/>
              </a:ext>
            </a:extLst>
          </p:cNvPr>
          <p:cNvSpPr txBox="1"/>
          <p:nvPr/>
        </p:nvSpPr>
        <p:spPr>
          <a:xfrm>
            <a:off x="5953140" y="5499600"/>
            <a:ext cx="67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18983" y="3101390"/>
            <a:ext cx="2189636" cy="359325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584270" y="3239395"/>
            <a:ext cx="493235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88739-0BE6-4D3C-BCBC-ADEF5632A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76" t="17996" r="6174" b="47621"/>
          <a:stretch/>
        </p:blipFill>
        <p:spPr>
          <a:xfrm>
            <a:off x="9634957" y="1831394"/>
            <a:ext cx="2032647" cy="1853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3274" y="2332503"/>
            <a:ext cx="503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thứ nhất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có: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quyển sách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0172" y="2743622"/>
            <a:ext cx="8160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ít hơn ngăn thứ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nhất: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sách 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2234" y="3275535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có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3501" y="3230815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sách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6871" y="4951339"/>
            <a:ext cx="505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6686" y="5458048"/>
            <a:ext cx="206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sách 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724776" y="1129465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7688028" y="1108842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39377" y="1227129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8433746" y="1414713"/>
            <a:ext cx="718081" cy="10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8433746" y="1500886"/>
            <a:ext cx="1471683" cy="283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4" grpId="0"/>
      <p:bldP spid="21" grpId="0"/>
      <p:bldP spid="32" grpId="0" animBg="1"/>
      <p:bldP spid="5" grpId="0"/>
      <p:bldP spid="35" grpId="0"/>
      <p:bldP spid="38" grpId="0"/>
      <p:bldP spid="44" grpId="0"/>
      <p:bldP spid="41" grpId="0" animBg="1"/>
      <p:bldP spid="11" grpId="0"/>
      <p:bldP spid="12" grpId="0"/>
      <p:bldP spid="14" grpId="0"/>
      <p:bldP spid="15" grpId="0"/>
      <p:bldP spid="22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45586024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477</Words>
  <Application>Microsoft Office PowerPoint</Application>
  <PresentationFormat>Widescreen</PresentationFormat>
  <Paragraphs>99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Yu Gothic UI Light</vt:lpstr>
      <vt:lpstr>Arial</vt:lpstr>
      <vt:lpstr>Calibri</vt:lpstr>
      <vt:lpstr>HP001 5 hàng</vt:lpstr>
      <vt:lpstr>Times New Roman</vt:lpstr>
      <vt:lpstr>UTM Avo</vt:lpstr>
      <vt:lpstr>UTM Cookies</vt:lpstr>
      <vt:lpstr>幼圆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516</cp:revision>
  <dcterms:created xsi:type="dcterms:W3CDTF">2021-02-20T02:56:00Z</dcterms:created>
  <dcterms:modified xsi:type="dcterms:W3CDTF">2025-10-28T00:29:57Z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