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256" r:id="rId3"/>
    <p:sldId id="401" r:id="rId4"/>
    <p:sldId id="257" r:id="rId5"/>
    <p:sldId id="389" r:id="rId6"/>
    <p:sldId id="390" r:id="rId7"/>
    <p:sldId id="394" r:id="rId8"/>
    <p:sldId id="395" r:id="rId9"/>
    <p:sldId id="399" r:id="rId10"/>
    <p:sldId id="396" r:id="rId11"/>
    <p:sldId id="402" r:id="rId12"/>
    <p:sldId id="400" r:id="rId13"/>
    <p:sldId id="385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FF00"/>
    <a:srgbClr val="0000FF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>
      <p:cViewPr varScale="1">
        <p:scale>
          <a:sx n="95" d="100"/>
          <a:sy n="95" d="100"/>
        </p:scale>
        <p:origin x="178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BB490-566C-467F-B399-51AB5A3EAE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2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67" r:id="rId31"/>
    <p:sldLayoutId id="2147483668" r:id="rId32"/>
    <p:sldLayoutId id="2147483669" r:id="rId33"/>
    <p:sldLayoutId id="2147483670" r:id="rId34"/>
    <p:sldLayoutId id="2147483671" r:id="rId35"/>
    <p:sldLayoutId id="2147483672" r:id="rId36"/>
    <p:sldLayoutId id="2147483673" r:id="rId37"/>
    <p:sldLayoutId id="2147483674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2538484" y="1671411"/>
            <a:ext cx="822959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CHÀO MỪNG CÁC CON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spc="10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ĐẾN VỚI TIẾT HỌC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spc="10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MÔN TOÁN </a:t>
            </a:r>
            <a:endParaRPr lang="en-US" sz="48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00" y="-184377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591435" y="151718"/>
            <a:ext cx="1028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Sáu, 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24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 10  </a:t>
            </a:r>
            <a:r>
              <a:rPr lang="en-US" sz="36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2025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3346704" y="1207009"/>
            <a:ext cx="407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Bài: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Luyện tập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4492142" y="576767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Toán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4675617" y="1105954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3792458" y="1740964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4F1CD58-0453-4E38-9DAC-FA1DDCF9FAAE}"/>
              </a:ext>
            </a:extLst>
          </p:cNvPr>
          <p:cNvSpPr txBox="1"/>
          <p:nvPr/>
        </p:nvSpPr>
        <p:spPr>
          <a:xfrm>
            <a:off x="4442906" y="1766986"/>
            <a:ext cx="1225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Bài giải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42D95-EFC4-4878-8B68-F166903799C1}"/>
              </a:ext>
            </a:extLst>
          </p:cNvPr>
          <p:cNvSpPr txBox="1"/>
          <p:nvPr/>
        </p:nvSpPr>
        <p:spPr>
          <a:xfrm>
            <a:off x="168048" y="2130607"/>
            <a:ext cx="529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49341-D81E-4E59-9766-EAE7BA39D50F}"/>
              </a:ext>
            </a:extLst>
          </p:cNvPr>
          <p:cNvSpPr txBox="1"/>
          <p:nvPr/>
        </p:nvSpPr>
        <p:spPr>
          <a:xfrm>
            <a:off x="-69524" y="2961474"/>
            <a:ext cx="1169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endParaRPr 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4916" y="2316962"/>
            <a:ext cx="927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Còn số khóm chưa nở hoa là :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5163" y="2830461"/>
            <a:ext cx="510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12  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-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  3  = 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9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 (khóm)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9748" y="3389679"/>
            <a:ext cx="709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Đáp số : 9 khóm chưa nở hoa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4596625" y="2301914"/>
            <a:ext cx="1604597" cy="6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2610628" y="3915613"/>
            <a:ext cx="1428206" cy="6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3288" y="1859519"/>
            <a:ext cx="64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HP001 5 hàng" panose="020B06030503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8003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/>
      <p:bldP spid="13" grpId="0"/>
      <p:bldP spid="15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467" y="-129600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F1CD58-0453-4E38-9DAC-FA1DDCF9FAAE}"/>
              </a:ext>
            </a:extLst>
          </p:cNvPr>
          <p:cNvSpPr txBox="1"/>
          <p:nvPr/>
        </p:nvSpPr>
        <p:spPr>
          <a:xfrm>
            <a:off x="2970128" y="1875134"/>
            <a:ext cx="1225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Bài giải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49341-D81E-4E59-9766-EAE7BA39D50F}"/>
              </a:ext>
            </a:extLst>
          </p:cNvPr>
          <p:cNvSpPr txBox="1"/>
          <p:nvPr/>
        </p:nvSpPr>
        <p:spPr>
          <a:xfrm>
            <a:off x="88232" y="1227221"/>
            <a:ext cx="1167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9325" y="2396483"/>
            <a:ext cx="927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Còn số khóm chưa nở hoa là :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3591" y="2892231"/>
            <a:ext cx="543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12  -  3  = 9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(khóm)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3780" y="3466708"/>
            <a:ext cx="696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Đáp số : 9 khóm chưa nở hoa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3032674" y="2391379"/>
            <a:ext cx="1778660" cy="26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2566313" y="3977088"/>
            <a:ext cx="1428206" cy="6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147538"/>
            <a:ext cx="12210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Lớp 2B trồng được 12 khóm hoa, trong đó có 3 khóm đã </a:t>
            </a:r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nở. Hỏi còn bao nhiêu nhóm chưa nở hoa?</a:t>
            </a:r>
            <a:endParaRPr 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184938" y="866701"/>
            <a:ext cx="574269" cy="236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5539447" y="892923"/>
            <a:ext cx="1606817" cy="2985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66012" y="1129039"/>
            <a:ext cx="115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b="1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endParaRPr lang="en-US" b="1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7661015" y="1235095"/>
            <a:ext cx="9763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7652084" y="1297260"/>
            <a:ext cx="4107101" cy="502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3291" y="1901527"/>
            <a:ext cx="64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4.</a:t>
            </a:r>
            <a:endParaRPr lang="en-US" sz="28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24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832514" y="1561405"/>
            <a:ext cx="1020852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</a:t>
            </a:r>
            <a:r>
              <a:rPr 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THÀNH BÀI 1,2,3,4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VỞ BÀI  TẬP TOÁN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 37,38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1"/>
            <a:ext cx="12192000" cy="6858003"/>
          </a:xfrm>
          <a:prstGeom prst="rect">
            <a:avLst/>
          </a:prstGeom>
        </p:spPr>
      </p:pic>
      <p:sp>
        <p:nvSpPr>
          <p:cNvPr id="15" name="Google Shape;189;p2"/>
          <p:cNvSpPr txBox="1"/>
          <p:nvPr/>
        </p:nvSpPr>
        <p:spPr>
          <a:xfrm>
            <a:off x="2489982" y="1941342"/>
            <a:ext cx="834214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1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9BDDB-ED4D-4440-ACC9-3435E575D6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673"/>
          <a:stretch/>
        </p:blipFill>
        <p:spPr>
          <a:xfrm flipH="1">
            <a:off x="1854043" y="3899154"/>
            <a:ext cx="2149304" cy="2464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7896290" y="3949992"/>
            <a:ext cx="1593307" cy="241370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532054" y="2637048"/>
            <a:ext cx="3372568" cy="1262106"/>
            <a:chOff x="-113251" y="5049295"/>
            <a:chExt cx="5000894" cy="892884"/>
          </a:xfrm>
        </p:grpSpPr>
        <p:sp>
          <p:nvSpPr>
            <p:cNvPr id="6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-5218" y="5049295"/>
              <a:ext cx="4784829" cy="892884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-113251" y="5136469"/>
              <a:ext cx="5000894" cy="71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8496837" y="2394891"/>
            <a:ext cx="3395572" cy="1631230"/>
            <a:chOff x="475410" y="3270326"/>
            <a:chExt cx="4520266" cy="1154023"/>
          </a:xfrm>
        </p:grpSpPr>
        <p:sp>
          <p:nvSpPr>
            <p:cNvPr id="9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4412474" cy="1154023"/>
            </a:xfrm>
            <a:prstGeom prst="wedgeRoundRectCallout">
              <a:avLst>
                <a:gd name="adj1" fmla="val -61096"/>
                <a:gd name="adj2" fmla="val -960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75410" y="3345013"/>
              <a:ext cx="4520266" cy="93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: LUYỆN TẬP 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4EF4CE-D5AB-404A-A0DE-952C330B1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231" y="1221813"/>
            <a:ext cx="5532647" cy="28862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902994" y="4094329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746590" y="5048913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6019516" y="5799241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234121" y="409629"/>
            <a:ext cx="10015370" cy="943659"/>
            <a:chOff x="1234121" y="409629"/>
            <a:chExt cx="10015370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234121" y="409629"/>
              <a:ext cx="10015370" cy="943659"/>
              <a:chOff x="-2195675" y="125793"/>
              <a:chExt cx="9956313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195675" y="125793"/>
                <a:ext cx="9956313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116407" y="383565"/>
                <a:ext cx="511905" cy="562709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1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2161237" y="409629"/>
              <a:ext cx="8604850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Lúc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4355733" y="4550810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5780673" y="5091127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DFF31-388B-4879-9E2B-215D2861B243}"/>
              </a:ext>
            </a:extLst>
          </p:cNvPr>
          <p:cNvSpPr txBox="1"/>
          <p:nvPr/>
        </p:nvSpPr>
        <p:spPr>
          <a:xfrm>
            <a:off x="5245495" y="5085747"/>
            <a:ext cx="67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19C7D9-286A-469E-AF95-C3709F6B5566}"/>
              </a:ext>
            </a:extLst>
          </p:cNvPr>
          <p:cNvSpPr txBox="1"/>
          <p:nvPr/>
        </p:nvSpPr>
        <p:spPr>
          <a:xfrm flipH="1">
            <a:off x="6421473" y="5109824"/>
            <a:ext cx="49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C369DE-7A61-4B2A-AF78-342CFF5DEAA2}"/>
              </a:ext>
            </a:extLst>
          </p:cNvPr>
          <p:cNvSpPr txBox="1"/>
          <p:nvPr/>
        </p:nvSpPr>
        <p:spPr>
          <a:xfrm>
            <a:off x="7122057" y="5067330"/>
            <a:ext cx="67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23326C-C089-432D-B5D3-B996DCFBC219}"/>
              </a:ext>
            </a:extLst>
          </p:cNvPr>
          <p:cNvSpPr txBox="1"/>
          <p:nvPr/>
        </p:nvSpPr>
        <p:spPr>
          <a:xfrm>
            <a:off x="7339823" y="5783852"/>
            <a:ext cx="67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11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4550634" y="917394"/>
            <a:ext cx="574269" cy="236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7990112" y="995874"/>
            <a:ext cx="1547783" cy="158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257065" y="1152211"/>
            <a:ext cx="115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0070" y="5147302"/>
            <a:ext cx="39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9594060" y="1221813"/>
            <a:ext cx="820930" cy="10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35518" y="5722297"/>
            <a:ext cx="956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1" grpId="0"/>
      <p:bldP spid="32" grpId="0" animBg="1"/>
      <p:bldP spid="5" grpId="0"/>
      <p:bldP spid="38" grpId="0"/>
      <p:bldP spid="44" grpId="0"/>
      <p:bldP spid="4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D842BA-CEE3-48B3-84C8-AA89CA3B1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08" t="31735" r="2812" b="3758"/>
          <a:stretch/>
        </p:blipFill>
        <p:spPr>
          <a:xfrm>
            <a:off x="8003055" y="1229009"/>
            <a:ext cx="3394118" cy="25084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3414170" y="3640389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794380" y="5049670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(quả )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580799" y="5631866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2166115" y="419598"/>
            <a:ext cx="8149737" cy="943659"/>
            <a:chOff x="1313858" y="409629"/>
            <a:chExt cx="8149737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313858" y="409629"/>
              <a:ext cx="8149737" cy="943659"/>
              <a:chOff x="-2116408" y="125793"/>
              <a:chExt cx="8101681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116408" y="125793"/>
                <a:ext cx="8101681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116407" y="383565"/>
                <a:ext cx="511905" cy="562709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2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1808868" y="417036"/>
              <a:ext cx="7506546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bóng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bóng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661125" y="4186155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366190" y="4991309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DFF31-388B-4879-9E2B-215D2861B243}"/>
              </a:ext>
            </a:extLst>
          </p:cNvPr>
          <p:cNvSpPr txBox="1"/>
          <p:nvPr/>
        </p:nvSpPr>
        <p:spPr>
          <a:xfrm>
            <a:off x="3520774" y="4976527"/>
            <a:ext cx="67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19C7D9-286A-469E-AF95-C3709F6B5566}"/>
              </a:ext>
            </a:extLst>
          </p:cNvPr>
          <p:cNvSpPr txBox="1"/>
          <p:nvPr/>
        </p:nvSpPr>
        <p:spPr>
          <a:xfrm>
            <a:off x="5070888" y="4991445"/>
            <a:ext cx="54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C369DE-7A61-4B2A-AF78-342CFF5DEAA2}"/>
              </a:ext>
            </a:extLst>
          </p:cNvPr>
          <p:cNvSpPr txBox="1"/>
          <p:nvPr/>
        </p:nvSpPr>
        <p:spPr>
          <a:xfrm>
            <a:off x="5902136" y="5007194"/>
            <a:ext cx="67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7</a:t>
            </a:r>
            <a:endParaRPr lang="en-US" sz="28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23326C-C089-432D-B5D3-B996DCFBC219}"/>
              </a:ext>
            </a:extLst>
          </p:cNvPr>
          <p:cNvSpPr txBox="1"/>
          <p:nvPr/>
        </p:nvSpPr>
        <p:spPr>
          <a:xfrm>
            <a:off x="5931479" y="5688317"/>
            <a:ext cx="67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7</a:t>
            </a:r>
            <a:endParaRPr lang="en-US" sz="2800" b="1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219059" y="973944"/>
            <a:ext cx="574269" cy="236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6160884" y="1010656"/>
            <a:ext cx="1547783" cy="158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55257" y="1149564"/>
            <a:ext cx="115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9897" y="5026272"/>
            <a:ext cx="974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82529" y="5667483"/>
            <a:ext cx="1698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7934661" y="1240271"/>
            <a:ext cx="538029" cy="89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8038077" y="1334946"/>
            <a:ext cx="1471683" cy="283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9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2" grpId="0" animBg="1"/>
      <p:bldP spid="5" grpId="0"/>
      <p:bldP spid="35" grpId="0"/>
      <p:bldP spid="38" grpId="0"/>
      <p:bldP spid="44" grpId="0"/>
      <p:bldP spid="4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388" y="1574580"/>
            <a:ext cx="8663223" cy="4352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914401" y="419598"/>
            <a:ext cx="10697590" cy="943659"/>
            <a:chOff x="63514" y="409629"/>
            <a:chExt cx="10570562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3514" y="409629"/>
              <a:ext cx="10570562" cy="943659"/>
              <a:chOff x="-3359379" y="125793"/>
              <a:chExt cx="10508231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359379" y="125793"/>
                <a:ext cx="10508231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315778" y="371297"/>
                <a:ext cx="470908" cy="628783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546642" y="480606"/>
              <a:ext cx="1001791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đảo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Nam”,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Hải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Âu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25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</a:t>
              </a:r>
              <a:r>
                <a:rPr lang="en-US" sz="2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15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24" y="-156582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591435" y="151718"/>
            <a:ext cx="1044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Sáu, 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24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 10 </a:t>
            </a:r>
            <a:r>
              <a:rPr lang="en-US" sz="36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2025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-1130812" y="1312577"/>
            <a:ext cx="1332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Bài: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Luyện tập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4739030" y="649919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Toán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4977369" y="1179106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3902186" y="1878124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4F1CD58-0453-4E38-9DAC-FA1DDCF9FAAE}"/>
              </a:ext>
            </a:extLst>
          </p:cNvPr>
          <p:cNvSpPr txBox="1"/>
          <p:nvPr/>
        </p:nvSpPr>
        <p:spPr>
          <a:xfrm>
            <a:off x="3071306" y="4546762"/>
            <a:ext cx="1225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Bài giải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42D95-EFC4-4878-8B68-F166903799C1}"/>
              </a:ext>
            </a:extLst>
          </p:cNvPr>
          <p:cNvSpPr txBox="1"/>
          <p:nvPr/>
        </p:nvSpPr>
        <p:spPr>
          <a:xfrm>
            <a:off x="168048" y="2130607"/>
            <a:ext cx="529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49341-D81E-4E59-9766-EAE7BA39D50F}"/>
              </a:ext>
            </a:extLst>
          </p:cNvPr>
          <p:cNvSpPr txBox="1"/>
          <p:nvPr/>
        </p:nvSpPr>
        <p:spPr>
          <a:xfrm>
            <a:off x="0" y="2888322"/>
            <a:ext cx="1233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đội Hải Âu có 25 bài dự thi , đội Chim Én có 30 bài dự thi.</a:t>
            </a:r>
            <a:endParaRPr lang="en-US" sz="32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C8373E-4368-4F37-B39F-6CD0489B1955}"/>
              </a:ext>
            </a:extLst>
          </p:cNvPr>
          <p:cNvSpPr txBox="1"/>
          <p:nvPr/>
        </p:nvSpPr>
        <p:spPr>
          <a:xfrm>
            <a:off x="0" y="3409349"/>
            <a:ext cx="1222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 Hỏi hai đội có tất cả bao nhiêu bài dự thi ?</a:t>
            </a:r>
            <a:endParaRPr lang="en-US" sz="32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052" y="5105882"/>
            <a:ext cx="927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Hai đội có tất cả số bài dự thi là :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7811" y="5665101"/>
            <a:ext cx="510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25  + 30  = 55 ( bài  )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3332" y="6224319"/>
            <a:ext cx="624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Đáp số : 55 bài dự thi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206737" y="4990250"/>
            <a:ext cx="1604597" cy="6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762772" y="6704533"/>
            <a:ext cx="1428206" cy="6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51474" y="2398826"/>
            <a:ext cx="1435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Tham dự cuộc thi viết về chủ đề“Em yêu biển đảoViệt Nam’’, </a:t>
            </a:r>
            <a:endParaRPr lang="en-US" sz="32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65094" y="3642928"/>
            <a:ext cx="574269" cy="236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4609178" y="3657400"/>
            <a:ext cx="1762687" cy="185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04622" y="3779503"/>
            <a:ext cx="115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b="1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endParaRPr lang="en-US" b="1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6954357" y="4003919"/>
            <a:ext cx="641902" cy="157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6954357" y="4135042"/>
            <a:ext cx="1964560" cy="69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7024" y="4639295"/>
            <a:ext cx="64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3.</a:t>
            </a:r>
            <a:endParaRPr lang="en-US" sz="28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/>
      <p:bldP spid="12" grpId="0"/>
      <p:bldP spid="13" grpId="0"/>
      <p:bldP spid="15" grpId="0"/>
      <p:bldP spid="17" grpId="0"/>
      <p:bldP spid="24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0" r="2870"/>
          <a:stretch/>
        </p:blipFill>
        <p:spPr>
          <a:xfrm>
            <a:off x="1764388" y="1574580"/>
            <a:ext cx="8663223" cy="4352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447061" y="432684"/>
            <a:ext cx="9513210" cy="943659"/>
            <a:chOff x="63514" y="409629"/>
            <a:chExt cx="9400246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3514" y="409629"/>
              <a:ext cx="9400246" cy="943659"/>
              <a:chOff x="-3359379" y="125793"/>
              <a:chExt cx="9344816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359379" y="125793"/>
                <a:ext cx="9344816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315778" y="371297"/>
                <a:ext cx="470908" cy="628783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4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546642" y="480606"/>
              <a:ext cx="877159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2B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trồng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15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441</Words>
  <Application>Microsoft Office PowerPoint</Application>
  <PresentationFormat>Widescreen</PresentationFormat>
  <Paragraphs>82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宋体</vt:lpstr>
      <vt:lpstr>Yu Gothic UI Light</vt:lpstr>
      <vt:lpstr>Arial</vt:lpstr>
      <vt:lpstr>Calibri</vt:lpstr>
      <vt:lpstr>HP001 5 hàng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Asus</cp:lastModifiedBy>
  <cp:revision>502</cp:revision>
  <dcterms:created xsi:type="dcterms:W3CDTF">2021-02-20T02:56:00Z</dcterms:created>
  <dcterms:modified xsi:type="dcterms:W3CDTF">2025-10-24T00:45:31Z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