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257" r:id="rId4"/>
    <p:sldId id="261" r:id="rId5"/>
    <p:sldId id="342" r:id="rId6"/>
    <p:sldId id="344" r:id="rId7"/>
    <p:sldId id="343" r:id="rId8"/>
    <p:sldId id="346" r:id="rId9"/>
    <p:sldId id="345" r:id="rId10"/>
    <p:sldId id="262" r:id="rId11"/>
    <p:sldId id="347" r:id="rId12"/>
    <p:sldId id="348" r:id="rId13"/>
    <p:sldId id="281" r:id="rId14"/>
    <p:sldId id="349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E6B9B8"/>
    <a:srgbClr val="92D050"/>
    <a:srgbClr val="00FF00"/>
    <a:srgbClr val="00CC00"/>
    <a:srgbClr val="68CB0F"/>
    <a:srgbClr val="3B3A3C"/>
    <a:srgbClr val="51B416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0419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52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61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54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30716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2019868" y="1107596"/>
            <a:ext cx="921795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i="0" u="none" strike="noStrike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CON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pc="10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cs typeface="Times New Roman"/>
                <a:sym typeface="Times New Roman"/>
              </a:rPr>
              <a:t>ĐẾN VỚI TIẾT HỌC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pc="10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6000" b="1" spc="10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cs typeface="Times New Roman"/>
                <a:sym typeface="Times New Roman"/>
              </a:rPr>
              <a:t>MÔN TOÁN </a:t>
            </a:r>
            <a:endParaRPr lang="en-US" sz="60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5A8DF9-DF86-4E92-8814-35E42D3CE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3" t="70016" r="46339" b="8374"/>
          <a:stretch/>
        </p:blipFill>
        <p:spPr>
          <a:xfrm>
            <a:off x="2986481" y="4767182"/>
            <a:ext cx="4832058" cy="1507783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92696" y="181250"/>
            <a:ext cx="10206607" cy="994409"/>
            <a:chOff x="1145799" y="591409"/>
            <a:chExt cx="4642036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4397708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Trang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8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bánh.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799" y="715705"/>
              <a:ext cx="297166" cy="572383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6EB7E3-0273-4F29-8129-00B3B62BE8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43" t="12652" r="13070" b="34011"/>
          <a:stretch/>
        </p:blipFill>
        <p:spPr>
          <a:xfrm>
            <a:off x="2696861" y="1323363"/>
            <a:ext cx="6632814" cy="3266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5D2DAC6-F76C-4CBE-9B5B-17A263752475}"/>
              </a:ext>
            </a:extLst>
          </p:cNvPr>
          <p:cNvSpPr/>
          <p:nvPr/>
        </p:nvSpPr>
        <p:spPr>
          <a:xfrm>
            <a:off x="4546466" y="4856109"/>
            <a:ext cx="699770" cy="6649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3AC83B6-6C35-43CF-A5AE-5453BF11E6AF}"/>
              </a:ext>
            </a:extLst>
          </p:cNvPr>
          <p:cNvSpPr/>
          <p:nvPr/>
        </p:nvSpPr>
        <p:spPr>
          <a:xfrm>
            <a:off x="5246236" y="4856109"/>
            <a:ext cx="590187" cy="6649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3CE797DB-B5B9-4E40-8DB0-CC98AEE4A70F}"/>
              </a:ext>
            </a:extLst>
          </p:cNvPr>
          <p:cNvSpPr/>
          <p:nvPr/>
        </p:nvSpPr>
        <p:spPr>
          <a:xfrm>
            <a:off x="5973639" y="4863486"/>
            <a:ext cx="605701" cy="6649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1CAE1ABC-4796-4B22-B82A-400E7ADB8662}"/>
              </a:ext>
            </a:extLst>
          </p:cNvPr>
          <p:cNvSpPr/>
          <p:nvPr/>
        </p:nvSpPr>
        <p:spPr>
          <a:xfrm>
            <a:off x="7003892" y="4863486"/>
            <a:ext cx="605701" cy="6649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F3B49ABC-434A-4C86-9F27-70B7484A6728}"/>
              </a:ext>
            </a:extLst>
          </p:cNvPr>
          <p:cNvSpPr/>
          <p:nvPr/>
        </p:nvSpPr>
        <p:spPr>
          <a:xfrm>
            <a:off x="5623189" y="5569225"/>
            <a:ext cx="605701" cy="6649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85DD185-FEF7-4D27-93A9-507E5A2A7483}"/>
              </a:ext>
            </a:extLst>
          </p:cNvPr>
          <p:cNvSpPr/>
          <p:nvPr/>
        </p:nvSpPr>
        <p:spPr>
          <a:xfrm>
            <a:off x="5692484" y="2338880"/>
            <a:ext cx="3548679" cy="14369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8          9           10          11     12        13</a:t>
            </a:r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887212" y="181250"/>
            <a:ext cx="7944766" cy="994409"/>
            <a:chOff x="1144677" y="591409"/>
            <a:chExt cx="3781114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3535664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Ngọc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4677" y="685119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9E0D74-F5B7-412C-A717-BF9C603D7018}"/>
              </a:ext>
            </a:extLst>
          </p:cNvPr>
          <p:cNvSpPr/>
          <p:nvPr/>
        </p:nvSpPr>
        <p:spPr>
          <a:xfrm>
            <a:off x="4799387" y="1341010"/>
            <a:ext cx="2394858" cy="78377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rial" panose="020B7200000000000000" pitchFamily="34" charset="0"/>
              </a:rPr>
              <a:t>13 - 5 = 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F2709CF-76F4-4264-82CB-4C62D72A627F}"/>
              </a:ext>
            </a:extLst>
          </p:cNvPr>
          <p:cNvSpPr/>
          <p:nvPr/>
        </p:nvSpPr>
        <p:spPr>
          <a:xfrm>
            <a:off x="1618614" y="2355243"/>
            <a:ext cx="2856411" cy="1436914"/>
          </a:xfrm>
          <a:prstGeom prst="wedgeRoundRectCallout">
            <a:avLst>
              <a:gd name="adj1" fmla="val -38480"/>
              <a:gd name="adj2" fmla="val 6795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550EC-9DB9-489A-A5AC-E11203120C53}"/>
              </a:ext>
            </a:extLst>
          </p:cNvPr>
          <p:cNvSpPr txBox="1"/>
          <p:nvPr/>
        </p:nvSpPr>
        <p:spPr>
          <a:xfrm>
            <a:off x="1668953" y="2496707"/>
            <a:ext cx="269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13 – 3 = 10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10 – 2 = 8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Vậy</a:t>
            </a:r>
            <a:r>
              <a:rPr lang="en-US" sz="2400" b="1" dirty="0">
                <a:solidFill>
                  <a:schemeClr val="bg1"/>
                </a:solidFill>
              </a:rPr>
              <a:t> 13 – 5 </a:t>
            </a:r>
            <a:r>
              <a:rPr lang="en-US" sz="2400" b="1" dirty="0" smtClean="0">
                <a:solidFill>
                  <a:schemeClr val="bg1"/>
                </a:solidFill>
              </a:rPr>
              <a:t>= 8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8C1E141F-BBDA-4434-89AF-C7D36A1EFC17}"/>
              </a:ext>
            </a:extLst>
          </p:cNvPr>
          <p:cNvSpPr/>
          <p:nvPr/>
        </p:nvSpPr>
        <p:spPr>
          <a:xfrm flipH="1">
            <a:off x="8325131" y="2671250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84CFB-4C50-403C-98A9-95E786C7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34" y="3697036"/>
            <a:ext cx="1908961" cy="2948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5FC19-BCB2-4E7B-A2EB-6422873D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00339" y="3455949"/>
            <a:ext cx="1881052" cy="31900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C4F5C82-C924-4AF5-BFC7-05E8EA42F7EF}"/>
              </a:ext>
            </a:extLst>
          </p:cNvPr>
          <p:cNvGrpSpPr/>
          <p:nvPr/>
        </p:nvGrpSpPr>
        <p:grpSpPr>
          <a:xfrm>
            <a:off x="9145578" y="2626633"/>
            <a:ext cx="1993350" cy="1116834"/>
            <a:chOff x="7883371" y="2487500"/>
            <a:chExt cx="2167728" cy="1116834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42FCA792-7F54-4BF3-9539-EB9B97D7712F}"/>
                </a:ext>
              </a:extLst>
            </p:cNvPr>
            <p:cNvSpPr/>
            <p:nvPr/>
          </p:nvSpPr>
          <p:spPr>
            <a:xfrm>
              <a:off x="7883371" y="2487500"/>
              <a:ext cx="2167728" cy="1116834"/>
            </a:xfrm>
            <a:prstGeom prst="wedgeEllipseCallout">
              <a:avLst>
                <a:gd name="adj1" fmla="val 32278"/>
                <a:gd name="adj2" fmla="val 547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674AD2-4508-459D-8DEE-2E7727440366}"/>
                </a:ext>
              </a:extLst>
            </p:cNvPr>
            <p:cNvSpPr txBox="1"/>
            <p:nvPr/>
          </p:nvSpPr>
          <p:spPr>
            <a:xfrm>
              <a:off x="7986010" y="2721304"/>
              <a:ext cx="2001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Đếm</a:t>
              </a:r>
              <a:r>
                <a:rPr lang="en-US" sz="2000" b="1" dirty="0"/>
                <a:t> </a:t>
              </a:r>
              <a:r>
                <a:rPr lang="en-US" sz="2000" b="1" dirty="0" err="1"/>
                <a:t>bớt</a:t>
              </a:r>
              <a:r>
                <a:rPr lang="en-US" sz="2000" b="1" dirty="0"/>
                <a:t> 5 </a:t>
              </a:r>
              <a:r>
                <a:rPr lang="en-US" sz="2000" b="1" dirty="0" err="1"/>
                <a:t>bắt</a:t>
              </a:r>
              <a:r>
                <a:rPr lang="en-US" sz="2000" b="1" dirty="0"/>
                <a:t> </a:t>
              </a:r>
              <a:r>
                <a:rPr lang="en-US" sz="2000" b="1" dirty="0" err="1"/>
                <a:t>đầu</a:t>
              </a:r>
              <a:r>
                <a:rPr lang="en-US" sz="2000" b="1" dirty="0"/>
                <a:t> </a:t>
              </a:r>
              <a:r>
                <a:rPr lang="en-US" sz="2000" b="1" dirty="0" err="1"/>
                <a:t>từ</a:t>
              </a:r>
              <a:r>
                <a:rPr lang="en-US" sz="2000" b="1" dirty="0"/>
                <a:t> 13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036E0C-0906-4FED-8F7A-954F141F6CAB}"/>
              </a:ext>
            </a:extLst>
          </p:cNvPr>
          <p:cNvSpPr txBox="1"/>
          <p:nvPr/>
        </p:nvSpPr>
        <p:spPr>
          <a:xfrm>
            <a:off x="2140496" y="4481662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Hà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163078-8213-45BD-B6A5-997ADA48240E}"/>
              </a:ext>
            </a:extLst>
          </p:cNvPr>
          <p:cNvSpPr txBox="1"/>
          <p:nvPr/>
        </p:nvSpPr>
        <p:spPr>
          <a:xfrm>
            <a:off x="9185131" y="4750456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Ngọc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B448E6-D339-49AB-A362-5F491B372DD0}"/>
              </a:ext>
            </a:extLst>
          </p:cNvPr>
          <p:cNvSpPr/>
          <p:nvPr/>
        </p:nvSpPr>
        <p:spPr>
          <a:xfrm flipH="1">
            <a:off x="7748797" y="2672429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urved Down 40">
            <a:extLst>
              <a:ext uri="{FF2B5EF4-FFF2-40B4-BE49-F238E27FC236}">
                <a16:creationId xmlns:a16="http://schemas.microsoft.com/office/drawing/2014/main" id="{7769198C-79FA-4D8E-8A0C-7862E8BF219F}"/>
              </a:ext>
            </a:extLst>
          </p:cNvPr>
          <p:cNvSpPr/>
          <p:nvPr/>
        </p:nvSpPr>
        <p:spPr>
          <a:xfrm rot="21381528" flipH="1">
            <a:off x="7145050" y="2653408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D1811839-C0AC-4D81-91B3-0F13342E9EE5}"/>
              </a:ext>
            </a:extLst>
          </p:cNvPr>
          <p:cNvSpPr/>
          <p:nvPr/>
        </p:nvSpPr>
        <p:spPr>
          <a:xfrm rot="21381528" flipH="1">
            <a:off x="6568715" y="2641899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5696E8EF-1E91-4FEB-A4A1-C07526E952E1}"/>
              </a:ext>
            </a:extLst>
          </p:cNvPr>
          <p:cNvSpPr/>
          <p:nvPr/>
        </p:nvSpPr>
        <p:spPr>
          <a:xfrm rot="21381528" flipH="1">
            <a:off x="5983613" y="2641899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7564" y="3285662"/>
            <a:ext cx="259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– 5 = 8 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4" grpId="0" animBg="1"/>
      <p:bldP spid="3" grpId="0"/>
      <p:bldP spid="2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2919" y="1363828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42" y="2579427"/>
            <a:ext cx="7042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HOÀN THÀNH BÀI 4,5 </a:t>
            </a:r>
          </a:p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VỞ BÀI TẬP TOÁN </a:t>
            </a:r>
          </a:p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TRANG 35 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FDB946DF-2388-481C-911F-39D3745A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-182903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2B781-BCAB-42E9-B3E5-F37C0ECB338A}"/>
              </a:ext>
            </a:extLst>
          </p:cNvPr>
          <p:cNvSpPr txBox="1"/>
          <p:nvPr/>
        </p:nvSpPr>
        <p:spPr>
          <a:xfrm>
            <a:off x="649626" y="111961"/>
            <a:ext cx="920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H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ai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13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10 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BD366-8AC2-451E-BC59-D24C12708166}"/>
              </a:ext>
            </a:extLst>
          </p:cNvPr>
          <p:cNvSpPr txBox="1"/>
          <p:nvPr/>
        </p:nvSpPr>
        <p:spPr>
          <a:xfrm>
            <a:off x="615462" y="1220002"/>
            <a:ext cx="1038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Bài: Luyện tập (tiếp theo)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5284177" y="723071"/>
            <a:ext cx="287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36B129-FB60-42AC-A43F-F4EEDFB43DD4}"/>
              </a:ext>
            </a:extLst>
          </p:cNvPr>
          <p:cNvCxnSpPr>
            <a:cxnSpLocks/>
          </p:cNvCxnSpPr>
          <p:nvPr/>
        </p:nvCxnSpPr>
        <p:spPr>
          <a:xfrm>
            <a:off x="5435976" y="1252796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F96CF0-F24B-4896-B680-E1BAFDCB0814}"/>
              </a:ext>
            </a:extLst>
          </p:cNvPr>
          <p:cNvCxnSpPr>
            <a:cxnSpLocks/>
          </p:cNvCxnSpPr>
          <p:nvPr/>
        </p:nvCxnSpPr>
        <p:spPr>
          <a:xfrm>
            <a:off x="2893457" y="1764726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DBCDBB-4E2D-469F-BB8C-D5A7ACCE6B19}"/>
              </a:ext>
            </a:extLst>
          </p:cNvPr>
          <p:cNvSpPr txBox="1"/>
          <p:nvPr/>
        </p:nvSpPr>
        <p:spPr>
          <a:xfrm>
            <a:off x="637564" y="1972224"/>
            <a:ext cx="638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Phép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: 15 – 8 = </a:t>
            </a:r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7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E72A8-145D-49F3-9FE1-B61D2AF0E3D5}"/>
              </a:ext>
            </a:extLst>
          </p:cNvPr>
          <p:cNvSpPr txBox="1"/>
          <p:nvPr/>
        </p:nvSpPr>
        <p:spPr>
          <a:xfrm>
            <a:off x="647094" y="2837489"/>
            <a:ext cx="1131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: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Mẹ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còn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lại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 </a:t>
            </a:r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7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quả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trứng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.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1885744"/>
            <a:ext cx="376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2699447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5902697" y="303544"/>
            <a:ext cx="4533532" cy="3411804"/>
            <a:chOff x="210559" y="170974"/>
            <a:chExt cx="4308263" cy="34118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2132604"/>
              <a:chOff x="952285" y="1450174"/>
              <a:chExt cx="3566537" cy="2132604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/>
                  <a:t>13 </a:t>
                </a:r>
                <a:r>
                  <a:rPr lang="en-US" sz="5400" b="1" smtClean="0"/>
                  <a:t>– 5 = </a:t>
                </a:r>
                <a:r>
                  <a:rPr lang="en-US" sz="5400" b="1" dirty="0"/>
                  <a:t>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7952274" y="3194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8857113" y="3194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6927011" y="4196731"/>
            <a:ext cx="283026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0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6229114" y="358207"/>
            <a:ext cx="4128537" cy="2941114"/>
            <a:chOff x="390285" y="121110"/>
            <a:chExt cx="4128537" cy="29411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15 –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8094495" y="3299321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8986736" y="3299321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7142196" y="4246007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6096843" y="363193"/>
            <a:ext cx="4425806" cy="2787125"/>
            <a:chOff x="93016" y="275099"/>
            <a:chExt cx="4425806" cy="2787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11 –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93016" y="275099"/>
              <a:ext cx="2368218" cy="157506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8248258" y="3156686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9225732" y="3150318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7223748" y="408481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6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6377958" y="469227"/>
            <a:ext cx="4119719" cy="2879762"/>
            <a:chOff x="399103" y="182462"/>
            <a:chExt cx="4119719" cy="28797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C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11 – 7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9103" y="182462"/>
              <a:ext cx="2121590" cy="1393745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8262883" y="3329567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9019405" y="3291586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7174472" y="4233507"/>
            <a:ext cx="2843571" cy="99752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6292956" y="113063"/>
            <a:ext cx="4169705" cy="3123903"/>
            <a:chOff x="349117" y="-61679"/>
            <a:chExt cx="4169705" cy="31239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14 –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647168" flipH="1">
              <a:off x="349117" y="-61679"/>
              <a:ext cx="1692321" cy="169232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8127004" y="322589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8986736" y="3236966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7121759" y="4133175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5870904" y="201775"/>
            <a:ext cx="4461395" cy="2693168"/>
            <a:chOff x="57427" y="369056"/>
            <a:chExt cx="4461395" cy="26931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 flipH="1">
              <a:off x="57427" y="369056"/>
              <a:ext cx="2362655" cy="163738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13 – 4 = ?</a:t>
                </a:r>
              </a:p>
            </p:txBody>
          </p:sp>
        </p:grpSp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8062012" y="2848537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8986736" y="289494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7220795" y="3828949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623497" y="2084517"/>
            <a:ext cx="8855721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i="0" u="none" strike="noStrike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: 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(tiếp theo) 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205</Words>
  <Application>Microsoft Office PowerPoint</Application>
  <PresentationFormat>Widescreen</PresentationFormat>
  <Paragraphs>49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Yu Gothic UI Light</vt:lpstr>
      <vt:lpstr>.VnArial</vt:lpstr>
      <vt:lpstr>Arial</vt:lpstr>
      <vt:lpstr>Calibri</vt:lpstr>
      <vt:lpstr>HP001 5 hàng</vt:lpstr>
      <vt:lpstr>Times New Roman</vt:lpstr>
      <vt:lpstr>华康方圆体W7(P)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316</cp:revision>
  <dcterms:created xsi:type="dcterms:W3CDTF">2021-02-20T02:56:00Z</dcterms:created>
  <dcterms:modified xsi:type="dcterms:W3CDTF">2025-10-13T00:53:52Z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