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0"/>
  </p:notesMasterIdLst>
  <p:sldIdLst>
    <p:sldId id="537" r:id="rId5"/>
    <p:sldId id="540" r:id="rId6"/>
    <p:sldId id="257" r:id="rId7"/>
    <p:sldId id="258" r:id="rId8"/>
    <p:sldId id="259" r:id="rId9"/>
    <p:sldId id="260" r:id="rId10"/>
    <p:sldId id="261" r:id="rId11"/>
    <p:sldId id="535" r:id="rId12"/>
    <p:sldId id="280" r:id="rId13"/>
    <p:sldId id="538" r:id="rId14"/>
    <p:sldId id="529" r:id="rId15"/>
    <p:sldId id="536" r:id="rId16"/>
    <p:sldId id="530" r:id="rId17"/>
    <p:sldId id="531" r:id="rId18"/>
    <p:sldId id="265" r:id="rId19"/>
    <p:sldId id="532" r:id="rId20"/>
    <p:sldId id="533" r:id="rId21"/>
    <p:sldId id="266" r:id="rId22"/>
    <p:sldId id="267" r:id="rId23"/>
    <p:sldId id="268" r:id="rId24"/>
    <p:sldId id="269" r:id="rId25"/>
    <p:sldId id="270" r:id="rId26"/>
    <p:sldId id="534" r:id="rId27"/>
    <p:sldId id="539" r:id="rId28"/>
    <p:sldId id="3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0.xml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7.xml"/><Relationship Id="rId12" Type="http://schemas.openxmlformats.org/officeDocument/2006/relationships/image" Target="../media/image53.png"/><Relationship Id="rId17" Type="http://schemas.openxmlformats.org/officeDocument/2006/relationships/slide" Target="slide22.xml"/><Relationship Id="rId2" Type="http://schemas.openxmlformats.org/officeDocument/2006/relationships/audio" Target="../media/media4.mp3"/><Relationship Id="rId16" Type="http://schemas.openxmlformats.org/officeDocument/2006/relationships/image" Target="../media/image55.png"/><Relationship Id="rId20" Type="http://schemas.openxmlformats.org/officeDocument/2006/relationships/slide" Target="slide23.xml"/><Relationship Id="rId1" Type="http://schemas.microsoft.com/office/2007/relationships/media" Target="../media/media4.mp3"/><Relationship Id="rId6" Type="http://schemas.openxmlformats.org/officeDocument/2006/relationships/image" Target="../media/image49.GIF"/><Relationship Id="rId11" Type="http://schemas.openxmlformats.org/officeDocument/2006/relationships/slide" Target="slide19.xml"/><Relationship Id="rId5" Type="http://schemas.openxmlformats.org/officeDocument/2006/relationships/image" Target="../media/image48.jpeg"/><Relationship Id="rId15" Type="http://schemas.openxmlformats.org/officeDocument/2006/relationships/slide" Target="slide21.xml"/><Relationship Id="rId10" Type="http://schemas.openxmlformats.org/officeDocument/2006/relationships/image" Target="../media/image52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slide" Target="slide18.xml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49.GI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GIF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microsoft.com/office/2007/relationships/hdphoto" Target="../media/hdphoto16.wdp"/><Relationship Id="rId3" Type="http://schemas.microsoft.com/office/2007/relationships/hdphoto" Target="../media/hdphoto1.wdp"/><Relationship Id="rId21" Type="http://schemas.microsoft.com/office/2007/relationships/hdphoto" Target="../media/hdphoto7.wdp"/><Relationship Id="rId34" Type="http://schemas.openxmlformats.org/officeDocument/2006/relationships/image" Target="../media/image25.png"/><Relationship Id="rId42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slide" Target="slide6.xml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7.png"/><Relationship Id="rId46" Type="http://schemas.openxmlformats.org/officeDocument/2006/relationships/slide" Target="slide9.xml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1.wdp"/><Relationship Id="rId41" Type="http://schemas.microsoft.com/office/2007/relationships/hdphoto" Target="../media/hdphoto17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microsoft.com/office/2007/relationships/hdphoto" Target="../media/hdphoto15.wdp"/><Relationship Id="rId40" Type="http://schemas.openxmlformats.org/officeDocument/2006/relationships/image" Target="../media/image28.png"/><Relationship Id="rId45" Type="http://schemas.microsoft.com/office/2007/relationships/hdphoto" Target="../media/hdphoto19.wdp"/><Relationship Id="rId5" Type="http://schemas.microsoft.com/office/2007/relationships/hdphoto" Target="../media/hdphoto2.wdp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slide" Target="slide22.xml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0.wdp"/><Relationship Id="rId30" Type="http://schemas.openxmlformats.org/officeDocument/2006/relationships/image" Target="../media/image23.png"/><Relationship Id="rId35" Type="http://schemas.microsoft.com/office/2007/relationships/hdphoto" Target="../media/hdphoto14.wdp"/><Relationship Id="rId43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9"/>
          <p:cNvSpPr txBox="1"/>
          <p:nvPr/>
        </p:nvSpPr>
        <p:spPr>
          <a:xfrm flipH="1">
            <a:off x="2369563" y="719234"/>
            <a:ext cx="6517204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Chào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mừng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các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con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tới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học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239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185" y="151765"/>
            <a:ext cx="11113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8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257935"/>
            <a:ext cx="10318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Phép trừ (có nhớ) trong phạm vi 20.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1585" y="706755"/>
            <a:ext cx="3620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259146" y="1258053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28250" y="1733596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147" y="541709"/>
            <a:ext cx="7751223" cy="2872690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82101" y="1488332"/>
            <a:ext cx="3696511" cy="1556425"/>
          </a:xfrm>
          <a:prstGeom prst="cloudCallout">
            <a:avLst>
              <a:gd name="adj1" fmla="val -49459"/>
              <a:gd name="adj2" fmla="val 60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5" name="Thought Bubble: Cloud 4"/>
          <p:cNvSpPr/>
          <p:nvPr/>
        </p:nvSpPr>
        <p:spPr>
          <a:xfrm>
            <a:off x="282101" y="1488331"/>
            <a:ext cx="3696511" cy="1556425"/>
          </a:xfrm>
          <a:prstGeom prst="cloudCallout">
            <a:avLst>
              <a:gd name="adj1" fmla="val -49459"/>
              <a:gd name="adj2" fmla="val 60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con </a:t>
            </a:r>
            <a:r>
              <a:rPr lang="en-US" sz="3600" dirty="0" err="1"/>
              <a:t>gà</a:t>
            </a:r>
            <a:r>
              <a:rPr lang="en-US" sz="3600" dirty="0"/>
              <a:t> </a:t>
            </a:r>
            <a:r>
              <a:rPr lang="en-US" sz="3600" dirty="0" err="1"/>
              <a:t>nở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9844" y="3460605"/>
            <a:ext cx="4134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12 – 3 = ?</a:t>
            </a:r>
          </a:p>
        </p:txBody>
      </p:sp>
      <p:sp>
        <p:nvSpPr>
          <p:cNvPr id="7" name="Rectangle 6"/>
          <p:cNvSpPr/>
          <p:nvPr/>
        </p:nvSpPr>
        <p:spPr>
          <a:xfrm>
            <a:off x="904672" y="4572000"/>
            <a:ext cx="6215975" cy="7976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99226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75881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52536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29190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07566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85942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64318" y="479573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55268" y="479087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31922" y="479087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24594" y="479087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02970" y="479087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309247" y="479087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272621" y="4698460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66344" y="4744666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24594" y="4777497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74186" y="5403706"/>
            <a:ext cx="61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5539" y="5415872"/>
            <a:ext cx="5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0628" y="5415874"/>
            <a:ext cx="49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82052" y="5415873"/>
            <a:ext cx="45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3519" y="5931025"/>
            <a:ext cx="4134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Vậy</a:t>
            </a:r>
            <a:r>
              <a:rPr lang="en-US" sz="4800" dirty="0"/>
              <a:t> 12 – 3 = 9</a:t>
            </a:r>
          </a:p>
        </p:txBody>
      </p:sp>
      <p:sp>
        <p:nvSpPr>
          <p:cNvPr id="31" name="Thought Bubble: Cloud 30"/>
          <p:cNvSpPr/>
          <p:nvPr/>
        </p:nvSpPr>
        <p:spPr>
          <a:xfrm>
            <a:off x="7897139" y="3563561"/>
            <a:ext cx="4214362" cy="1556425"/>
          </a:xfrm>
          <a:prstGeom prst="cloudCallout">
            <a:avLst>
              <a:gd name="adj1" fmla="val 36857"/>
              <a:gd name="adj2" fmla="val 9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Đếm</a:t>
            </a:r>
            <a:r>
              <a:rPr lang="en-US" sz="3600" dirty="0"/>
              <a:t> </a:t>
            </a:r>
            <a:r>
              <a:rPr lang="en-US" sz="3600" dirty="0" err="1"/>
              <a:t>bớt</a:t>
            </a:r>
            <a:r>
              <a:rPr lang="en-US" sz="3600" dirty="0"/>
              <a:t> 3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12</a:t>
            </a:r>
          </a:p>
        </p:txBody>
      </p:sp>
      <p:sp>
        <p:nvSpPr>
          <p:cNvPr id="2" name="Arrow: Right 1"/>
          <p:cNvSpPr/>
          <p:nvPr/>
        </p:nvSpPr>
        <p:spPr>
          <a:xfrm>
            <a:off x="6879102" y="-98474"/>
            <a:ext cx="4214362" cy="773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98171" y="195943"/>
            <a:ext cx="1912776" cy="7371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1. </a:t>
            </a:r>
            <a:r>
              <a:rPr lang="en-US" sz="4400" dirty="0" err="1"/>
              <a:t>Tính</a:t>
            </a:r>
            <a:endParaRPr lang="en-US" sz="4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535" y="1490167"/>
            <a:ext cx="5423847" cy="1920460"/>
          </a:xfrm>
          <a:prstGeom prst="rect">
            <a:avLst/>
          </a:prstGeom>
        </p:spPr>
      </p:pic>
      <p:sp>
        <p:nvSpPr>
          <p:cNvPr id="29" name="Thought Bubble: Cloud 28"/>
          <p:cNvSpPr/>
          <p:nvPr/>
        </p:nvSpPr>
        <p:spPr>
          <a:xfrm>
            <a:off x="7847045" y="1287624"/>
            <a:ext cx="3918857" cy="1595535"/>
          </a:xfrm>
          <a:prstGeom prst="cloudCallout">
            <a:avLst>
              <a:gd name="adj1" fmla="val -64780"/>
              <a:gd name="adj2" fmla="val 198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bớt</a:t>
            </a:r>
            <a:r>
              <a:rPr lang="en-US" sz="3200" dirty="0"/>
              <a:t> 2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11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8617" y="4057261"/>
            <a:ext cx="5487544" cy="2007638"/>
          </a:xfrm>
          <a:prstGeom prst="rect">
            <a:avLst/>
          </a:prstGeom>
        </p:spPr>
      </p:pic>
      <p:sp>
        <p:nvSpPr>
          <p:cNvPr id="34" name="Thought Bubble: Cloud 33"/>
          <p:cNvSpPr/>
          <p:nvPr/>
        </p:nvSpPr>
        <p:spPr>
          <a:xfrm>
            <a:off x="8164286" y="3601616"/>
            <a:ext cx="3918857" cy="1595535"/>
          </a:xfrm>
          <a:prstGeom prst="cloudCallout">
            <a:avLst>
              <a:gd name="adj1" fmla="val -64780"/>
              <a:gd name="adj2" fmla="val 198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bớt</a:t>
            </a:r>
            <a:r>
              <a:rPr lang="en-US" sz="3200" dirty="0"/>
              <a:t> 4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13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3458" y="2551922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4780" y="5271796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3" name="Arrow: Right 2"/>
          <p:cNvSpPr/>
          <p:nvPr/>
        </p:nvSpPr>
        <p:spPr>
          <a:xfrm>
            <a:off x="6822831" y="55983"/>
            <a:ext cx="4192172" cy="73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98171" y="195943"/>
            <a:ext cx="1912776" cy="7371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479" y="2104319"/>
            <a:ext cx="8166454" cy="237090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4470400" y="2686756"/>
            <a:ext cx="519289" cy="49671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4470400" y="3978514"/>
            <a:ext cx="519289" cy="49671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286045" y="2691581"/>
            <a:ext cx="519289" cy="49671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8286044" y="3955937"/>
            <a:ext cx="519289" cy="49671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" name="Arrow: Right 2"/>
          <p:cNvSpPr/>
          <p:nvPr/>
        </p:nvSpPr>
        <p:spPr>
          <a:xfrm>
            <a:off x="6907237" y="0"/>
            <a:ext cx="4009293" cy="737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3" y="4046422"/>
            <a:ext cx="1514461" cy="1941344"/>
          </a:xfrm>
          <a:prstGeom prst="rect">
            <a:avLst/>
          </a:prstGeom>
        </p:spPr>
      </p:pic>
      <p:pic>
        <p:nvPicPr>
          <p:cNvPr id="25" name="c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46" y="4046422"/>
            <a:ext cx="1514462" cy="1889711"/>
          </a:xfrm>
          <a:prstGeom prst="rect">
            <a:avLst/>
          </a:prstGeom>
        </p:spPr>
      </p:pic>
      <p:pic>
        <p:nvPicPr>
          <p:cNvPr id="26" name="c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4046422"/>
            <a:ext cx="1514462" cy="1907529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5"/>
          <p:cNvSpPr/>
          <p:nvPr/>
        </p:nvSpPr>
        <p:spPr>
          <a:xfrm>
            <a:off x="103838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6"/>
          <p:cNvSpPr/>
          <p:nvPr/>
        </p:nvSpPr>
        <p:spPr>
          <a:xfrm>
            <a:off x="113243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hlinkClick r:id="rId20" action="ppaction://hlinksldjump"/>
          </p:cNvPr>
          <p:cNvSpPr/>
          <p:nvPr/>
        </p:nvSpPr>
        <p:spPr>
          <a:xfrm>
            <a:off x="451556" y="6101821"/>
            <a:ext cx="1678107" cy="626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 – 5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 – 6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5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5E6E-CF05-4EBC-8D11-A0173A14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ố Là Tất Cả - [MV Ca Nhạc 4k] - Thần Đồng Âm Nhạc 4 Tuổi Bé MAI VY ♪ Nhạc thiếu nhi hay nhất cho bé">
            <a:hlinkClick r:id="" action="ppaction://media"/>
            <a:extLst>
              <a:ext uri="{FF2B5EF4-FFF2-40B4-BE49-F238E27FC236}">
                <a16:creationId xmlns:a16="http://schemas.microsoft.com/office/drawing/2014/main" id="{C4B1DC5D-BEB7-4C2F-9470-1E737D603D1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50" end="121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"/>
            <a:ext cx="12192000" cy="6858208"/>
          </a:xfrm>
        </p:spPr>
      </p:pic>
    </p:spTree>
    <p:extLst>
      <p:ext uri="{BB962C8B-B14F-4D97-AF65-F5344CB8AC3E}">
        <p14:creationId xmlns:p14="http://schemas.microsoft.com/office/powerpoint/2010/main" val="17760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6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 – 5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 – 6 = ?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>
            <a:fillRect/>
          </a:stretch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49868" y="541867"/>
            <a:ext cx="10385776" cy="162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4.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đá</a:t>
            </a:r>
            <a:r>
              <a:rPr lang="en-US" sz="3600" dirty="0"/>
              <a:t> </a:t>
            </a:r>
            <a:r>
              <a:rPr lang="en-US" sz="3600" dirty="0" err="1"/>
              <a:t>nhi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nay </a:t>
            </a:r>
            <a:r>
              <a:rPr lang="en-US" sz="3600" dirty="0" err="1"/>
              <a:t>có</a:t>
            </a:r>
            <a:r>
              <a:rPr lang="en-US" sz="3600" dirty="0"/>
              <a:t> 11 </a:t>
            </a:r>
            <a:r>
              <a:rPr lang="en-US" sz="3600" dirty="0" err="1"/>
              <a:t>đội</a:t>
            </a:r>
            <a:r>
              <a:rPr lang="en-US" sz="3600" dirty="0"/>
              <a:t> </a:t>
            </a:r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.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tới</a:t>
            </a:r>
            <a:r>
              <a:rPr lang="en-US" sz="3600" dirty="0"/>
              <a:t> </a:t>
            </a:r>
            <a:r>
              <a:rPr lang="en-US" sz="3600" dirty="0" err="1"/>
              <a:t>trận</a:t>
            </a:r>
            <a:r>
              <a:rPr lang="en-US" sz="3600" dirty="0"/>
              <a:t> </a:t>
            </a:r>
            <a:r>
              <a:rPr lang="en-US" sz="3600" dirty="0" err="1"/>
              <a:t>chung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2 </a:t>
            </a:r>
            <a:r>
              <a:rPr lang="en-US" sz="3600" dirty="0" err="1"/>
              <a:t>đội</a:t>
            </a:r>
            <a:r>
              <a:rPr lang="en-US" sz="3600" dirty="0"/>
              <a:t>.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trận</a:t>
            </a:r>
            <a:r>
              <a:rPr lang="en-US" sz="3600" dirty="0"/>
              <a:t> </a:t>
            </a:r>
            <a:r>
              <a:rPr lang="en-US" sz="3600" dirty="0" err="1"/>
              <a:t>chung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đội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r>
              <a:rPr lang="en-US" sz="3600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062" y="2410178"/>
            <a:ext cx="6843360" cy="2394496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124177" y="2911283"/>
            <a:ext cx="3048001" cy="2394495"/>
          </a:xfrm>
          <a:prstGeom prst="cloudCallout">
            <a:avLst>
              <a:gd name="adj1" fmla="val -29324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ta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789333" y="1072444"/>
            <a:ext cx="34431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50622" y="1603022"/>
            <a:ext cx="65419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3644" y="2167467"/>
            <a:ext cx="335844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18" y="5254978"/>
            <a:ext cx="6843360" cy="1200150"/>
          </a:xfrm>
          <a:prstGeom prst="rect">
            <a:avLst/>
          </a:prstGeom>
        </p:spPr>
      </p:pic>
      <p:sp>
        <p:nvSpPr>
          <p:cNvPr id="2" name="Arrow: Right 1"/>
          <p:cNvSpPr/>
          <p:nvPr/>
        </p:nvSpPr>
        <p:spPr>
          <a:xfrm>
            <a:off x="6798998" y="91563"/>
            <a:ext cx="4433446" cy="5305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238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185" y="151765"/>
            <a:ext cx="11122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tư ngày 20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10 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878" y="1268696"/>
            <a:ext cx="1079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Phép trừ (có nhớ) trong phạm vi 20.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8565" y="706755"/>
            <a:ext cx="373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88026" y="1268848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69755" y="1825671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6692" y="2324004"/>
            <a:ext cx="649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5. Phép tính :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980" y="2946370"/>
            <a:ext cx="926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Trả lời : Hai hàng có tất cả…….bạn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5688" y="2384556"/>
            <a:ext cx="308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11 - 2 = 9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1845" y="2946400"/>
            <a:ext cx="754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7" name="Rectangle 46">
            <a:hlinkClick r:id="rId46" action="ppaction://hlinksldjump"/>
          </p:cNvPr>
          <p:cNvSpPr/>
          <p:nvPr/>
        </p:nvSpPr>
        <p:spPr>
          <a:xfrm>
            <a:off x="9421795" y="6015002"/>
            <a:ext cx="2636786" cy="741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10845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8</a:t>
            </a:r>
            <a:endParaRPr kumimoji="0" lang="en-US" alt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182762"/>
            <a:ext cx="3389267" cy="697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5129495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76463" y="5979105"/>
            <a:ext cx="2615537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9228" y="1318437"/>
            <a:ext cx="4040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– 3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0058401" y="5999887"/>
            <a:ext cx="213360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66656" y="228600"/>
            <a:ext cx="8504808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740318" y="1239824"/>
            <a:ext cx="6369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= 15 -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015913"/>
            <a:ext cx="3389267" cy="7289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6733" y="5066046"/>
            <a:ext cx="3389267" cy="6949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8374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13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076366"/>
            <a:ext cx="3389267" cy="6949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0591061" y="5999887"/>
            <a:ext cx="1618876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31395" y="1191871"/>
            <a:ext cx="4905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 – 9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6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0591061" y="5999887"/>
            <a:ext cx="1618876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41079" y="1239824"/>
            <a:ext cx="437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 – 8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30" y="616945"/>
            <a:ext cx="10058400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360049" y="2042694"/>
            <a:ext cx="82573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 16: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Phép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trừ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có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nhớ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t</a:t>
            </a:r>
            <a:r>
              <a:rPr lang="en-US" altLang="zh-CN" sz="5400" b="1" baseline="0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rong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phạm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vi 20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9180E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</TotalTime>
  <Words>380</Words>
  <Application>Microsoft Office PowerPoint</Application>
  <PresentationFormat>Widescreen</PresentationFormat>
  <Paragraphs>89</Paragraphs>
  <Slides>25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Microsoft YaHei</vt:lpstr>
      <vt:lpstr>宋体</vt:lpstr>
      <vt:lpstr>宋体</vt:lpstr>
      <vt:lpstr>Yu Gothic UI Light</vt:lpstr>
      <vt:lpstr>Arial</vt:lpstr>
      <vt:lpstr>Arial-Rounded</vt:lpstr>
      <vt:lpstr>Calibri</vt:lpstr>
      <vt:lpstr>Calibri Light</vt:lpstr>
      <vt:lpstr>HP001 5 hàng</vt:lpstr>
      <vt:lpstr>ITC Avant Garde Std Bk</vt:lpstr>
      <vt:lpstr>黑体</vt:lpstr>
      <vt:lpstr>Times New Roman</vt:lpstr>
      <vt:lpstr>UTM Avo</vt:lpstr>
      <vt:lpstr>汉仪小麦体简</vt:lpstr>
      <vt:lpstr>Office 主题​​</vt:lpstr>
      <vt:lpstr>5_Office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Admin</cp:lastModifiedBy>
  <cp:revision>57</cp:revision>
  <dcterms:created xsi:type="dcterms:W3CDTF">2021-05-13T04:17:00Z</dcterms:created>
  <dcterms:modified xsi:type="dcterms:W3CDTF">2026-02-09T07:58:52Z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