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2" r:id="rId2"/>
  </p:sldMasterIdLst>
  <p:notesMasterIdLst>
    <p:notesMasterId r:id="rId18"/>
  </p:notesMasterIdLst>
  <p:sldIdLst>
    <p:sldId id="375" r:id="rId3"/>
    <p:sldId id="257" r:id="rId4"/>
    <p:sldId id="263" r:id="rId5"/>
    <p:sldId id="376" r:id="rId6"/>
    <p:sldId id="371" r:id="rId7"/>
    <p:sldId id="348" r:id="rId8"/>
    <p:sldId id="379" r:id="rId9"/>
    <p:sldId id="380" r:id="rId10"/>
    <p:sldId id="381" r:id="rId11"/>
    <p:sldId id="382" r:id="rId12"/>
    <p:sldId id="383" r:id="rId13"/>
    <p:sldId id="374" r:id="rId14"/>
    <p:sldId id="281" r:id="rId15"/>
    <p:sldId id="384" r:id="rId16"/>
    <p:sldId id="377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82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t>1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110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5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16.jpe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6.jpe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1047829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29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9"/>
          <p:cNvSpPr txBox="1"/>
          <p:nvPr/>
        </p:nvSpPr>
        <p:spPr>
          <a:xfrm flipH="1">
            <a:off x="2369563" y="719234"/>
            <a:ext cx="6517204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Chào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mừng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các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con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tới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học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toán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522825" y="2759164"/>
            <a:ext cx="7300663" cy="2683690"/>
            <a:chOff x="478175" y="2838075"/>
            <a:chExt cx="7300663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478175" y="2838075"/>
              <a:ext cx="1827144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736162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+ 6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9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3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5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6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225837" y="2701108"/>
            <a:ext cx="7003675" cy="2683690"/>
            <a:chOff x="775163" y="2838075"/>
            <a:chExt cx="700367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775163" y="2838075"/>
              <a:ext cx="153015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530156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+ 4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4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37" b="4774"/>
          <a:stretch>
            <a:fillRect/>
          </a:stretch>
        </p:blipFill>
        <p:spPr>
          <a:xfrm>
            <a:off x="1704767" y="664844"/>
            <a:ext cx="8601808" cy="543098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77428" y="589485"/>
            <a:ext cx="676779" cy="653447"/>
          </a:xfrm>
          <a:prstGeom prst="ellipse">
            <a:avLst/>
          </a:prstGeom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4332220" y="4857433"/>
            <a:ext cx="505326" cy="53092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</a:p>
        </p:txBody>
      </p:sp>
      <p:sp>
        <p:nvSpPr>
          <p:cNvPr id="16" name="Rectangle: Rounded Corners 17"/>
          <p:cNvSpPr/>
          <p:nvPr/>
        </p:nvSpPr>
        <p:spPr>
          <a:xfrm>
            <a:off x="5014754" y="4866968"/>
            <a:ext cx="505326" cy="530929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8</a:t>
            </a:r>
            <a:endParaRPr lang="en-US" sz="2800" dirty="0"/>
          </a:p>
        </p:txBody>
      </p:sp>
      <p:sp>
        <p:nvSpPr>
          <p:cNvPr id="17" name="Rectangle: Rounded Corners 7"/>
          <p:cNvSpPr/>
          <p:nvPr/>
        </p:nvSpPr>
        <p:spPr>
          <a:xfrm>
            <a:off x="3789167" y="4857433"/>
            <a:ext cx="505326" cy="518444"/>
          </a:xfrm>
          <a:prstGeom prst="roundRect">
            <a:avLst>
              <a:gd name="adj" fmla="val 230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8</a:t>
            </a:r>
            <a:endParaRPr lang="en-US" sz="2800" dirty="0"/>
          </a:p>
        </p:txBody>
      </p:sp>
      <p:sp>
        <p:nvSpPr>
          <p:cNvPr id="18" name="Rectangle: Rounded Corners 18"/>
          <p:cNvSpPr/>
          <p:nvPr/>
        </p:nvSpPr>
        <p:spPr>
          <a:xfrm>
            <a:off x="5797367" y="4837396"/>
            <a:ext cx="633660" cy="5309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 dirty="0"/>
          </a:p>
        </p:txBody>
      </p:sp>
      <p:sp>
        <p:nvSpPr>
          <p:cNvPr id="19" name="Rectangle: Rounded Corners 19"/>
          <p:cNvSpPr/>
          <p:nvPr/>
        </p:nvSpPr>
        <p:spPr>
          <a:xfrm>
            <a:off x="5520080" y="5467121"/>
            <a:ext cx="594117" cy="54921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smtClean="0"/>
              <a:t>16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9361" y="1323833"/>
            <a:ext cx="39365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2820" y="2601230"/>
            <a:ext cx="7808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1,2,3,4 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VỞ BÀI TẬP TOÁN </a:t>
            </a:r>
          </a:p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TRANG 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764" y="1664744"/>
            <a:ext cx="11360800" cy="455520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3" y="-251687"/>
            <a:ext cx="11473207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8091" y="70338"/>
            <a:ext cx="1004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H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ai,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6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10 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2025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7314" y="1182761"/>
            <a:ext cx="6765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Bài: Luyện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tập chung  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4577" y="550448"/>
            <a:ext cx="4401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Toán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328431" y="1120356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16931" y="1662118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36692" y="2324004"/>
            <a:ext cx="649868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3.  &gt;, &lt;, = ?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554" y="2946400"/>
            <a:ext cx="10589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9 + 7 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&lt;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9 + 9     </a:t>
            </a:r>
            <a:r>
              <a:rPr lang="en-US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7 + 6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&lt;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7 + 8</a:t>
            </a:r>
          </a:p>
          <a:p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16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18</a:t>
            </a:r>
            <a:r>
              <a:rPr lang="en-US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                     13         15</a:t>
            </a:r>
            <a:endParaRPr lang="vi-VN" altLang="en-US" sz="3600" b="1" smtClean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    8 + 8   </a:t>
            </a:r>
            <a:r>
              <a:rPr lang="vi-VN" alt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&gt;</a:t>
            </a:r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   8 + 5 </a:t>
            </a:r>
            <a:r>
              <a:rPr lang="en-US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</a:t>
            </a:r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5 + 6  </a:t>
            </a:r>
            <a:r>
              <a:rPr lang="vi-VN" alt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=</a:t>
            </a:r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 7 + 4</a:t>
            </a:r>
          </a:p>
          <a:p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en-US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16              13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              </a:t>
            </a:r>
            <a:r>
              <a:rPr lang="en-US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11</a:t>
            </a:r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       </a:t>
            </a:r>
            <a:r>
              <a:rPr lang="vi-VN" alt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2918878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764" y="1664744"/>
            <a:ext cx="11360800" cy="455520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3" y="-251687"/>
            <a:ext cx="11473207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8091" y="70338"/>
            <a:ext cx="1004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H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ai,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6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10  </a:t>
            </a:r>
            <a:r>
              <a:rPr lang="en-US" sz="36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2025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7314" y="1182761"/>
            <a:ext cx="6765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Bài: Luyện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tập chung  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4577" y="550448"/>
            <a:ext cx="4401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Toán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328431" y="1120356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16931" y="1662118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36692" y="2324004"/>
            <a:ext cx="649868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4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. Phép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tính :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8 + 8 = 16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</a:t>
            </a:r>
            <a:endParaRPr lang="en-US" sz="36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554" y="2946400"/>
            <a:ext cx="105892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Trả lời </a:t>
            </a:r>
            <a:r>
              <a:rPr 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: Hai hàng có tất 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cả </a:t>
            </a:r>
            <a:r>
              <a:rPr lang="vi-VN" alt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16</a:t>
            </a:r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bạn</a:t>
            </a:r>
            <a:endParaRPr lang="en-US" sz="3600" b="1" smtClean="0">
              <a:solidFill>
                <a:schemeClr val="bg1"/>
              </a:solidFill>
              <a:latin typeface="HP001 5 hàng" panose="020B0603050302020204" pitchFamily="34" charset="0"/>
            </a:endParaRPr>
          </a:p>
          <a:p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3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.   9 + 7 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&lt;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9 + 9     </a:t>
            </a:r>
            <a:r>
              <a:rPr lang="en-US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7 + 6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&lt;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7 + 8</a:t>
            </a:r>
          </a:p>
          <a:p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16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18</a:t>
            </a:r>
            <a:r>
              <a:rPr lang="en-US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                     13         15</a:t>
            </a:r>
            <a:endParaRPr lang="vi-VN" altLang="en-US" sz="3600" b="1" smtClean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    8 + 8   </a:t>
            </a:r>
            <a:r>
              <a:rPr lang="vi-VN" alt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&gt;</a:t>
            </a:r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   8 + 5 </a:t>
            </a:r>
            <a:r>
              <a:rPr lang="en-US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vi-VN" altLang="en-US" sz="36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</a:t>
            </a:r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5 + 6  </a:t>
            </a:r>
            <a:r>
              <a:rPr lang="vi-VN" alt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=</a:t>
            </a:r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 7 + 4</a:t>
            </a:r>
          </a:p>
          <a:p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en-US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16              13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              </a:t>
            </a:r>
            <a:r>
              <a:rPr lang="en-US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 smtClean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vi-VN" alt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11</a:t>
            </a:r>
            <a:r>
              <a:rPr lang="vi-VN" alt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        </a:t>
            </a:r>
            <a:r>
              <a:rPr lang="vi-VN" altLang="en-US" sz="3600" b="1">
                <a:solidFill>
                  <a:srgbClr val="FF0000"/>
                </a:solidFill>
                <a:latin typeface="HP001 5 hàng" panose="020B0603050302020204" pitchFamily="34" charset="0"/>
              </a:rPr>
              <a:t>11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5">
                <a:lumMod val="40000"/>
                <a:lumOff val="60000"/>
              </a:schemeClr>
            </a:gs>
            <a:gs pos="7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/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/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/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/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/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/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/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/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/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/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/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/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/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/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/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/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/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/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/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/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/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/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/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/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/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/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/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/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/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/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/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/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/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/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/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/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/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/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/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/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/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/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/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/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/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/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/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/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/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/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/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/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/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/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/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/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/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/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/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/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/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/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/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/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/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/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/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/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/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/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/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/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/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/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/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/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/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/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/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/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/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/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/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/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/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/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/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/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/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/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/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/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/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/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/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/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/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/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/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/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/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/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/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/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/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/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/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/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/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/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/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/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/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/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/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/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/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/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/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/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/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/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/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/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/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/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/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/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/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/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/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/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/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/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/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/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/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/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/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/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/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/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/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/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/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/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/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/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/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/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/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/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/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/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/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/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/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/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/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/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/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/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/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/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/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/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/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/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/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/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/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/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/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/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/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/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/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/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/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/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/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/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/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/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/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/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/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/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/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/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/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/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/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/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/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/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/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/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/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/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/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/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/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/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/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/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/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/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/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/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/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/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/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/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/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/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/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/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/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/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/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/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/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/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/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/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/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/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/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/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/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/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/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/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/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/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/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/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/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/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/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/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/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/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/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/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/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/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/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/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/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/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/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/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/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/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/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/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/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/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/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/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/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/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/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/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/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/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/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/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/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/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/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/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/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/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/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/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/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/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/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/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/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/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/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/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/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/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/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/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/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/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/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/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/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/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/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/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/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/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/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/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/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/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/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/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/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/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/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/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/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/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/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/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/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/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/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/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/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/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/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/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/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/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/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/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/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/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/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/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/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/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/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/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/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/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/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/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/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/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/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/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/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/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/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/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/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/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/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/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/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/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/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/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/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/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/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/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/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/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/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/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/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/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/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/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/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/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/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/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/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/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/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/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/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/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/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/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/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/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/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/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/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/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/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/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/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/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/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/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/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/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/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/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/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/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/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/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/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/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/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/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/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/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/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/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/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/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/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/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/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/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/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/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/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/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/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/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/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/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/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/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/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/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/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/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/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/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/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/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/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/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/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/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/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/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/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/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/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/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/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/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/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/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/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/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/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/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/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/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/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/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/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/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/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/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/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/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/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/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/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/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/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/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/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/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/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/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/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/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/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/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/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/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/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/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/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/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/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/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/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/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/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/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/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/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/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/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/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/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/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/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/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/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/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/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/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/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/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/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/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/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/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/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/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/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/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/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/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/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/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/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/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/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/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/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/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/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/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/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/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/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/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/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/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/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/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/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/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/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/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/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/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/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/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/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/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/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/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/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/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/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/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/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/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/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/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/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/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/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/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/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/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/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/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/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/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/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/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/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/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/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/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/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/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/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/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/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/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/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/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/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/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/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/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/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/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/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/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/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/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/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/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/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/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/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/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/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/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/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/>
            <p:cNvSpPr txBox="1"/>
            <p:nvPr/>
          </p:nvSpPr>
          <p:spPr>
            <a:xfrm rot="18723412">
              <a:off x="7075020" y="1591313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/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/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695" name="TextBox 694"/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/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/>
            <p:cNvSpPr txBox="1"/>
            <p:nvPr/>
          </p:nvSpPr>
          <p:spPr>
            <a:xfrm rot="184965">
              <a:off x="7874951" y="3341074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+ 3</a:t>
              </a:r>
            </a:p>
          </p:txBody>
        </p:sp>
        <p:sp>
          <p:nvSpPr>
            <p:cNvPr id="698" name="TextBox 697"/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</a:t>
              </a:r>
            </a:p>
          </p:txBody>
        </p:sp>
        <p:sp>
          <p:nvSpPr>
            <p:cNvPr id="699" name="TextBox 698"/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/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/>
            <p:cNvSpPr txBox="1"/>
            <p:nvPr/>
          </p:nvSpPr>
          <p:spPr>
            <a:xfrm rot="4482256">
              <a:off x="6119150" y="5322931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/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+ 9</a:t>
              </a:r>
            </a:p>
          </p:txBody>
        </p:sp>
        <p:sp>
          <p:nvSpPr>
            <p:cNvPr id="703" name="TextBox 702"/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/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+ 5</a:t>
              </a:r>
            </a:p>
          </p:txBody>
        </p:sp>
        <p:sp>
          <p:nvSpPr>
            <p:cNvPr id="705" name="TextBox 704"/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/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/>
            <p:cNvSpPr txBox="1"/>
            <p:nvPr/>
          </p:nvSpPr>
          <p:spPr>
            <a:xfrm rot="6658862">
              <a:off x="4721049" y="5145119"/>
              <a:ext cx="695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/>
            <p:cNvSpPr txBox="1"/>
            <p:nvPr/>
          </p:nvSpPr>
          <p:spPr>
            <a:xfrm rot="8039736">
              <a:off x="4150837" y="4681685"/>
              <a:ext cx="698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/>
            <p:cNvSpPr txBox="1"/>
            <p:nvPr/>
          </p:nvSpPr>
          <p:spPr>
            <a:xfrm rot="9119802">
              <a:off x="3636295" y="439829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+ 5</a:t>
              </a:r>
            </a:p>
          </p:txBody>
        </p:sp>
        <p:sp>
          <p:nvSpPr>
            <p:cNvPr id="710" name="TextBox 709"/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+ 6</a:t>
              </a:r>
            </a:p>
          </p:txBody>
        </p:sp>
        <p:sp>
          <p:nvSpPr>
            <p:cNvPr id="711" name="TextBox 710"/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/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+ 8</a:t>
              </a:r>
            </a:p>
          </p:txBody>
        </p:sp>
        <p:sp>
          <p:nvSpPr>
            <p:cNvPr id="713" name="TextBox 712"/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/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/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+ 7</a:t>
              </a:r>
            </a:p>
          </p:txBody>
        </p:sp>
        <p:sp>
          <p:nvSpPr>
            <p:cNvPr id="716" name="TextBox 715"/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/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/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4 + 7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+ 9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/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 + 9</a:t>
              </a:r>
            </a:p>
          </p:txBody>
        </p:sp>
        <p:sp>
          <p:nvSpPr>
            <p:cNvPr id="725" name="TextBox 724"/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/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/>
            <p:cNvSpPr txBox="1"/>
            <p:nvPr/>
          </p:nvSpPr>
          <p:spPr>
            <a:xfrm rot="18036346">
              <a:off x="6842340" y="1331689"/>
              <a:ext cx="651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+ 4</a:t>
              </a:r>
            </a:p>
          </p:txBody>
        </p:sp>
        <p:sp>
          <p:nvSpPr>
            <p:cNvPr id="728" name="TextBox 727"/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</a:t>
              </a:r>
            </a:p>
          </p:txBody>
        </p:sp>
      </p:grpSp>
      <p:sp>
        <p:nvSpPr>
          <p:cNvPr id="730" name="Circle: Hollow 729"/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/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/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/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/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/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/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/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/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/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/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/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/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/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/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/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/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/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/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/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/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/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/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/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/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/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/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/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/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/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/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/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/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/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/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/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/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/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/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/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/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829835"/>
            <a:ext cx="1097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u="none" strike="noStrike" kern="1200" cap="none" spc="10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72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7200" b="1" u="none" strike="noStrike" kern="1200" cap="none" spc="10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kumimoji="0" lang="en-US" sz="7200" b="1" u="none" strike="noStrike" kern="1200" cap="none" spc="100" normalizeH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 chung </a:t>
            </a:r>
            <a:endParaRPr kumimoji="0" lang="en-US" sz="72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/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48141" y="2054966"/>
            <a:ext cx="3613760" cy="2190337"/>
            <a:chOff x="1046305" y="1346583"/>
            <a:chExt cx="3613760" cy="2190337"/>
          </a:xfrm>
        </p:grpSpPr>
        <p:grpSp>
          <p:nvGrpSpPr>
            <p:cNvPr id="42" name="Group 41"/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/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/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76832" y="1871943"/>
            <a:ext cx="3267891" cy="2443467"/>
            <a:chOff x="6007005" y="1086391"/>
            <a:chExt cx="3267891" cy="2443467"/>
          </a:xfrm>
        </p:grpSpPr>
        <p:grpSp>
          <p:nvGrpSpPr>
            <p:cNvPr id="47" name="Group 46"/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/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/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066931" y="1915185"/>
            <a:ext cx="3205805" cy="2324768"/>
            <a:chOff x="3658265" y="3795250"/>
            <a:chExt cx="3205805" cy="2324768"/>
          </a:xfrm>
        </p:grpSpPr>
        <p:grpSp>
          <p:nvGrpSpPr>
            <p:cNvPr id="52" name="Group 51"/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/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/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86271" y="2674895"/>
            <a:ext cx="108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6271" y="3314861"/>
            <a:ext cx="108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4062" y="2674894"/>
            <a:ext cx="78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4062" y="3330054"/>
            <a:ext cx="117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160" y="2690375"/>
            <a:ext cx="911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5275" y="3344264"/>
            <a:ext cx="907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141922" y="485748"/>
            <a:ext cx="2426657" cy="799110"/>
            <a:chOff x="1208564" y="356727"/>
            <a:chExt cx="1181110" cy="722212"/>
          </a:xfrm>
        </p:grpSpPr>
        <p:sp>
          <p:nvSpPr>
            <p:cNvPr id="30" name="Flowchart: Alternate Process 29"/>
            <p:cNvSpPr/>
            <p:nvPr/>
          </p:nvSpPr>
          <p:spPr>
            <a:xfrm>
              <a:off x="1469616" y="439173"/>
              <a:ext cx="92005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: 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289996" y="1755671"/>
            <a:ext cx="3802835" cy="2324768"/>
            <a:chOff x="3658265" y="3795250"/>
            <a:chExt cx="3476491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/>
            <p:cNvGrpSpPr/>
            <p:nvPr/>
          </p:nvGrpSpPr>
          <p:grpSpPr>
            <a:xfrm>
              <a:off x="3658265" y="3795250"/>
              <a:ext cx="3476491" cy="2324768"/>
              <a:chOff x="8388403" y="931473"/>
              <a:chExt cx="3476491" cy="2324768"/>
            </a:xfrm>
            <a:grpFill/>
          </p:grpSpPr>
          <p:sp>
            <p:nvSpPr>
              <p:cNvPr id="67" name="Rounded Rectangle 30"/>
              <p:cNvSpPr/>
              <p:nvPr/>
            </p:nvSpPr>
            <p:spPr>
              <a:xfrm>
                <a:off x="8592419" y="1395357"/>
                <a:ext cx="3272475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/>
            <p:cNvSpPr txBox="1"/>
            <p:nvPr/>
          </p:nvSpPr>
          <p:spPr>
            <a:xfrm>
              <a:off x="4382091" y="4598538"/>
              <a:ext cx="2298618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+ 4 + 3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+ 3 + 6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383410" y="1893019"/>
            <a:ext cx="4043125" cy="2187420"/>
            <a:chOff x="1046305" y="1346583"/>
            <a:chExt cx="4043125" cy="2187420"/>
          </a:xfrm>
        </p:grpSpPr>
        <p:grpSp>
          <p:nvGrpSpPr>
            <p:cNvPr id="71" name="Group 70"/>
            <p:cNvGrpSpPr/>
            <p:nvPr/>
          </p:nvGrpSpPr>
          <p:grpSpPr>
            <a:xfrm>
              <a:off x="1046305" y="1346583"/>
              <a:ext cx="4043125" cy="2187420"/>
              <a:chOff x="851825" y="1218247"/>
              <a:chExt cx="3600427" cy="2187420"/>
            </a:xfrm>
          </p:grpSpPr>
          <p:sp>
            <p:nvSpPr>
              <p:cNvPr id="75" name="Rounded Rectangle 36"/>
              <p:cNvSpPr/>
              <p:nvPr/>
            </p:nvSpPr>
            <p:spPr>
              <a:xfrm>
                <a:off x="1264536" y="1544783"/>
                <a:ext cx="3187716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/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+ 1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+ 4 + 5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84601" y="2532511"/>
            <a:ext cx="937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84601" y="3161288"/>
            <a:ext cx="69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86774" y="2530281"/>
            <a:ext cx="89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33626" y="3109053"/>
            <a:ext cx="801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6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</a:t>
            </a: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 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616141" y="2773680"/>
            <a:ext cx="7393979" cy="2683690"/>
            <a:chOff x="384859" y="2838075"/>
            <a:chExt cx="7393979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384859" y="2838075"/>
              <a:ext cx="1920460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920460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+ 9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3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8" y="1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6" y="2050232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707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664</Words>
  <Application>Microsoft Office PowerPoint</Application>
  <PresentationFormat>Widescreen</PresentationFormat>
  <Paragraphs>143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Microsoft YaHei</vt:lpstr>
      <vt:lpstr>SimSun</vt:lpstr>
      <vt:lpstr>Yu Gothic UI Light</vt:lpstr>
      <vt:lpstr>Arial</vt:lpstr>
      <vt:lpstr>Calibri</vt:lpstr>
      <vt:lpstr>HP001 5 hàng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Asus</cp:lastModifiedBy>
  <cp:revision>444</cp:revision>
  <dcterms:created xsi:type="dcterms:W3CDTF">2021-02-20T02:56:00Z</dcterms:created>
  <dcterms:modified xsi:type="dcterms:W3CDTF">2025-10-06T09:20:47Z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