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1" r:id="rId3"/>
  </p:sldMasterIdLst>
  <p:notesMasterIdLst>
    <p:notesMasterId r:id="rId5"/>
  </p:notesMasterIdLst>
  <p:sldIdLst>
    <p:sldId id="256" r:id="rId4"/>
    <p:sldId id="257" r:id="rId6"/>
    <p:sldId id="277" r:id="rId7"/>
    <p:sldId id="278" r:id="rId8"/>
    <p:sldId id="279" r:id="rId9"/>
    <p:sldId id="280" r:id="rId10"/>
    <p:sldId id="329" r:id="rId11"/>
    <p:sldId id="282" r:id="rId12"/>
    <p:sldId id="262" r:id="rId13"/>
    <p:sldId id="312" r:id="rId14"/>
    <p:sldId id="317" r:id="rId15"/>
    <p:sldId id="316" r:id="rId16"/>
    <p:sldId id="311" r:id="rId17"/>
    <p:sldId id="365" r:id="rId18"/>
    <p:sldId id="281" r:id="rId19"/>
  </p:sldIdLst>
  <p:sldSz cx="12192000" cy="6858000"/>
  <p:notesSz cx="6858000" cy="9144000"/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8CB0F"/>
    <a:srgbClr val="FF00FF"/>
    <a:srgbClr val="00FF99"/>
    <a:srgbClr val="00FF00"/>
    <a:srgbClr val="FEFEF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8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 panose="020F0502020204030204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5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5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/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/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/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/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 panose="020F0502020204030204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110" algn="l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5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/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 panose="020F0502020204030204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 panose="020B0604020202020204"/>
              <a:buNone/>
              <a:defRPr sz="42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 panose="020B0604020202020204"/>
              <a:buNone/>
              <a:defRPr sz="37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 panose="020F0502020204030204"/>
              <a:buNone/>
              <a:defRPr sz="58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11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 panose="020B0604020202020204"/>
              <a:buChar char="•"/>
              <a:defRPr sz="42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65455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 panose="020B0604020202020204"/>
              <a:buChar char="–"/>
              <a:defRPr sz="37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–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»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microsoft.com/office/2007/relationships/hdphoto" Target="../media/image47.wdp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microsoft.com/office/2007/relationships/hdphoto" Target="../media/image41.wdp"/><Relationship Id="rId2" Type="http://schemas.openxmlformats.org/officeDocument/2006/relationships/image" Target="../media/image40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48.png"/><Relationship Id="rId1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55.png"/><Relationship Id="rId1" Type="http://schemas.openxmlformats.org/officeDocument/2006/relationships/image" Target="../media/image5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GIF"/><Relationship Id="rId8" Type="http://schemas.openxmlformats.org/officeDocument/2006/relationships/image" Target="../media/image5.png"/><Relationship Id="rId7" Type="http://schemas.openxmlformats.org/officeDocument/2006/relationships/image" Target="../media/image18.png"/><Relationship Id="rId6" Type="http://schemas.openxmlformats.org/officeDocument/2006/relationships/image" Target="../media/image17.GIF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13" Type="http://schemas.openxmlformats.org/officeDocument/2006/relationships/audio" Target="../media/audio1.wav"/><Relationship Id="rId12" Type="http://schemas.openxmlformats.org/officeDocument/2006/relationships/image" Target="../media/image22.png"/><Relationship Id="rId11" Type="http://schemas.openxmlformats.org/officeDocument/2006/relationships/image" Target="../media/image21.GIF"/><Relationship Id="rId10" Type="http://schemas.openxmlformats.org/officeDocument/2006/relationships/image" Target="../media/image20.GIF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.png"/><Relationship Id="rId7" Type="http://schemas.openxmlformats.org/officeDocument/2006/relationships/image" Target="../media/image28.GIF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png"/><Relationship Id="rId3" Type="http://schemas.openxmlformats.org/officeDocument/2006/relationships/image" Target="../media/image14.jpeg"/><Relationship Id="rId2" Type="http://schemas.openxmlformats.org/officeDocument/2006/relationships/image" Target="../media/image24.GIF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14.jpeg"/><Relationship Id="rId3" Type="http://schemas.openxmlformats.org/officeDocument/2006/relationships/image" Target="../media/image5.png"/><Relationship Id="rId2" Type="http://schemas.openxmlformats.org/officeDocument/2006/relationships/image" Target="../media/image30.GIF"/><Relationship Id="rId1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37.GIF"/><Relationship Id="rId4" Type="http://schemas.openxmlformats.org/officeDocument/2006/relationships/image" Target="../media/image36.GIF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2989560" y="1824435"/>
            <a:ext cx="702327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vi-VN" sz="54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Môn Toán</a:t>
            </a:r>
            <a:endParaRPr lang="en-US" sz="54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2670461" y="341142"/>
            <a:ext cx="6753027" cy="799110"/>
            <a:chOff x="1208564" y="356727"/>
            <a:chExt cx="3286854" cy="722212"/>
          </a:xfrm>
        </p:grpSpPr>
        <p:sp>
          <p:nvSpPr>
            <p:cNvPr id="72" name="Flowchart: Alternate Process 71"/>
            <p:cNvSpPr/>
            <p:nvPr/>
          </p:nvSpPr>
          <p:spPr>
            <a:xfrm>
              <a:off x="1390127" y="390474"/>
              <a:ext cx="3105291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: Rounded Corners 5"/>
          <p:cNvSpPr/>
          <p:nvPr/>
        </p:nvSpPr>
        <p:spPr>
          <a:xfrm rot="21171660">
            <a:off x="2597501" y="2604553"/>
            <a:ext cx="1323833" cy="7078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/>
              </a:rPr>
              <a:t>10 - 1</a:t>
            </a:r>
            <a:endParaRPr lang="en-US" sz="2800" b="1" dirty="0">
              <a:latin typeface="Arial" panose="020B0604020202020204"/>
            </a:endParaRPr>
          </a:p>
        </p:txBody>
      </p:sp>
      <p:sp>
        <p:nvSpPr>
          <p:cNvPr id="25" name="Rectangle: Rounded Corners 24"/>
          <p:cNvSpPr/>
          <p:nvPr/>
        </p:nvSpPr>
        <p:spPr>
          <a:xfrm rot="270364">
            <a:off x="5065205" y="2287939"/>
            <a:ext cx="1323833" cy="7078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/>
              </a:rPr>
              <a:t>10 - 7</a:t>
            </a:r>
            <a:endParaRPr lang="en-US" sz="2800" b="1" dirty="0">
              <a:latin typeface="Arial" panose="020B0604020202020204"/>
            </a:endParaRPr>
          </a:p>
        </p:txBody>
      </p:sp>
      <p:sp>
        <p:nvSpPr>
          <p:cNvPr id="26" name="Rectangle: Rounded Corners 25"/>
          <p:cNvSpPr/>
          <p:nvPr/>
        </p:nvSpPr>
        <p:spPr>
          <a:xfrm rot="171883">
            <a:off x="7630416" y="2443278"/>
            <a:ext cx="1323833" cy="7078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/>
              </a:rPr>
              <a:t>10 - 9</a:t>
            </a:r>
            <a:endParaRPr lang="en-US" sz="2800" b="1" dirty="0">
              <a:latin typeface="Arial" panose="020B0604020202020204"/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3682240" y="4264024"/>
            <a:ext cx="1323833" cy="7078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/>
              </a:rPr>
              <a:t>10 - 4</a:t>
            </a:r>
            <a:endParaRPr lang="en-US" sz="2800" b="1" dirty="0">
              <a:latin typeface="Arial" panose="020B0604020202020204"/>
            </a:endParaRPr>
          </a:p>
        </p:txBody>
      </p:sp>
      <p:sp>
        <p:nvSpPr>
          <p:cNvPr id="28" name="Rectangle: Rounded Corners 27"/>
          <p:cNvSpPr/>
          <p:nvPr/>
        </p:nvSpPr>
        <p:spPr>
          <a:xfrm rot="173918">
            <a:off x="6677808" y="4149249"/>
            <a:ext cx="1323833" cy="7078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/>
              </a:rPr>
              <a:t>10 - 8</a:t>
            </a:r>
            <a:endParaRPr lang="en-US" sz="2800" b="1" dirty="0">
              <a:latin typeface="Arial" panose="020B0604020202020204"/>
            </a:endParaRPr>
          </a:p>
        </p:txBody>
      </p:sp>
      <p:sp>
        <p:nvSpPr>
          <p:cNvPr id="8" name="Speech Bubble: Oval 7"/>
          <p:cNvSpPr/>
          <p:nvPr/>
        </p:nvSpPr>
        <p:spPr>
          <a:xfrm>
            <a:off x="1273446" y="1178441"/>
            <a:ext cx="1714996" cy="825690"/>
          </a:xfrm>
          <a:prstGeom prst="wedgeEllipse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/>
              </a:rPr>
              <a:t>10 - 3</a:t>
            </a:r>
            <a:endParaRPr lang="en-US" sz="2800" b="1" dirty="0">
              <a:solidFill>
                <a:srgbClr val="7030A0"/>
              </a:solidFill>
              <a:latin typeface="Arial" panose="020B0604020202020204"/>
            </a:endParaRPr>
          </a:p>
        </p:txBody>
      </p:sp>
      <p:sp>
        <p:nvSpPr>
          <p:cNvPr id="31" name="Speech Bubble: Oval 30"/>
          <p:cNvSpPr/>
          <p:nvPr/>
        </p:nvSpPr>
        <p:spPr>
          <a:xfrm>
            <a:off x="9383545" y="1124895"/>
            <a:ext cx="1535009" cy="825690"/>
          </a:xfrm>
          <a:prstGeom prst="wedgeEllipseCallout">
            <a:avLst>
              <a:gd name="adj1" fmla="val 11175"/>
              <a:gd name="adj2" fmla="val 6580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7</a:t>
            </a:r>
            <a:endParaRPr lang="en-US" sz="2800" b="1" dirty="0">
              <a:solidFill>
                <a:srgbClr val="C00000"/>
              </a:solidFill>
              <a:latin typeface="Arial" panose="020B0604020202020204"/>
            </a:endParaRPr>
          </a:p>
        </p:txBody>
      </p:sp>
      <p:grpSp>
        <p:nvGrpSpPr>
          <p:cNvPr id="35" name="Group 34"/>
          <p:cNvGrpSpPr/>
          <p:nvPr/>
        </p:nvGrpSpPr>
        <p:grpSpPr>
          <a:xfrm rot="577334">
            <a:off x="6086538" y="1959627"/>
            <a:ext cx="1489107" cy="2296932"/>
            <a:chOff x="5361617" y="6110087"/>
            <a:chExt cx="1489107" cy="229693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724" b="80920" l="40553" r="65668">
                          <a14:foregroundMark x1="56221" y1="11954" x2="56221" y2="11954"/>
                          <a14:foregroundMark x1="65668" y1="23678" x2="65668" y2="23678"/>
                          <a14:foregroundMark x1="54147" y1="44598" x2="54147" y2="44598"/>
                          <a14:foregroundMark x1="52765" y1="46437" x2="53456" y2="51264"/>
                          <a14:foregroundMark x1="55530" y1="51724" x2="52535" y2="61839"/>
                          <a14:foregroundMark x1="52535" y1="61839" x2="52995" y2="80460"/>
                        </a14:backgroundRemoval>
                      </a14:imgEffect>
                    </a14:imgLayer>
                  </a14:imgProps>
                </a:ext>
              </a:extLst>
            </a:blip>
            <a:srcRect l="37655" t="4697" r="31387" b="34767"/>
            <a:stretch>
              <a:fillRect/>
            </a:stretch>
          </p:blipFill>
          <p:spPr>
            <a:xfrm>
              <a:off x="5361617" y="6110087"/>
              <a:ext cx="1171895" cy="229693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731253" y="6554887"/>
              <a:ext cx="1119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rot="1124947">
            <a:off x="4735222" y="3826553"/>
            <a:ext cx="1541518" cy="1999249"/>
            <a:chOff x="10284462" y="6855692"/>
            <a:chExt cx="1541518" cy="199924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/>
            <a:srcRect l="21826" r="17475" b="10761"/>
            <a:stretch>
              <a:fillRect/>
            </a:stretch>
          </p:blipFill>
          <p:spPr>
            <a:xfrm>
              <a:off x="10284462" y="6855692"/>
              <a:ext cx="1359840" cy="199924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0706509" y="7349348"/>
              <a:ext cx="1119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82105" y="2065032"/>
            <a:ext cx="1728286" cy="1959996"/>
            <a:chOff x="13097023" y="6006593"/>
            <a:chExt cx="1728286" cy="195999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/>
            <a:srcRect b="28921"/>
            <a:stretch>
              <a:fillRect/>
            </a:stretch>
          </p:blipFill>
          <p:spPr>
            <a:xfrm>
              <a:off x="13097023" y="6006593"/>
              <a:ext cx="1728286" cy="195999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3604631" y="6308452"/>
              <a:ext cx="1119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rot="500095">
            <a:off x="7678523" y="3938644"/>
            <a:ext cx="1414398" cy="2023887"/>
            <a:chOff x="6774260" y="5572222"/>
            <a:chExt cx="1674383" cy="241878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6"/>
            <a:srcRect b="14612"/>
            <a:stretch>
              <a:fillRect/>
            </a:stretch>
          </p:blipFill>
          <p:spPr>
            <a:xfrm>
              <a:off x="6774260" y="5572222"/>
              <a:ext cx="1674383" cy="241878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7204336" y="5953134"/>
              <a:ext cx="1119471" cy="77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rot="430458">
            <a:off x="8770907" y="2161824"/>
            <a:ext cx="1236646" cy="1884561"/>
            <a:chOff x="8323806" y="6849702"/>
            <a:chExt cx="1349338" cy="199924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7"/>
            <a:srcRect b="30579"/>
            <a:stretch>
              <a:fillRect/>
            </a:stretch>
          </p:blipFill>
          <p:spPr>
            <a:xfrm>
              <a:off x="8323806" y="6849702"/>
              <a:ext cx="1148889" cy="1999249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8553673" y="7209041"/>
              <a:ext cx="1119471" cy="685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rgbClr val="002060"/>
                  </a:solidFill>
                  <a:latin typeface="+mj-lt"/>
                </a:rPr>
                <a:t>1</a:t>
              </a:r>
              <a:endParaRPr lang="en-US" sz="3600" dirty="0">
                <a:solidFill>
                  <a:srgbClr val="002060"/>
                </a:solidFill>
                <a:latin typeface="+mj-lt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758" b="93154" l="1832" r="17134">
                        <a14:foregroundMark x1="7866" y1="10758" x2="7866" y2="10758"/>
                        <a14:foregroundMark x1="9806" y1="45721" x2="16595" y2="45966"/>
                        <a14:foregroundMark x1="6897" y1="43032" x2="11746" y2="42787"/>
                        <a14:foregroundMark x1="11746" y1="42787" x2="16379" y2="42787"/>
                        <a14:foregroundMark x1="16379" y1="42787" x2="17134" y2="44499"/>
                        <a14:foregroundMark x1="6466" y1="47433" x2="16595" y2="48411"/>
                        <a14:foregroundMark x1="6142" y1="50122" x2="16918" y2="50122"/>
                        <a14:foregroundMark x1="6573" y1="81663" x2="6573" y2="81663"/>
                        <a14:foregroundMark x1="11099" y1="81663" x2="11099" y2="81663"/>
                        <a14:foregroundMark x1="7220" y1="93154" x2="7220" y2="93154"/>
                      </a14:backgroundRemoval>
                    </a14:imgEffect>
                  </a14:imgLayer>
                </a14:imgProps>
              </a:ext>
            </a:extLst>
          </a:blip>
          <a:srcRect l="-1" t="2262" r="81311"/>
          <a:stretch>
            <a:fillRect/>
          </a:stretch>
        </p:blipFill>
        <p:spPr>
          <a:xfrm>
            <a:off x="448461" y="1703372"/>
            <a:ext cx="1887780" cy="435098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02" b="91443" l="78664" r="98384">
                        <a14:foregroundMark x1="78664" y1="40098" x2="78664" y2="40098"/>
                        <a14:foregroundMark x1="91703" y1="39853" x2="91703" y2="39853"/>
                        <a14:foregroundMark x1="87284" y1="88998" x2="87284" y2="88998"/>
                        <a14:foregroundMark x1="87069" y1="84597" x2="87069" y2="84597"/>
                        <a14:foregroundMark x1="86099" y1="87775" x2="86099" y2="87775"/>
                        <a14:foregroundMark x1="94720" y1="90465" x2="94720" y2="90465"/>
                        <a14:foregroundMark x1="93750" y1="88998" x2="93750" y2="88998"/>
                        <a14:foregroundMark x1="93750" y1="88753" x2="93750" y2="88753"/>
                        <a14:foregroundMark x1="89978" y1="90709" x2="89978" y2="90709"/>
                        <a14:foregroundMark x1="92780" y1="89242" x2="92780" y2="89242"/>
                        <a14:foregroundMark x1="91810" y1="89731" x2="91810" y2="89731"/>
                        <a14:foregroundMark x1="88039" y1="89731" x2="91379" y2="89731"/>
                        <a14:foregroundMark x1="86099" y1="91198" x2="86099" y2="91198"/>
                        <a14:foregroundMark x1="85668" y1="91198" x2="85668" y2="91198"/>
                        <a14:foregroundMark x1="93103" y1="91687" x2="93103" y2="91687"/>
                        <a14:foregroundMark x1="93966" y1="91687" x2="93966" y2="91687"/>
                        <a14:foregroundMark x1="95366" y1="90465" x2="95366" y2="90465"/>
                        <a14:foregroundMark x1="95797" y1="90465" x2="95797" y2="90465"/>
                        <a14:foregroundMark x1="95905" y1="88998" x2="95905" y2="88998"/>
                        <a14:foregroundMark x1="85345" y1="91198" x2="85345" y2="91198"/>
                        <a14:foregroundMark x1="84806" y1="90954" x2="84806" y2="90954"/>
                        <a14:foregroundMark x1="84591" y1="90465" x2="84591" y2="90465"/>
                        <a14:foregroundMark x1="92241" y1="8802" x2="92241" y2="8802"/>
                        <a14:foregroundMark x1="97629" y1="59902" x2="97629" y2="59902"/>
                        <a14:foregroundMark x1="98384" y1="62103" x2="98384" y2="62103"/>
                      </a14:backgroundRemoval>
                    </a14:imgEffect>
                  </a14:imgLayer>
                </a14:imgProps>
              </a:ext>
            </a:extLst>
          </a:blip>
          <a:srcRect l="77639" t="6489" r="1221" b="5354"/>
          <a:stretch>
            <a:fillRect/>
          </a:stretch>
        </p:blipFill>
        <p:spPr>
          <a:xfrm>
            <a:off x="9946423" y="2108010"/>
            <a:ext cx="2088473" cy="383841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8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57" y="1038997"/>
            <a:ext cx="11313994" cy="5291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93028" y="140224"/>
            <a:ext cx="2490872" cy="799110"/>
            <a:chOff x="1208564" y="181854"/>
            <a:chExt cx="1212365" cy="722212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1458572" y="358944"/>
              <a:ext cx="962357" cy="545122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a.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08564" y="181854"/>
              <a:ext cx="409186" cy="722212"/>
            </a:xfrm>
            <a:prstGeom prst="ellipse">
              <a:avLst/>
            </a:prstGeom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9352" y="1509269"/>
            <a:ext cx="3613760" cy="2190337"/>
            <a:chOff x="1046305" y="1346583"/>
            <a:chExt cx="3613760" cy="2190337"/>
          </a:xfrm>
        </p:grpSpPr>
        <p:grpSp>
          <p:nvGrpSpPr>
            <p:cNvPr id="10" name="Group 9"/>
            <p:cNvGrpSpPr/>
            <p:nvPr/>
          </p:nvGrpSpPr>
          <p:grpSpPr>
            <a:xfrm>
              <a:off x="1046305" y="1346583"/>
              <a:ext cx="3409745" cy="2190337"/>
              <a:chOff x="851825" y="1218247"/>
              <a:chExt cx="3036398" cy="2190337"/>
            </a:xfrm>
          </p:grpSpPr>
          <p:sp>
            <p:nvSpPr>
              <p:cNvPr id="12" name="Rounded Rectangle 36"/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11" name="Text Box 7"/>
            <p:cNvSpPr txBox="1"/>
            <p:nvPr/>
          </p:nvSpPr>
          <p:spPr>
            <a:xfrm>
              <a:off x="1512341" y="1971580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12 –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17 – 7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43126" y="1241084"/>
            <a:ext cx="3349779" cy="2443467"/>
            <a:chOff x="6007005" y="1086391"/>
            <a:chExt cx="3349779" cy="2443467"/>
          </a:xfrm>
        </p:grpSpPr>
        <p:grpSp>
          <p:nvGrpSpPr>
            <p:cNvPr id="15" name="Group 14"/>
            <p:cNvGrpSpPr/>
            <p:nvPr/>
          </p:nvGrpSpPr>
          <p:grpSpPr>
            <a:xfrm>
              <a:off x="6007005" y="1086391"/>
              <a:ext cx="3349779" cy="2443467"/>
              <a:chOff x="4559499" y="736014"/>
              <a:chExt cx="3349779" cy="2443467"/>
            </a:xfrm>
          </p:grpSpPr>
          <p:sp>
            <p:nvSpPr>
              <p:cNvPr id="17" name="Rounded Rectangle 33"/>
              <p:cNvSpPr/>
              <p:nvPr/>
            </p:nvSpPr>
            <p:spPr>
              <a:xfrm>
                <a:off x="5114326" y="1318597"/>
                <a:ext cx="2794952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16" name="Text Box 7"/>
            <p:cNvSpPr txBox="1"/>
            <p:nvPr/>
          </p:nvSpPr>
          <p:spPr>
            <a:xfrm>
              <a:off x="6765847" y="1968942"/>
              <a:ext cx="24544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6  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 – 8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87746" y="1374838"/>
            <a:ext cx="3205805" cy="2324768"/>
            <a:chOff x="3658265" y="3795250"/>
            <a:chExt cx="3205805" cy="2324768"/>
          </a:xfrm>
        </p:grpSpPr>
        <p:grpSp>
          <p:nvGrpSpPr>
            <p:cNvPr id="20" name="Group 19"/>
            <p:cNvGrpSpPr/>
            <p:nvPr/>
          </p:nvGrpSpPr>
          <p:grpSpPr>
            <a:xfrm>
              <a:off x="3658265" y="3795250"/>
              <a:ext cx="3205805" cy="2324768"/>
              <a:chOff x="8388403" y="931473"/>
              <a:chExt cx="3205805" cy="2324768"/>
            </a:xfrm>
          </p:grpSpPr>
          <p:sp>
            <p:nvSpPr>
              <p:cNvPr id="22" name="Rounded Rectangle 30"/>
              <p:cNvSpPr/>
              <p:nvPr/>
            </p:nvSpPr>
            <p:spPr>
              <a:xfrm>
                <a:off x="8592420" y="1395357"/>
                <a:ext cx="3001788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21" name="Text Box 7"/>
            <p:cNvSpPr txBox="1"/>
            <p:nvPr/>
          </p:nvSpPr>
          <p:spPr>
            <a:xfrm>
              <a:off x="4290055" y="4505663"/>
              <a:ext cx="17824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5  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 – 9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97380" y="4928466"/>
            <a:ext cx="2498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10 = 15 -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6587" y="4928466"/>
            <a:ext cx="2498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10 = 19 -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91763" y="4909030"/>
            <a:ext cx="2498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10 = 17 -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1653242" y="4029059"/>
            <a:ext cx="1586763" cy="66734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1205" y="2074559"/>
            <a:ext cx="74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03220" y="2666088"/>
            <a:ext cx="74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63223" y="2045030"/>
            <a:ext cx="75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42764" y="2629980"/>
            <a:ext cx="74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396568" y="2019757"/>
            <a:ext cx="74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396568" y="2629980"/>
            <a:ext cx="74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1555" y="4936800"/>
            <a:ext cx="6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86043" y="4897422"/>
            <a:ext cx="74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9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690497" y="4962647"/>
            <a:ext cx="74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7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3900" y="5003227"/>
            <a:ext cx="739387" cy="558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13114" y="4928466"/>
            <a:ext cx="679791" cy="557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601980" y="4944318"/>
            <a:ext cx="653291" cy="6172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42" grpId="0"/>
      <p:bldP spid="43" grpId="0"/>
      <p:bldP spid="45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99097" y="419869"/>
            <a:ext cx="2990969" cy="799110"/>
            <a:chOff x="1208564" y="356727"/>
            <a:chExt cx="1455773" cy="722212"/>
          </a:xfrm>
        </p:grpSpPr>
        <p:sp>
          <p:nvSpPr>
            <p:cNvPr id="11" name="Flowchart: Alternate Process 10"/>
            <p:cNvSpPr/>
            <p:nvPr/>
          </p:nvSpPr>
          <p:spPr>
            <a:xfrm>
              <a:off x="1460361" y="439173"/>
              <a:ext cx="1203976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70618" y="3877268"/>
            <a:ext cx="4640171" cy="2190337"/>
            <a:chOff x="1046305" y="1346583"/>
            <a:chExt cx="3613760" cy="2190337"/>
          </a:xfrm>
        </p:grpSpPr>
        <p:grpSp>
          <p:nvGrpSpPr>
            <p:cNvPr id="14" name="Group 13"/>
            <p:cNvGrpSpPr/>
            <p:nvPr/>
          </p:nvGrpSpPr>
          <p:grpSpPr>
            <a:xfrm>
              <a:off x="1046305" y="1346583"/>
              <a:ext cx="3409745" cy="2190337"/>
              <a:chOff x="851825" y="1218247"/>
              <a:chExt cx="3036398" cy="2190337"/>
            </a:xfrm>
          </p:grpSpPr>
          <p:sp>
            <p:nvSpPr>
              <p:cNvPr id="16" name="Rounded Rectangle 36"/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15" name="Text Box 7"/>
            <p:cNvSpPr txBox="1"/>
            <p:nvPr/>
          </p:nvSpPr>
          <p:spPr>
            <a:xfrm>
              <a:off x="1512341" y="1971580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10 – 6      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11 – 1 – 6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86552" y="1218979"/>
            <a:ext cx="4427584" cy="2772920"/>
            <a:chOff x="6007005" y="1086391"/>
            <a:chExt cx="3267891" cy="2772920"/>
          </a:xfrm>
        </p:grpSpPr>
        <p:grpSp>
          <p:nvGrpSpPr>
            <p:cNvPr id="19" name="Group 18"/>
            <p:cNvGrpSpPr/>
            <p:nvPr/>
          </p:nvGrpSpPr>
          <p:grpSpPr>
            <a:xfrm>
              <a:off x="6007005" y="1086391"/>
              <a:ext cx="3267891" cy="2443467"/>
              <a:chOff x="4559499" y="736014"/>
              <a:chExt cx="3267891" cy="2443467"/>
            </a:xfrm>
          </p:grpSpPr>
          <p:sp>
            <p:nvSpPr>
              <p:cNvPr id="21" name="Rounded Rectangle 33"/>
              <p:cNvSpPr/>
              <p:nvPr/>
            </p:nvSpPr>
            <p:spPr>
              <a:xfrm>
                <a:off x="5114326" y="1318597"/>
                <a:ext cx="2713064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20" name="Text Box 7"/>
            <p:cNvSpPr txBox="1"/>
            <p:nvPr/>
          </p:nvSpPr>
          <p:spPr>
            <a:xfrm>
              <a:off x="6725592" y="1981874"/>
              <a:ext cx="2454425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– 2      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4 – 2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89905" y="1310203"/>
            <a:ext cx="4447750" cy="2324768"/>
            <a:chOff x="3658265" y="3795250"/>
            <a:chExt cx="3205805" cy="2324768"/>
          </a:xfrm>
        </p:grpSpPr>
        <p:grpSp>
          <p:nvGrpSpPr>
            <p:cNvPr id="24" name="Group 23"/>
            <p:cNvGrpSpPr/>
            <p:nvPr/>
          </p:nvGrpSpPr>
          <p:grpSpPr>
            <a:xfrm>
              <a:off x="3658265" y="3795250"/>
              <a:ext cx="3205805" cy="2324768"/>
              <a:chOff x="8388403" y="931473"/>
              <a:chExt cx="3205805" cy="2324768"/>
            </a:xfrm>
          </p:grpSpPr>
          <p:sp>
            <p:nvSpPr>
              <p:cNvPr id="26" name="Rounded Rectangle 30"/>
              <p:cNvSpPr/>
              <p:nvPr/>
            </p:nvSpPr>
            <p:spPr>
              <a:xfrm>
                <a:off x="8592420" y="1395357"/>
                <a:ext cx="3001788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25" name="Text Box 7"/>
            <p:cNvSpPr txBox="1"/>
            <p:nvPr/>
          </p:nvSpPr>
          <p:spPr>
            <a:xfrm>
              <a:off x="4290055" y="4505663"/>
              <a:ext cx="17824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– 5     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3 – 5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526642" y="2560800"/>
            <a:ext cx="74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46482" y="2057106"/>
            <a:ext cx="74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8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13603" y="2714506"/>
            <a:ext cx="74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8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81780" y="1897352"/>
            <a:ext cx="74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68841" y="5108308"/>
            <a:ext cx="74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68841" y="4360336"/>
            <a:ext cx="74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633"/>
          <a:stretch>
            <a:fillRect/>
          </a:stretch>
        </p:blipFill>
        <p:spPr>
          <a:xfrm>
            <a:off x="0" y="62144"/>
            <a:ext cx="12192000" cy="6795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4738" y="2155011"/>
            <a:ext cx="281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12 - 2= 10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39" y="1395010"/>
            <a:ext cx="281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11 - 1= 10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737" y="2782669"/>
            <a:ext cx="281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13 - 3= 10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2034" y="1327947"/>
            <a:ext cx="281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14 - 4 = 10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9532" y="2032004"/>
            <a:ext cx="281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15 – 5 = 10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1205" y="2659662"/>
            <a:ext cx="281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16 – 6 = 10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48119" y="4003084"/>
            <a:ext cx="281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17 - 7= 10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18524" y="4649415"/>
            <a:ext cx="281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18 – 8 = 10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8525" y="5295746"/>
            <a:ext cx="281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19 – 9 = 10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r="7725"/>
          <a:stretch>
            <a:fillRect/>
          </a:stretch>
        </p:blipFill>
        <p:spPr>
          <a:xfrm>
            <a:off x="219324" y="217469"/>
            <a:ext cx="11972676" cy="6870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510" y="452120"/>
            <a:ext cx="110953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ba </a:t>
            </a: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19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10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2021</a:t>
            </a:r>
            <a:endParaRPr lang="en-US" sz="4000" b="1" dirty="0">
              <a:solidFill>
                <a:srgbClr val="7030A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7605" y="992505"/>
            <a:ext cx="73025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    </a:t>
            </a:r>
            <a:r>
              <a:rPr lang="vi-VN" sz="4000" b="1" u="sng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Toán</a:t>
            </a:r>
            <a:endParaRPr lang="en-US" sz="4000" b="1" u="sng" dirty="0">
              <a:solidFill>
                <a:srgbClr val="7030A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170" y="1660525"/>
            <a:ext cx="109454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u="sng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:</a:t>
            </a:r>
            <a:r>
              <a:rPr lang="vi-VN" sz="3600" b="1" dirty="0">
                <a:solidFill>
                  <a:srgbClr val="7030A0"/>
                </a:solidFill>
                <a:latin typeface="HP001 4 hàng" panose="020B0603050302020204" pitchFamily="34" charset="-93"/>
                <a:ea typeface="SimSun" panose="02010600030101010101" pitchFamily="2" charset="-122"/>
              </a:rPr>
              <a:t> Luyện tập về phép trừ không nhớ               trong phạm vi 20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1" name="Text Box 26"/>
          <p:cNvSpPr txBox="1"/>
          <p:nvPr/>
        </p:nvSpPr>
        <p:spPr>
          <a:xfrm>
            <a:off x="471341" y="3513913"/>
            <a:ext cx="1103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vi-VN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</a:rPr>
              <a:t> 3. Tính nhẩm</a:t>
            </a:r>
            <a:endParaRPr lang="en-US" altLang="vi-VN" sz="40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4 hàng" panose="020B0603050302020204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2835" y="3959860"/>
            <a:ext cx="10672445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10 – 6  </a:t>
            </a:r>
            <a:r>
              <a:rPr lang="vi-VN" sz="36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=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11 – 1 – 6=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1076424" y="4021431"/>
            <a:ext cx="33254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10 – 2      =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14 – 4 – 2 =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4695190" y="4021455"/>
            <a:ext cx="393954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10 – 5</a:t>
            </a:r>
            <a:r>
              <a:rPr lang="vi-VN" alt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    =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13 – 3 – 5 =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2820" y="2601230"/>
            <a:ext cx="7808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1,2,3,4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VỞ BÀI TẬP TOÁN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TRANG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20576" y="3099748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KHỞI ĐỘNG</a:t>
            </a:r>
            <a:endParaRPr sz="521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33" y="5566228"/>
            <a:ext cx="1219200" cy="121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56039" y="4175214"/>
            <a:ext cx="6980348" cy="2610214"/>
          </a:xfrm>
          <a:prstGeom prst="rect">
            <a:avLst/>
          </a:prstGeom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86" y="-988515"/>
            <a:ext cx="5207345" cy="341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32807" y="311806"/>
            <a:ext cx="365950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 ƠI</a:t>
            </a:r>
            <a:endParaRPr lang="en-US" sz="3200" b="1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ĐI ĐÂU THẾ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Vũ điệu Pikachu cực dễ thương ^^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29921" y="46364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1667 L 0.79674 -0.005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31" y="-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00" numSld="12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Kết quả hình ảnh cho fram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9" r="643"/>
          <a:stretch>
            <a:fillRect/>
          </a:stretch>
        </p:blipFill>
        <p:spPr bwMode="auto">
          <a:xfrm rot="5400000">
            <a:off x="3072404" y="-791615"/>
            <a:ext cx="5965370" cy="82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69202" y="1308804"/>
            <a:ext cx="6371773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artoon forest hill landscape vector nature background illustration -  Download Free Vectors, Clipart Graphics &amp; Vector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" y="-158257"/>
            <a:ext cx="12192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" y="5445782"/>
            <a:ext cx="12310556" cy="1400630"/>
          </a:xfrm>
          <a:prstGeom prst="rect">
            <a:avLst/>
          </a:prstGeom>
        </p:spPr>
      </p:pic>
      <p:pic>
        <p:nvPicPr>
          <p:cNvPr id="60" name="Picture 2" descr="Cute rabbit cartoon Royalty Free Vector Image - Vector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685" l="0" r="100000">
                        <a14:backgroundMark x1="36640" y1="37685" x2="4171" y2="89907"/>
                        <a14:backgroundMark x1="7892" y1="37407" x2="18715" y2="84630"/>
                        <a14:backgroundMark x1="36979" y1="37407" x2="27170" y2="82407"/>
                        <a14:backgroundMark x1="83653" y1="2130" x2="62007" y2="11019"/>
                        <a14:backgroundMark x1="89064" y1="9352" x2="95152" y2="37130"/>
                        <a14:backgroundMark x1="90755" y1="62130" x2="91432" y2="87407"/>
                        <a14:backgroundMark x1="94138" y1="38796" x2="88388" y2="42963"/>
                        <a14:backgroundMark x1="50507" y1="5463" x2="62683" y2="9074"/>
                        <a14:backgroundMark x1="9583" y1="6019" x2="6877" y2="1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97101"/>
            <a:ext cx="953441" cy="116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Black and White rabbit vector | 77 Rabbit Clipart images . Use these free  Rabbit Clipart for your ... | Rabbit clipart, Rabbit pictures, Cute bunny 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19" y="5697101"/>
            <a:ext cx="739662" cy="7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Bunny Rabbit Cartoon Images | Rabbit cartoon images, Cartoon clip art, Cartoon  bunn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97" y="5747164"/>
            <a:ext cx="797866" cy="79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-6582277" y="2762092"/>
            <a:ext cx="6980348" cy="2683690"/>
            <a:chOff x="798490" y="2838075"/>
            <a:chExt cx="6980348" cy="2683690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76" name="Rounded Rectangle 75"/>
            <p:cNvSpPr/>
            <p:nvPr/>
          </p:nvSpPr>
          <p:spPr>
            <a:xfrm>
              <a:off x="901521" y="2838075"/>
              <a:ext cx="1403797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  <a:endParaRPr lang="en-US" sz="6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2395470" y="3059055"/>
              <a:ext cx="1403797" cy="89835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80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915177" y="2838075"/>
              <a:ext cx="1403797" cy="1100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</a:t>
              </a:r>
              <a:endParaRPr lang="en-US" sz="6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8270260" y="1232833"/>
            <a:ext cx="1545284" cy="828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rgbClr val="009900"/>
                </a:solidFill>
              </a:rPr>
              <a:t>&lt;</a:t>
            </a:r>
            <a:endParaRPr lang="en-US" sz="9600">
              <a:solidFill>
                <a:srgbClr val="0099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454435" y="1232834"/>
            <a:ext cx="1545284" cy="828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rgbClr val="009900"/>
                </a:solidFill>
              </a:rPr>
              <a:t>=</a:t>
            </a:r>
            <a:endParaRPr lang="en-US" sz="9600">
              <a:solidFill>
                <a:srgbClr val="0099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638610" y="1207099"/>
            <a:ext cx="1545284" cy="828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rgbClr val="009900"/>
                </a:solidFill>
              </a:rPr>
              <a:t>&gt;</a:t>
            </a:r>
            <a:endParaRPr lang="en-US" sz="9600">
              <a:solidFill>
                <a:srgbClr val="00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7499" y="3435417"/>
            <a:ext cx="792554" cy="1119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166863" y="3663349"/>
            <a:ext cx="917521" cy="7213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551061" y="3899480"/>
            <a:ext cx="822168" cy="64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8098" y="5882782"/>
            <a:ext cx="802552" cy="8025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4322" y="5762201"/>
            <a:ext cx="802552" cy="8025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4397" y="5722643"/>
            <a:ext cx="802552" cy="802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4949" y="274291"/>
            <a:ext cx="1993565" cy="670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75352 0.01759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69" y="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974 0.0125 L 1.79961 0.02083 " pathEditMode="relative" rAng="0" ptsTypes="AA">
                                      <p:cBhvr>
                                        <p:cTn id="55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87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er-axle-rail-joint-sounds-in-Trainz-2009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79" grpId="0" bldLvl="0" animBg="1"/>
      <p:bldP spid="79" grpId="1" bldLvl="0" animBg="1"/>
      <p:bldP spid="80" grpId="0" bldLvl="0" animBg="1"/>
      <p:bldP spid="80" grpId="1" bldLvl="0" animBg="1"/>
      <p:bldP spid="8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802" y="3172720"/>
            <a:ext cx="962025" cy="9525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552728" y="590550"/>
            <a:ext cx="1710927" cy="1131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9900"/>
                </a:solidFill>
              </a:rPr>
              <a:t>35</a:t>
            </a:r>
            <a:endParaRPr lang="en-US" sz="6600" b="1" dirty="0">
              <a:solidFill>
                <a:srgbClr val="0099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34754" y="590550"/>
            <a:ext cx="1710927" cy="1131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9900"/>
                </a:solidFill>
              </a:rPr>
              <a:t>30</a:t>
            </a:r>
            <a:endParaRPr lang="en-US" sz="6600" b="1" dirty="0">
              <a:solidFill>
                <a:srgbClr val="0099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989020" y="590550"/>
            <a:ext cx="1710927" cy="1131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9900"/>
                </a:solidFill>
              </a:rPr>
              <a:t>40</a:t>
            </a:r>
            <a:endParaRPr lang="en-US" sz="6600" b="1" dirty="0">
              <a:solidFill>
                <a:srgbClr val="0099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3161"/>
            <a:ext cx="12192000" cy="14006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9236">
            <a:off x="9456006" y="5682170"/>
            <a:ext cx="998955" cy="9207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11" y="6006964"/>
            <a:ext cx="750200" cy="52097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02" y="5894998"/>
            <a:ext cx="831507" cy="632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7514" y="5188194"/>
            <a:ext cx="1935370" cy="19353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25499" y="2995470"/>
            <a:ext cx="7227684" cy="2610214"/>
            <a:chOff x="-7227684" y="2832003"/>
            <a:chExt cx="7227684" cy="2610214"/>
          </a:xfrm>
        </p:grpSpPr>
        <p:grpSp>
          <p:nvGrpSpPr>
            <p:cNvPr id="2" name="Group 1"/>
            <p:cNvGrpSpPr/>
            <p:nvPr/>
          </p:nvGrpSpPr>
          <p:grpSpPr>
            <a:xfrm>
              <a:off x="-7227684" y="2832003"/>
              <a:ext cx="7227684" cy="2610214"/>
              <a:chOff x="-2756848" y="2525313"/>
              <a:chExt cx="7227684" cy="261021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-2756848" y="2525313"/>
                <a:ext cx="7227684" cy="2610214"/>
                <a:chOff x="551154" y="2911551"/>
                <a:chExt cx="7227684" cy="2610214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98490" y="2911551"/>
                  <a:ext cx="6980348" cy="2610214"/>
                </a:xfrm>
                <a:prstGeom prst="rect">
                  <a:avLst/>
                </a:prstGeom>
              </p:spPr>
            </p:pic>
            <p:sp>
              <p:nvSpPr>
                <p:cNvPr id="36" name="Rounded Rectangle 35"/>
                <p:cNvSpPr/>
                <p:nvPr/>
              </p:nvSpPr>
              <p:spPr>
                <a:xfrm>
                  <a:off x="551154" y="2963328"/>
                  <a:ext cx="1542198" cy="999630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0" dirty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45</a:t>
                  </a:r>
                  <a:endParaRPr lang="en-US" sz="60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2233336" y="3252268"/>
                  <a:ext cx="856302" cy="716316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0" dirty="0">
                    <a:solidFill>
                      <a:srgbClr val="0099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3239136" y="2963328"/>
                  <a:ext cx="1542198" cy="999630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0" dirty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en-US" sz="60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1" name="Rounded Rectangle 36"/>
              <p:cNvSpPr/>
              <p:nvPr/>
            </p:nvSpPr>
            <p:spPr>
              <a:xfrm>
                <a:off x="1620017" y="2844476"/>
                <a:ext cx="901378" cy="7322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dirty="0">
                    <a:solidFill>
                      <a:srgbClr val="00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en-US" sz="8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ounded Rectangle 37"/>
              <p:cNvSpPr/>
              <p:nvPr/>
            </p:nvSpPr>
            <p:spPr>
              <a:xfrm>
                <a:off x="2725016" y="2577090"/>
                <a:ext cx="1542198" cy="99963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60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-5370393" y="3013501"/>
              <a:ext cx="515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+mn-lt"/>
                </a:rPr>
                <a:t>– </a:t>
              </a:r>
              <a:endParaRPr lang="en-US" sz="4800" b="1" dirty="0">
                <a:solidFill>
                  <a:srgbClr val="002060"/>
                </a:solidFill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093" y="-233928"/>
            <a:ext cx="1352883" cy="126832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6782938" y="2759164"/>
            <a:ext cx="7102137" cy="2683690"/>
            <a:chOff x="676701" y="2838075"/>
            <a:chExt cx="7102137" cy="268369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676701" y="2838075"/>
              <a:ext cx="1628618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44 - 4</a:t>
              </a:r>
              <a:endParaRPr lang="en-US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460591" y="2911551"/>
              <a:ext cx="1311803" cy="89835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915177" y="2838075"/>
              <a:ext cx="1628618" cy="1100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  <a:endParaRPr lang="en-US" sz="36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8028511" y="537931"/>
            <a:ext cx="1545284" cy="828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rgbClr val="009900"/>
                </a:solidFill>
              </a:rPr>
              <a:t>&lt;</a:t>
            </a:r>
            <a:endParaRPr lang="en-US" sz="9600">
              <a:solidFill>
                <a:srgbClr val="0099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12686" y="537932"/>
            <a:ext cx="1545284" cy="828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rgbClr val="009900"/>
                </a:solidFill>
              </a:rPr>
              <a:t>=</a:t>
            </a:r>
            <a:endParaRPr lang="en-US" sz="9600">
              <a:solidFill>
                <a:srgbClr val="0099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95701" y="537932"/>
            <a:ext cx="1545284" cy="828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rgbClr val="009900"/>
                </a:solidFill>
              </a:rPr>
              <a:t>&gt;</a:t>
            </a:r>
            <a:endParaRPr lang="en-US" sz="9600">
              <a:solidFill>
                <a:srgbClr val="0099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42854"/>
            <a:ext cx="12192001" cy="1400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5885" y="52511"/>
            <a:ext cx="2910323" cy="2116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5664" y="0"/>
            <a:ext cx="1143048" cy="2032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7651 -0.0011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5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51 -0.00116 L 1.84791 0.02453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41" y="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er-axle-rail-joint-sounds-in-Trainz-2009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7" y="83399"/>
            <a:ext cx="12191999" cy="561755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58" y="3219794"/>
            <a:ext cx="981541" cy="7620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25" y="3090740"/>
            <a:ext cx="783067" cy="85957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743200" y="1309576"/>
            <a:ext cx="1545284" cy="828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9900"/>
                </a:solidFill>
              </a:rPr>
              <a:t>=</a:t>
            </a:r>
            <a:endParaRPr lang="en-US" sz="9600" dirty="0">
              <a:solidFill>
                <a:srgbClr val="0099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938758" y="1304811"/>
            <a:ext cx="1545284" cy="828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rgbClr val="009900"/>
                </a:solidFill>
              </a:rPr>
              <a:t>&lt;</a:t>
            </a:r>
            <a:endParaRPr lang="en-US" sz="9600">
              <a:solidFill>
                <a:srgbClr val="0099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40979" y="1304812"/>
            <a:ext cx="1545284" cy="828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9900"/>
                </a:solidFill>
              </a:rPr>
              <a:t>&gt;</a:t>
            </a:r>
            <a:endParaRPr lang="en-US" sz="9600" dirty="0">
              <a:solidFill>
                <a:srgbClr val="0099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6" y="5700954"/>
            <a:ext cx="12192000" cy="1173578"/>
          </a:xfrm>
          <a:prstGeom prst="rect">
            <a:avLst/>
          </a:prstGeom>
          <a:solidFill>
            <a:srgbClr val="68CB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500" y="2727327"/>
            <a:ext cx="1274461" cy="9600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12" y="2431320"/>
            <a:ext cx="1362075" cy="1485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275" y="2892176"/>
            <a:ext cx="1274461" cy="9600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346" y="3207459"/>
            <a:ext cx="1274461" cy="96009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297630" y="3000141"/>
            <a:ext cx="7256775" cy="2683690"/>
            <a:chOff x="522063" y="2838075"/>
            <a:chExt cx="7256775" cy="268369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>
              <a:off x="522063" y="2838075"/>
              <a:ext cx="1960698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25 - 13</a:t>
              </a:r>
              <a:endPara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612395" y="3057728"/>
              <a:ext cx="1231573" cy="89835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5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039019" y="2838075"/>
              <a:ext cx="1403797" cy="1100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4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er-axle-rail-joint-sounds-in-Trainz-2009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166024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vi-VN" sz="44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Luyện tập về phép trừ (không nhớ) trong phạm vi 20.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INKNOELEADERBOARD" val="33281250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WPS Presentation</Application>
  <PresentationFormat>Widescreen</PresentationFormat>
  <Paragraphs>203</Paragraphs>
  <Slides>15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SimSun</vt:lpstr>
      <vt:lpstr>Wingdings</vt:lpstr>
      <vt:lpstr>Arial</vt:lpstr>
      <vt:lpstr>Calibri</vt:lpstr>
      <vt:lpstr>Times New Roman</vt:lpstr>
      <vt:lpstr>Times New Roman</vt:lpstr>
      <vt:lpstr>HP001 4 hàng</vt:lpstr>
      <vt:lpstr>Segoe Print</vt:lpstr>
      <vt:lpstr>Microsoft YaHei</vt:lpstr>
      <vt:lpstr>Arial Unicode MS</vt:lpstr>
      <vt:lpstr>1_Office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ASUS</cp:lastModifiedBy>
  <cp:revision>238</cp:revision>
  <dcterms:created xsi:type="dcterms:W3CDTF">2021-02-20T02:56:00Z</dcterms:created>
  <dcterms:modified xsi:type="dcterms:W3CDTF">2021-10-19T10:24:47Z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