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7" r:id="rId4"/>
    <p:sldMasterId id="2147483699" r:id="rId5"/>
    <p:sldMasterId id="2147483712" r:id="rId6"/>
  </p:sldMasterIdLst>
  <p:notesMasterIdLst>
    <p:notesMasterId r:id="rId22"/>
  </p:notesMasterIdLst>
  <p:sldIdLst>
    <p:sldId id="257" r:id="rId7"/>
    <p:sldId id="474" r:id="rId8"/>
    <p:sldId id="262" r:id="rId9"/>
    <p:sldId id="263" r:id="rId10"/>
    <p:sldId id="11088400" r:id="rId11"/>
    <p:sldId id="11088392" r:id="rId12"/>
    <p:sldId id="261" r:id="rId13"/>
    <p:sldId id="259" r:id="rId14"/>
    <p:sldId id="258" r:id="rId15"/>
    <p:sldId id="295" r:id="rId16"/>
    <p:sldId id="11088393" r:id="rId17"/>
    <p:sldId id="11088394" r:id="rId18"/>
    <p:sldId id="285" r:id="rId19"/>
    <p:sldId id="350" r:id="rId20"/>
    <p:sldId id="1108839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E5828-03B8-4E81-BB72-34E06982127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90E7B-FFAC-4E4E-A708-7C01399571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0F861-FECF-4AEF-848E-D07645A5AD91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79CC-6ACB-4FA6-8F09-2FB631DA8D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GIF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3.GIF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11" Type="http://schemas.openxmlformats.org/officeDocument/2006/relationships/image" Target="../media/image20.jpeg"/><Relationship Id="rId5" Type="http://schemas.openxmlformats.org/officeDocument/2006/relationships/image" Target="../media/image25.GIF"/><Relationship Id="rId15" Type="http://schemas.openxmlformats.org/officeDocument/2006/relationships/image" Target="../media/image29.jpe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GIF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0.jpeg"/><Relationship Id="rId4" Type="http://schemas.openxmlformats.org/officeDocument/2006/relationships/image" Target="../media/image25.GIF"/><Relationship Id="rId9" Type="http://schemas.openxmlformats.org/officeDocument/2006/relationships/image" Target="../media/image18.jpe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GIF"/><Relationship Id="rId11" Type="http://schemas.openxmlformats.org/officeDocument/2006/relationships/image" Target="../media/image28.jpeg"/><Relationship Id="rId5" Type="http://schemas.openxmlformats.org/officeDocument/2006/relationships/image" Target="../media/image25.GIF"/><Relationship Id="rId10" Type="http://schemas.openxmlformats.org/officeDocument/2006/relationships/image" Target="../media/image22.jpe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GIF"/><Relationship Id="rId11" Type="http://schemas.openxmlformats.org/officeDocument/2006/relationships/image" Target="../media/image34.jpeg"/><Relationship Id="rId5" Type="http://schemas.openxmlformats.org/officeDocument/2006/relationships/image" Target="../media/image31.GIF"/><Relationship Id="rId10" Type="http://schemas.openxmlformats.org/officeDocument/2006/relationships/image" Target="../media/image28.jpeg"/><Relationship Id="rId4" Type="http://schemas.openxmlformats.org/officeDocument/2006/relationships/image" Target="../media/image15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 panose="020B0604020202020204"/>
                <a:ea typeface="字魂17号-萌趣果冻体"/>
                <a:cs typeface="Arial" panose="020B0604020202020204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 panose="020B0604020202020204"/>
                <a:ea typeface="字魂17号-萌趣果冻体"/>
                <a:cs typeface="Arial" panose="020B0604020202020204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 panose="020B0604020202020204"/>
              <a:ea typeface="字魂17号-萌趣果冻体"/>
              <a:cs typeface="Arial" panose="020B0604020202020204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1" y="0"/>
            <a:ext cx="9572625" cy="3895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37" y="3512843"/>
            <a:ext cx="9153525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3" y="0"/>
            <a:ext cx="8039100" cy="828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39" y="1129376"/>
            <a:ext cx="8429625" cy="53435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114260" y="1850065"/>
            <a:ext cx="3423684" cy="8931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219507" y="1775637"/>
            <a:ext cx="946298" cy="25411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518298" y="1850065"/>
            <a:ext cx="3912781" cy="40191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27682" y="4857636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               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809" y="384710"/>
            <a:ext cx="8703186" cy="131892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>
            <a:fillRect/>
          </a:stretch>
        </p:blipFill>
        <p:spPr>
          <a:xfrm>
            <a:off x="281305" y="207645"/>
            <a:ext cx="11691620" cy="6870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4157" y="354213"/>
            <a:ext cx="821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</a:t>
            </a:r>
            <a:r>
              <a:rPr lang="vi-VN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a </a:t>
            </a:r>
            <a:r>
              <a:rPr lang="en-US" sz="3200" b="1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16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9 </a:t>
            </a:r>
            <a:r>
              <a:rPr lang="en-US" sz="3200" b="1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2025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8303" y="1037149"/>
            <a:ext cx="852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    </a:t>
            </a:r>
            <a:r>
              <a:rPr lang="vi-VN" sz="3200" b="1" u="sng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Toán</a:t>
            </a:r>
            <a:endParaRPr lang="en-US" sz="3200" b="1" u="sng" dirty="0">
              <a:solidFill>
                <a:srgbClr val="7030A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978412" y="1621924"/>
            <a:ext cx="1240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u="sng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ea typeface="SimSun" panose="02010600030101010101" pitchFamily="2" charset="-122"/>
              </a:rPr>
              <a:t> Đề- xi- mét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( Tiết 1)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305" y="2891790"/>
            <a:ext cx="109321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  </a:t>
            </a:r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1. Đề- xi- mét là đơn vị đo độ dài, viết tắt là dm.</a:t>
            </a:r>
          </a:p>
          <a:p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1 dm = ... cm</a:t>
            </a:r>
          </a:p>
          <a:p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10 cm = ... dm</a:t>
            </a:r>
          </a:p>
          <a:p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2 dm = ... cm</a:t>
            </a:r>
          </a:p>
          <a:p>
            <a:r>
              <a:rPr lang="vi-VN" sz="36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           20 cm= ... dm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83" y="17046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8000" b="1" dirty="0" err="1">
                <a:solidFill>
                  <a:srgbClr val="0070C0"/>
                </a:solidFill>
              </a:rPr>
              <a:t>Củng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cố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bài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học</a:t>
            </a:r>
            <a:r>
              <a:rPr lang="en-US" sz="8000" b="1" dirty="0">
                <a:solidFill>
                  <a:srgbClr val="0070C0"/>
                </a:solidFill>
              </a:rPr>
              <a:t/>
            </a:r>
            <a:br>
              <a:rPr lang="en-US" sz="8000" b="1" dirty="0">
                <a:solidFill>
                  <a:srgbClr val="0070C0"/>
                </a:solidFill>
              </a:rPr>
            </a:br>
            <a:r>
              <a:rPr lang="en-US" sz="8000" b="1" dirty="0" err="1">
                <a:solidFill>
                  <a:srgbClr val="0070C0"/>
                </a:solidFill>
              </a:rPr>
              <a:t>Tạm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biệt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các</a:t>
            </a:r>
            <a:r>
              <a:rPr lang="en-US" sz="8000" b="1" dirty="0">
                <a:solidFill>
                  <a:srgbClr val="0070C0"/>
                </a:solidFill>
              </a:rPr>
              <a:t> </a:t>
            </a:r>
            <a:r>
              <a:rPr lang="en-US" sz="8000" b="1" dirty="0" err="1">
                <a:solidFill>
                  <a:srgbClr val="0070C0"/>
                </a:solidFill>
              </a:rPr>
              <a:t>em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>
            <a:fillRect/>
          </a:stretch>
        </p:blipFill>
        <p:spPr>
          <a:xfrm>
            <a:off x="0" y="-6152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>
            <a:fillRect/>
          </a:stretch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16014" y="1468808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GẤU CON HAM ĂN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>
            <a:fillRect/>
          </a:stretch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>
            <a:fillRect/>
          </a:stretch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>
            <a:fillRect/>
          </a:stretch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>
            <a:fillRect/>
          </a:stretch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57236" y="32317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C. </a:t>
            </a:r>
            <a:r>
              <a:rPr lang="vi-VN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57237" y="24508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59931" y="38513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9472" y="16498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lang="vi-VN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3761459" y="3182655"/>
            <a:ext cx="777607" cy="60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847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 trước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24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>
            <a:fillRect/>
          </a:stretch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/>
          <a:srcRect t="17199" b="17907"/>
          <a:stretch>
            <a:fillRect/>
          </a:stretch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47714" y="38143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D</a:t>
            </a:r>
            <a:r>
              <a:rPr lang="en-US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.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57237" y="24508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57236" y="31395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dirty="0">
                <a:solidFill>
                  <a:srgbClr val="00B0F0"/>
                </a:solidFill>
                <a:latin typeface="Montserrat Alternates Black" panose="00000A00000000000000" pitchFamily="50" charset="0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53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9472" y="16498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3769500" y="3883562"/>
            <a:ext cx="777607" cy="60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147" y="1995290"/>
            <a:ext cx="3429017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847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55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8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>
            <a:fillRect/>
          </a:stretch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>
            <a:fillRect/>
          </a:stretch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-2291" y="37318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-82339" y="22986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-181032" y="30337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-181031" y="15063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3010479" y="3721074"/>
            <a:ext cx="777607" cy="7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783" y="455866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811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9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9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>
            <a:fillRect/>
          </a:stretch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>
            <a:fillRect/>
          </a:stretch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74731" y="5673515"/>
            <a:ext cx="4683803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615431" y="4503688"/>
            <a:ext cx="4683803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&lt;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96636" y="40068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3596200" y="53577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2683266" y="852088"/>
            <a:ext cx="724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4. 92 ? 91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8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2957" y="1238693"/>
            <a:ext cx="7293935" cy="219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565" y="2245995"/>
            <a:ext cx="1014476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</a:t>
            </a:r>
            <a:r>
              <a:rPr kumimoji="0" lang="en-US" altLang="en-US" sz="36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vi-VN" altLang="en-US" sz="36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vi-VN" altLang="en-US" sz="3600" b="1" i="0" u="none" strike="noStrike" kern="1200" cap="none" spc="0" normalizeH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</a:t>
            </a:r>
            <a:r>
              <a:rPr lang="en-US" altLang="en-US" sz="36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latin typeface="Calibri" panose="020F0502020204030204"/>
              </a:rPr>
              <a:t>16</a:t>
            </a:r>
            <a:r>
              <a:rPr kumimoji="0" lang="vi-VN" altLang="en-US" sz="36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altLang="en-US" sz="36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 9 </a:t>
            </a:r>
            <a:r>
              <a:rPr kumimoji="0" lang="vi-VN" altLang="en-US" sz="3600" b="1" i="0" u="none" strike="noStrike" kern="1200" cap="none" spc="0" normalizeH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</a:t>
            </a:r>
            <a:r>
              <a:rPr kumimoji="0" lang="vi-VN" altLang="en-US" sz="36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</a:t>
            </a:r>
            <a:r>
              <a:rPr kumimoji="0" lang="en-US" altLang="en-US" sz="36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vi-VN" altLang="en-US" sz="3600" b="1" i="0" u="none" strike="noStrike" kern="1200" cap="none" spc="0" normalizeH="0" noProof="0" dirty="0" err="1">
              <a:ln w="22225">
                <a:solidFill>
                  <a:srgbClr val="ED7D31"/>
                </a:solidFill>
                <a:prstDash val="solid"/>
              </a:ln>
              <a:solidFill>
                <a:srgbClr val="FAAC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sng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xi –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vi-VN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vi-VN" sz="60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</a:t>
            </a:r>
            <a:r>
              <a:rPr kumimoji="0" lang="vi-VN" sz="60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6000" b="1" i="0" u="none" strike="noStrike" kern="1200" cap="none" spc="0" normalizeH="0" noProof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AAC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baseline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latin typeface="Calibri" panose="020F0502020204030204"/>
              </a:rPr>
              <a:t>Tiết</a:t>
            </a:r>
            <a:r>
              <a:rPr lang="en-US" sz="60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AACBF"/>
                </a:solidFill>
                <a:latin typeface="Calibri" panose="020F0502020204030204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AAC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85185E-6 L -4.79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697441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215</Words>
  <Application>Microsoft Office PowerPoint</Application>
  <PresentationFormat>Widescreen</PresentationFormat>
  <Paragraphs>44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宋体</vt:lpstr>
      <vt:lpstr>宋体</vt:lpstr>
      <vt:lpstr>Arial</vt:lpstr>
      <vt:lpstr>Arial-Rounded</vt:lpstr>
      <vt:lpstr>Bungee Inline</vt:lpstr>
      <vt:lpstr>Calibri</vt:lpstr>
      <vt:lpstr>Calibri Light</vt:lpstr>
      <vt:lpstr>等线</vt:lpstr>
      <vt:lpstr>HP001 4 hàng</vt:lpstr>
      <vt:lpstr>ITC Avant Garde Std Bk</vt:lpstr>
      <vt:lpstr>Montserrat Alternates Black</vt:lpstr>
      <vt:lpstr>黑体</vt:lpstr>
      <vt:lpstr>Times New Roman</vt:lpstr>
      <vt:lpstr>字魂17号-萌趣果冻体</vt:lpstr>
      <vt:lpstr>方正卡通简体</vt:lpstr>
      <vt:lpstr>Office Theme</vt:lpstr>
      <vt:lpstr>Office 主题​​</vt:lpstr>
      <vt:lpstr>3_Office Theme</vt:lpstr>
      <vt:lpstr>4_Office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 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25</cp:revision>
  <dcterms:created xsi:type="dcterms:W3CDTF">2021-06-23T13:38:00Z</dcterms:created>
  <dcterms:modified xsi:type="dcterms:W3CDTF">2025-09-16T03:05:18Z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