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74" r:id="rId2"/>
    <p:sldId id="423" r:id="rId3"/>
    <p:sldId id="424" r:id="rId4"/>
    <p:sldId id="421" r:id="rId5"/>
    <p:sldId id="410" r:id="rId6"/>
    <p:sldId id="426" r:id="rId7"/>
    <p:sldId id="418" r:id="rId8"/>
    <p:sldId id="425" r:id="rId9"/>
    <p:sldId id="369" r:id="rId10"/>
    <p:sldId id="420" r:id="rId11"/>
    <p:sldId id="427" r:id="rId12"/>
    <p:sldId id="422" r:id="rId13"/>
    <p:sldId id="397" r:id="rId14"/>
    <p:sldId id="398" r:id="rId15"/>
    <p:sldId id="280" r:id="rId16"/>
    <p:sldId id="272" r:id="rId17"/>
  </p:sldIdLst>
  <p:sldSz cx="18288000" cy="10287000"/>
  <p:notesSz cx="6858000" cy="9144000"/>
  <p:embeddedFontLst>
    <p:embeddedFont>
      <p:font typeface="Abadi Extra Light" panose="020B0204020104020204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redoka One" panose="02000000000000000000" pitchFamily="2" charset="0"/>
      <p:regular r:id="rId24"/>
    </p:embeddedFont>
    <p:embeddedFont>
      <p:font typeface="Jumble" panose="02000503000000020004" pitchFamily="2" charset="0"/>
      <p:regular r:id="rId25"/>
    </p:embeddedFont>
    <p:embeddedFont>
      <p:font typeface="Nunito Sans Regular" charset="0"/>
      <p:regular r:id="rId26"/>
    </p:embeddedFont>
    <p:embeddedFont>
      <p:font typeface="Sniglet" panose="020B0604020202020204" charset="0"/>
      <p:regular r:id="rId27"/>
    </p:embeddedFont>
    <p:embeddedFont>
      <p:font typeface="Tenor Sans" panose="020B0604020202020204" charset="0"/>
      <p:regular r:id="rId28"/>
    </p:embeddedFont>
    <p:embeddedFont>
      <p:font typeface="Tenorite" panose="00000500000000000000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33"/>
    <a:srgbClr val="FFFF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1" autoAdjust="0"/>
    <p:restoredTop sz="79450" autoAdjust="0"/>
  </p:normalViewPr>
  <p:slideViewPr>
    <p:cSldViewPr>
      <p:cViewPr varScale="1">
        <p:scale>
          <a:sx n="40" d="100"/>
          <a:sy n="40" d="100"/>
        </p:scale>
        <p:origin x="737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https://www.youtube.com/watch?v=pqDEwPi7vxg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19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Talk about your week.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aloud the example speech bubble and elicit sentences from the children.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82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about your favorite room in your school. Look at the example to help you.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example form. Ask the children to read it, and elicit what type of information can be included in a description like this (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name of the room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activities they do in that room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what’s in the room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when students go there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indent="-228600">
              <a:buFontTx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24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1" dirty="0"/>
              <a:t>Write about your favorite room in your school. Look at the example to help you.</a:t>
            </a:r>
          </a:p>
          <a:p>
            <a:pPr marL="171450" indent="-171450">
              <a:buFontTx/>
              <a:buChar char="-"/>
            </a:pPr>
            <a:r>
              <a:rPr lang="en-US" dirty="0"/>
              <a:t>Help with any other ideas about additional information that they may want to include.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 children to copy the form in their notebooks and to fill it out so that it’s true for them. </a:t>
            </a:r>
          </a:p>
          <a:p>
            <a:pPr marL="171450" indent="-171450">
              <a:buFontTx/>
              <a:buChar char="-"/>
            </a:pPr>
            <a:r>
              <a:rPr lang="en-US" dirty="0"/>
              <a:t>When they have finished, they should compare their form with a partner’s.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1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800" dirty="0"/>
              <a:t>When they have finished, they should compare their form with a partner’s.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10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Invite some volunteers to talk in the front.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56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Game: “Pictionary”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children to use their favorite school room writing.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them to work in pairs and read their descriptions to each other and draw pictures based on the information from the descriptions. </a:t>
            </a:r>
          </a:p>
          <a:p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99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openxmlformats.org/officeDocument/2006/relationships/image" Target="../media/image7.png"/><Relationship Id="rId10" Type="http://schemas.openxmlformats.org/officeDocument/2006/relationships/image" Target="../media/image32.jpeg"/><Relationship Id="rId4" Type="http://schemas.openxmlformats.org/officeDocument/2006/relationships/image" Target="../media/image6.png"/><Relationship Id="rId9" Type="http://schemas.openxmlformats.org/officeDocument/2006/relationships/image" Target="../media/image31.jpeg"/><Relationship Id="rId14" Type="http://schemas.openxmlformats.org/officeDocument/2006/relationships/image" Target="../media/image3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21" Type="http://schemas.openxmlformats.org/officeDocument/2006/relationships/image" Target="../media/image6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24" Type="http://schemas.openxmlformats.org/officeDocument/2006/relationships/image" Target="../media/image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10" Type="http://schemas.openxmlformats.org/officeDocument/2006/relationships/image" Target="../media/image44.svg"/><Relationship Id="rId19" Type="http://schemas.openxmlformats.org/officeDocument/2006/relationships/image" Target="../media/image52.png"/><Relationship Id="rId4" Type="http://schemas.openxmlformats.org/officeDocument/2006/relationships/image" Target="../media/image38.svg"/><Relationship Id="rId9" Type="http://schemas.openxmlformats.org/officeDocument/2006/relationships/image" Target="../media/image43.png"/><Relationship Id="rId14" Type="http://schemas.openxmlformats.org/officeDocument/2006/relationships/image" Target="../media/image48.svg"/><Relationship Id="rId2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8.sv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16.gif"/><Relationship Id="rId1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D1CE68D2-0916-5987-9E60-731DF0E21BB7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447800" y="1770982"/>
            <a:ext cx="1593476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Talk about YOUR ROOM!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49746" t="34133" r="1015" b="3065"/>
          <a:stretch/>
        </p:blipFill>
        <p:spPr>
          <a:xfrm>
            <a:off x="3581400" y="3153992"/>
            <a:ext cx="11848845" cy="6351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0144078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80D9369-9553-06A3-1718-1220D76FF243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25" name="Picture 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83889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50309"/>
      </p:ext>
    </p:extLst>
  </p:cSld>
  <p:clrMapOvr>
    <a:masterClrMapping/>
  </p:clrMapOvr>
  <p:transition spd="slow">
    <p:comb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121ECF50-8DC5-9789-8F62-02C10C069627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3886200" y="1719112"/>
            <a:ext cx="95250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800" dirty="0">
                <a:latin typeface="KG Primary Penmanship Bold"/>
                <a:cs typeface="Times New Roman" panose="02020603050405020304" pitchFamily="18" charset="0"/>
              </a:rPr>
              <a:t>Game: </a:t>
            </a:r>
            <a:r>
              <a:rPr lang="en-US" sz="8800" b="1" dirty="0">
                <a:solidFill>
                  <a:srgbClr val="C00000"/>
                </a:solidFill>
                <a:latin typeface="KG Primary Penmanship Bold"/>
                <a:cs typeface="Times New Roman" panose="02020603050405020304" pitchFamily="18" charset="0"/>
              </a:rPr>
              <a:t>PICTIONARY</a:t>
            </a:r>
            <a:endParaRPr lang="en-US" sz="8800" dirty="0">
              <a:solidFill>
                <a:srgbClr val="C00000"/>
              </a:solidFill>
              <a:latin typeface="KG Primary Penmanship Bold"/>
              <a:cs typeface="Times New Roman" panose="02020603050405020304" pitchFamily="18" charset="0"/>
            </a:endParaRPr>
          </a:p>
        </p:txBody>
      </p:sp>
      <p:pic>
        <p:nvPicPr>
          <p:cNvPr id="3" name="Picture 2" descr="Pictionary Game Topics &amp; Categories - IcebreakerIdea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38500"/>
            <a:ext cx="13030200" cy="655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027433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80D9369-9553-06A3-1718-1220D76FF243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25" name="Picture 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83889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4931"/>
      </p:ext>
    </p:extLst>
  </p:cSld>
  <p:clrMapOvr>
    <a:masterClrMapping/>
  </p:clrMapOvr>
  <p:transition spd="slow">
    <p:comb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C9164F64-99AD-2600-1CEF-F130080A534A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/>
          <p:cNvSpPr txBox="1"/>
          <p:nvPr/>
        </p:nvSpPr>
        <p:spPr>
          <a:xfrm>
            <a:off x="2838094" y="1817829"/>
            <a:ext cx="579040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HOMEWORK</a:t>
            </a:r>
          </a:p>
        </p:txBody>
      </p:sp>
      <p:pic>
        <p:nvPicPr>
          <p:cNvPr id="23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2537043"/>
            <a:ext cx="6638950" cy="685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741" y="3848100"/>
            <a:ext cx="1000724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marR="0" lvl="0" indent="-5715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Calibri" panose="020F0502020204030204" pitchFamily="34" charset="0"/>
              </a:rPr>
              <a:t>Revise the words and the patterns. </a:t>
            </a:r>
          </a:p>
          <a:p>
            <a:pPr marL="571500" marR="0" lvl="0" indent="-5715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Calibri" panose="020F0502020204030204" pitchFamily="34" charset="0"/>
              </a:rPr>
              <a:t>Do the exercises in Workbook page 37.</a:t>
            </a:r>
          </a:p>
          <a:p>
            <a:pPr marL="571500" marR="0" lvl="0" indent="-57150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SimSun" panose="02010600030101010101" pitchFamily="2" charset="-122"/>
              </a:rPr>
              <a:t>Prepare for the next lesson </a:t>
            </a:r>
          </a:p>
          <a:p>
            <a:pPr marR="0" lvl="0" algn="just"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50000"/>
                </a:schemeClr>
              </a:buClr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Tenorite" panose="00000500000000000000" pitchFamily="2" charset="0"/>
                <a:ea typeface="SimSun" panose="02010600030101010101" pitchFamily="2" charset="-122"/>
              </a:rPr>
              <a:t>(Unit 5 - Lesson 1).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Tenorit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3856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728539" y="1631990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2947887" y="1095237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70C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158085" y="7354708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509235" y="4942283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29980" y="7305873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192188" y="4103355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3721" y="3377603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dirty="0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43601" y="4977649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b="1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791010">
            <a:off x="885625" y="6411669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3575560" y="7821299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229043" y="1100980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C1D11FA1-3407-F15D-BED2-7989812A5F14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pic>
        <p:nvPicPr>
          <p:cNvPr id="3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7198" y="1757921"/>
            <a:ext cx="1973754" cy="2644829"/>
          </a:xfrm>
          <a:prstGeom prst="rect">
            <a:avLst/>
          </a:prstGeom>
        </p:spPr>
      </p:pic>
      <p:grpSp>
        <p:nvGrpSpPr>
          <p:cNvPr id="4" name="Group 10"/>
          <p:cNvGrpSpPr/>
          <p:nvPr/>
        </p:nvGrpSpPr>
        <p:grpSpPr>
          <a:xfrm>
            <a:off x="14984995" y="1561108"/>
            <a:ext cx="2813981" cy="1624070"/>
            <a:chOff x="0" y="0"/>
            <a:chExt cx="5507640" cy="3144349"/>
          </a:xfrm>
        </p:grpSpPr>
        <p:pic>
          <p:nvPicPr>
            <p:cNvPr id="5" name="Picture 1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6" name="Picture 1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7" name="TextBox 13"/>
          <p:cNvSpPr txBox="1"/>
          <p:nvPr/>
        </p:nvSpPr>
        <p:spPr>
          <a:xfrm>
            <a:off x="1674075" y="2641326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8800" b="1" dirty="0">
                <a:solidFill>
                  <a:srgbClr val="FF0000"/>
                </a:solidFill>
                <a:latin typeface="KG Primary Penmanship Bold"/>
              </a:rPr>
              <a:t>We have English!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7772400" y="1704195"/>
            <a:ext cx="4041396" cy="14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Unit 4 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4662856" y="4287369"/>
            <a:ext cx="10100637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6 – Skills Time! – Period 2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89" y="6581834"/>
            <a:ext cx="3805167" cy="25659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875" y="6581834"/>
            <a:ext cx="3760127" cy="26327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083" y="6483631"/>
            <a:ext cx="2745414" cy="26641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67" y="6263552"/>
            <a:ext cx="3315478" cy="317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1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60F8866-E0D3-68E2-77BD-2D77E64ED57B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3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pic>
        <p:nvPicPr>
          <p:cNvPr id="21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72229" y="4287805"/>
            <a:ext cx="3107859" cy="4826916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706777" y="4287805"/>
            <a:ext cx="2402868" cy="1838194"/>
          </a:xfrm>
          <a:prstGeom prst="rect">
            <a:avLst/>
          </a:prstGeom>
        </p:spPr>
      </p:pic>
      <p:pic>
        <p:nvPicPr>
          <p:cNvPr id="25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82000" y="2171813"/>
            <a:ext cx="1809055" cy="1906093"/>
          </a:xfrm>
          <a:prstGeom prst="rect">
            <a:avLst/>
          </a:prstGeom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742672" y="3848100"/>
            <a:ext cx="2153256" cy="2405873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0872341">
            <a:off x="363745" y="6806869"/>
            <a:ext cx="4282907" cy="30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9339541D-82DE-4462-A8B5-1FEE192A1A46}"/>
              </a:ext>
            </a:extLst>
          </p:cNvPr>
          <p:cNvSpPr/>
          <p:nvPr/>
        </p:nvSpPr>
        <p:spPr>
          <a:xfrm>
            <a:off x="466163" y="1602069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TextBox 6"/>
          <p:cNvSpPr txBox="1"/>
          <p:nvPr/>
        </p:nvSpPr>
        <p:spPr>
          <a:xfrm>
            <a:off x="2838094" y="1552639"/>
            <a:ext cx="13198198" cy="2178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00"/>
                </a:solidFill>
                <a:latin typeface="KG Primary Penmanship Bold"/>
              </a:rPr>
              <a:t> </a:t>
            </a:r>
            <a:r>
              <a:rPr lang="en-US" sz="12000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6994" y="3941294"/>
            <a:ext cx="10080398" cy="5150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575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5758DBA-70B8-03A2-A9B6-87294798C5D8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489024" y="1682331"/>
            <a:ext cx="1022796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</a:rPr>
              <a:t>Talk about your week!</a:t>
            </a:r>
            <a:endParaRPr lang="en-US" sz="80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623" y="3041270"/>
            <a:ext cx="7620000" cy="5304741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B0452A37-DBF6-3328-459D-E4303689424C}"/>
              </a:ext>
            </a:extLst>
          </p:cNvPr>
          <p:cNvSpPr txBox="1"/>
          <p:nvPr/>
        </p:nvSpPr>
        <p:spPr>
          <a:xfrm>
            <a:off x="1600200" y="8486963"/>
            <a:ext cx="1588202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Abadi Extra Light" panose="020B0204020104020204" pitchFamily="34" charset="0"/>
                <a:cs typeface="Times New Roman" panose="02020603050405020304" pitchFamily="18" charset="0"/>
              </a:rPr>
              <a:t>I have Vietnamese and English on Tuesdays. </a:t>
            </a:r>
          </a:p>
        </p:txBody>
      </p:sp>
    </p:spTree>
    <p:extLst>
      <p:ext uri="{BB962C8B-B14F-4D97-AF65-F5344CB8AC3E}">
        <p14:creationId xmlns:p14="http://schemas.microsoft.com/office/powerpoint/2010/main" val="28848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A80D9369-9553-06A3-1718-1220D76FF243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22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25" name="Picture 2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83889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68569"/>
      </p:ext>
    </p:extLst>
  </p:cSld>
  <p:clrMapOvr>
    <a:masterClrMapping/>
  </p:clrMapOvr>
  <p:transition spd="slow">
    <p:comb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10F8C90C-312B-7D50-4AB4-A1D55813150D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4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3" name="TextBox 6">
            <a:extLst>
              <a:ext uri="{FF2B5EF4-FFF2-40B4-BE49-F238E27FC236}">
                <a16:creationId xmlns:a16="http://schemas.microsoft.com/office/drawing/2014/main" id="{7EBC6A7B-2108-091F-5B6D-D05B7F73CC6B}"/>
              </a:ext>
            </a:extLst>
          </p:cNvPr>
          <p:cNvSpPr txBox="1"/>
          <p:nvPr/>
        </p:nvSpPr>
        <p:spPr>
          <a:xfrm>
            <a:off x="434901" y="1646273"/>
            <a:ext cx="791583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B1B18-99AE-C6A2-3B7D-04AC896023F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21" t="33957" r="50000" b="4338"/>
          <a:stretch/>
        </p:blipFill>
        <p:spPr>
          <a:xfrm>
            <a:off x="2971800" y="3173053"/>
            <a:ext cx="11734800" cy="635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298C4C8C-590E-0F6E-93EE-D91FBAE51E56}"/>
              </a:ext>
            </a:extLst>
          </p:cNvPr>
          <p:cNvSpPr/>
          <p:nvPr/>
        </p:nvSpPr>
        <p:spPr>
          <a:xfrm>
            <a:off x="425376" y="1587641"/>
            <a:ext cx="17373600" cy="8323174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19" name="Group 18"/>
          <p:cNvGrpSpPr/>
          <p:nvPr/>
        </p:nvGrpSpPr>
        <p:grpSpPr>
          <a:xfrm>
            <a:off x="17928" y="-38100"/>
            <a:ext cx="18270071" cy="1380565"/>
            <a:chOff x="914399" y="746312"/>
            <a:chExt cx="16486139" cy="1380565"/>
          </a:xfrm>
        </p:grpSpPr>
        <p:grpSp>
          <p:nvGrpSpPr>
            <p:cNvPr id="18" name="Group 17"/>
            <p:cNvGrpSpPr/>
            <p:nvPr/>
          </p:nvGrpSpPr>
          <p:grpSpPr>
            <a:xfrm>
              <a:off x="914399" y="746312"/>
              <a:ext cx="16486139" cy="1380565"/>
              <a:chOff x="914400" y="410135"/>
              <a:chExt cx="16416436" cy="138056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B35E3A-2677-06AD-FC58-ABDA8842A1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15294"/>
              <a:stretch/>
            </p:blipFill>
            <p:spPr>
              <a:xfrm>
                <a:off x="914400" y="410135"/>
                <a:ext cx="16416436" cy="1295400"/>
              </a:xfrm>
              <a:prstGeom prst="rect">
                <a:avLst/>
              </a:prstGeom>
            </p:spPr>
          </p:pic>
          <p:grpSp>
            <p:nvGrpSpPr>
              <p:cNvPr id="17" name="Group 16"/>
              <p:cNvGrpSpPr/>
              <p:nvPr/>
            </p:nvGrpSpPr>
            <p:grpSpPr>
              <a:xfrm>
                <a:off x="977014" y="410135"/>
                <a:ext cx="4687170" cy="1380565"/>
                <a:chOff x="977014" y="270884"/>
                <a:chExt cx="4687170" cy="136721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793BADEF-F171-7EE9-0A11-69B359BCC92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6"/>
                <a:srcRect b="53414"/>
                <a:stretch/>
              </p:blipFill>
              <p:spPr>
                <a:xfrm>
                  <a:off x="977014" y="270884"/>
                  <a:ext cx="4280786" cy="1309145"/>
                </a:xfrm>
                <a:prstGeom prst="rect">
                  <a:avLst/>
                </a:prstGeom>
              </p:spPr>
            </p:pic>
            <p:pic>
              <p:nvPicPr>
                <p:cNvPr id="14" name="Picture 13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C4050C6F-29EF-9CB4-496D-53F104E9EC85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227" b="855"/>
                <a:stretch/>
              </p:blipFill>
              <p:spPr>
                <a:xfrm>
                  <a:off x="1070893" y="439670"/>
                  <a:ext cx="2082360" cy="724938"/>
                </a:xfrm>
                <a:prstGeom prst="rect">
                  <a:avLst/>
                </a:prstGeom>
              </p:spPr>
            </p:pic>
            <p:pic>
              <p:nvPicPr>
                <p:cNvPr id="16" name="Picture 15" descr="Text&#10;&#10;Description automatically generated">
                  <a:extLst>
                    <a:ext uri="{FF2B5EF4-FFF2-40B4-BE49-F238E27FC236}">
                      <a16:creationId xmlns:a16="http://schemas.microsoft.com/office/drawing/2014/main" id="{70E438CA-4AC2-06CB-14A2-8A340F2AA40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093"/>
                <a:stretch/>
              </p:blipFill>
              <p:spPr>
                <a:xfrm>
                  <a:off x="3660038" y="439670"/>
                  <a:ext cx="2004146" cy="1198424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Picture 19" descr="A red circle with a yellow symbol&#10;&#10;Description automatically generated with low confidence">
              <a:extLst>
                <a:ext uri="{FF2B5EF4-FFF2-40B4-BE49-F238E27FC236}">
                  <a16:creationId xmlns:a16="http://schemas.microsoft.com/office/drawing/2014/main" id="{BE76CE9F-DB6C-57FA-704B-CBA5F1DD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6961">
              <a:off x="3117587" y="1032645"/>
              <a:ext cx="683220" cy="749265"/>
            </a:xfrm>
            <a:prstGeom prst="rect">
              <a:avLst/>
            </a:prstGeom>
          </p:spPr>
        </p:pic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230886" y="1706296"/>
            <a:ext cx="7915837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Write.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50499" t="33957" r="1622" b="4338"/>
          <a:stretch/>
        </p:blipFill>
        <p:spPr>
          <a:xfrm>
            <a:off x="3505200" y="3416022"/>
            <a:ext cx="11506200" cy="6232525"/>
          </a:xfrm>
          <a:prstGeom prst="rect">
            <a:avLst/>
          </a:prstGeom>
        </p:spPr>
      </p:pic>
      <p:pic>
        <p:nvPicPr>
          <p:cNvPr id="4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ED7E3F0-B9A5-53DD-4176-AC593316E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27673" y="1346330"/>
            <a:ext cx="1951037" cy="19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201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CC"/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0978FD-5842-7AAA-EFA3-14E3332C52CE}"/>
              </a:ext>
            </a:extLst>
          </p:cNvPr>
          <p:cNvSpPr txBox="1"/>
          <p:nvPr/>
        </p:nvSpPr>
        <p:spPr>
          <a:xfrm>
            <a:off x="9842664" y="3521199"/>
            <a:ext cx="7383325" cy="142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000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Work in Pairs.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B773937-DFB7-C081-BA47-EC3C64CE9F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2628900"/>
            <a:ext cx="9012053" cy="6398099"/>
          </a:xfrm>
          <a:prstGeom prst="rect">
            <a:avLst/>
          </a:prstGeom>
        </p:spPr>
      </p:pic>
      <p:pic>
        <p:nvPicPr>
          <p:cNvPr id="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5D73A354-F157-A08B-937B-D3CBCD887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20600" y="5676900"/>
            <a:ext cx="2352508" cy="23525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25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366</Words>
  <Application>Microsoft Office PowerPoint</Application>
  <PresentationFormat>Custom</PresentationFormat>
  <Paragraphs>50</Paragraphs>
  <Slides>16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Tenorite</vt:lpstr>
      <vt:lpstr>Fredoka One</vt:lpstr>
      <vt:lpstr>Jumble</vt:lpstr>
      <vt:lpstr>Arial</vt:lpstr>
      <vt:lpstr>KG Primary Penmanship Bold</vt:lpstr>
      <vt:lpstr>Sniglet</vt:lpstr>
      <vt:lpstr>Wingdings</vt:lpstr>
      <vt:lpstr>Times New Roman</vt:lpstr>
      <vt:lpstr>Calibri</vt:lpstr>
      <vt:lpstr>Nunito Sans Regular</vt:lpstr>
      <vt:lpstr>MyriadPro-Light</vt:lpstr>
      <vt:lpstr>Abadi Extra Light</vt:lpstr>
      <vt:lpstr>Tenor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81</cp:revision>
  <dcterms:created xsi:type="dcterms:W3CDTF">2006-08-16T00:00:00Z</dcterms:created>
  <dcterms:modified xsi:type="dcterms:W3CDTF">2023-08-08T11:34:15Z</dcterms:modified>
  <dc:identifier>DAFV1pFi9-g</dc:identifier>
</cp:coreProperties>
</file>