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4" r:id="rId2"/>
    <p:sldId id="419" r:id="rId3"/>
    <p:sldId id="420" r:id="rId4"/>
    <p:sldId id="421" r:id="rId5"/>
    <p:sldId id="411" r:id="rId6"/>
    <p:sldId id="375" r:id="rId7"/>
    <p:sldId id="415" r:id="rId8"/>
    <p:sldId id="416" r:id="rId9"/>
    <p:sldId id="417" r:id="rId10"/>
    <p:sldId id="422" r:id="rId11"/>
    <p:sldId id="377" r:id="rId12"/>
    <p:sldId id="378" r:id="rId13"/>
    <p:sldId id="410" r:id="rId14"/>
    <p:sldId id="397" r:id="rId15"/>
    <p:sldId id="398" r:id="rId16"/>
    <p:sldId id="280" r:id="rId17"/>
    <p:sldId id="272" r:id="rId18"/>
  </p:sldIdLst>
  <p:sldSz cx="18288000" cy="10287000"/>
  <p:notesSz cx="6858000" cy="9144000"/>
  <p:embeddedFontLst>
    <p:embeddedFont>
      <p:font typeface="Abadi Extra Light" panose="020B020402010402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edoka One" panose="02000000000000000000" pitchFamily="2" charset="0"/>
      <p:regular r:id="rId25"/>
    </p:embeddedFont>
    <p:embeddedFont>
      <p:font typeface="Jumble" panose="02000503000000020004" pitchFamily="2" charset="0"/>
      <p:regular r:id="rId26"/>
    </p:embeddedFont>
    <p:embeddedFont>
      <p:font typeface="Nunito Sans Regular" charset="0"/>
      <p:regular r:id="rId27"/>
    </p:embeddedFont>
    <p:embeddedFont>
      <p:font typeface="Sniglet" panose="020B0604020202020204" charset="0"/>
      <p:regular r:id="rId28"/>
    </p:embeddedFont>
    <p:embeddedFont>
      <p:font typeface="Tenor Sans" panose="020B0604020202020204" charset="0"/>
      <p:regular r:id="rId29"/>
    </p:embeddedFont>
    <p:embeddedFont>
      <p:font typeface="Tenorite" panose="000005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33"/>
    <a:srgbClr val="FF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1" autoAdjust="0"/>
    <p:restoredTop sz="79450" autoAdjust="0"/>
  </p:normalViewPr>
  <p:slideViewPr>
    <p:cSldViewPr>
      <p:cViewPr varScale="1">
        <p:scale>
          <a:sx n="38" d="100"/>
          <a:sy n="38" d="100"/>
        </p:scale>
        <p:origin x="290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Game: Play Bingo</a:t>
            </a:r>
          </a:p>
          <a:p>
            <a:pPr marL="0" indent="0">
              <a:buFontTx/>
              <a:buNone/>
            </a:pPr>
            <a:r>
              <a:rPr lang="en-US" dirty="0"/>
              <a:t>- Give</a:t>
            </a:r>
            <a:r>
              <a:rPr lang="en-US" baseline="0" dirty="0"/>
              <a:t> </a:t>
            </a:r>
            <a:r>
              <a:rPr lang="en-US" dirty="0"/>
              <a:t>the children a three-by-three grid. In each of the squares, they write a different word from the vocabulary they have studied in the unit.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Call out words from the vocabulary in any order. Keep a record of the words as you say them, so that you don’t say the same word twice.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children cross off the words in their grids as they hear them. The first child to complete a line of three, shouts Bingo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Ask children what they can remember about the web page from the previous lesson. </a:t>
            </a:r>
          </a:p>
          <a:p>
            <a:pPr marL="0" indent="0">
              <a:buFontTx/>
              <a:buNone/>
            </a:pPr>
            <a:r>
              <a:rPr lang="en-US" dirty="0"/>
              <a:t>Ask: What’s the room in the picture? How many computers are there in the room? </a:t>
            </a:r>
          </a:p>
          <a:p>
            <a:pPr marL="0" indent="0">
              <a:buFontTx/>
              <a:buNone/>
            </a:pPr>
            <a:r>
              <a:rPr lang="en-US" dirty="0"/>
              <a:t>Allow children to check the web page on page 36 of their books to see how much they remembered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5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Look</a:t>
            </a:r>
            <a:r>
              <a:rPr lang="en-US" baseline="0" dirty="0"/>
              <a:t> and say:</a:t>
            </a:r>
          </a:p>
          <a:p>
            <a:pPr marL="228600" indent="-228600">
              <a:buFontTx/>
              <a:buAutoNum type="arabicPeriod"/>
            </a:pPr>
            <a:r>
              <a:rPr lang="en-US" baseline="0" dirty="0"/>
              <a:t>Where are they?</a:t>
            </a:r>
          </a:p>
          <a:p>
            <a:pPr marL="228600" indent="-228600">
              <a:buFontTx/>
              <a:buAutoNum type="arabicPeriod"/>
            </a:pPr>
            <a:r>
              <a:rPr lang="en-US" baseline="0" dirty="0"/>
              <a:t>Look at the picture a, b, c, d (one by one). Then ask some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35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Listen and write the numbers.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Tell children that they are going to hear a girl talking about the places in her school.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have to listen and write the number when they hear the word mentioned.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recording and do number 1 as an example with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1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Play the recording a second time, stopping after each item for children to write the number onto the corresponding picture.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Play the recording again for children to complete or check their answers.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ANSWERS: 0 b 1 a 2 c 3 d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Point, ask, and answer about your school. </a:t>
            </a:r>
          </a:p>
          <a:p>
            <a:pPr marL="0" indent="0">
              <a:buFontTx/>
              <a:buNone/>
            </a:pPr>
            <a:r>
              <a:rPr lang="en-US" dirty="0"/>
              <a:t>• Ask children to read the words and phrases in the word box aloud. </a:t>
            </a:r>
          </a:p>
          <a:p>
            <a:pPr marL="0" indent="0">
              <a:buFontTx/>
              <a:buNone/>
            </a:pPr>
            <a:r>
              <a:rPr lang="en-US" dirty="0"/>
              <a:t>• Focus attention on the speech bubbles. Ask a child to stand up and model the question and answer with you. Children repeat the question and answer chorally. </a:t>
            </a:r>
          </a:p>
          <a:p>
            <a:pPr marL="0" indent="0">
              <a:buFontTx/>
              <a:buNone/>
            </a:pPr>
            <a:r>
              <a:rPr lang="en-US" dirty="0"/>
              <a:t>• In pairs, children take turns pointing, asking, and answering questions about what is in the different places. • Ask some of the pairs to ask and answer questions for the 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Read aloud the example speech bubble and elicit sentences from the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8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21" Type="http://schemas.openxmlformats.org/officeDocument/2006/relationships/image" Target="../media/image6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24" Type="http://schemas.openxmlformats.org/officeDocument/2006/relationships/image" Target="../media/image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10" Type="http://schemas.openxmlformats.org/officeDocument/2006/relationships/image" Target="../media/image47.svg"/><Relationship Id="rId19" Type="http://schemas.openxmlformats.org/officeDocument/2006/relationships/image" Target="../media/image55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gif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6.png"/><Relationship Id="rId7" Type="http://schemas.openxmlformats.org/officeDocument/2006/relationships/image" Target="../media/image2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BC79E5A-2FCC-3D7D-9ABF-45F51A307E11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81000" y="1628602"/>
            <a:ext cx="13639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Write the numbers.</a:t>
            </a:r>
          </a:p>
        </p:txBody>
      </p:sp>
      <p:pic>
        <p:nvPicPr>
          <p:cNvPr id="2" name="Track 0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00" end="0.90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16682" y="1453908"/>
            <a:ext cx="1580493" cy="15804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A2D494-DA67-822E-5A83-4CB8CC3AA41B}"/>
              </a:ext>
            </a:extLst>
          </p:cNvPr>
          <p:cNvGrpSpPr/>
          <p:nvPr/>
        </p:nvGrpSpPr>
        <p:grpSpPr>
          <a:xfrm>
            <a:off x="3211593" y="3084650"/>
            <a:ext cx="12615595" cy="6436447"/>
            <a:chOff x="3211593" y="3084650"/>
            <a:chExt cx="12615595" cy="6436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1593" y="3084650"/>
              <a:ext cx="12615595" cy="643644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04B81A4-3895-0C87-72CD-119619E7B521}"/>
                </a:ext>
              </a:extLst>
            </p:cNvPr>
            <p:cNvSpPr/>
            <p:nvPr/>
          </p:nvSpPr>
          <p:spPr>
            <a:xfrm>
              <a:off x="15240000" y="5638800"/>
              <a:ext cx="228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5C03213-DA54-1CA5-A888-CF08B5A43F56}"/>
              </a:ext>
            </a:extLst>
          </p:cNvPr>
          <p:cNvSpPr/>
          <p:nvPr/>
        </p:nvSpPr>
        <p:spPr>
          <a:xfrm>
            <a:off x="14515519" y="5405307"/>
            <a:ext cx="17156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19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2F8411E-02BD-56C2-2D63-5CF348C89A52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1593" y="3084650"/>
            <a:ext cx="12615595" cy="64364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533400" y="1687234"/>
            <a:ext cx="12954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Check the answers.</a:t>
            </a:r>
          </a:p>
        </p:txBody>
      </p:sp>
      <p:pic>
        <p:nvPicPr>
          <p:cNvPr id="25" name="Track 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39800" y="1553113"/>
            <a:ext cx="1580493" cy="158049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515600" y="5453097"/>
            <a:ext cx="59391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FF0000"/>
                </a:solidFill>
                <a:latin typeface="KG Primary Penmanship Bold"/>
              </a:rPr>
              <a:t>2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8669673" y="8751656"/>
            <a:ext cx="59391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FF0000"/>
                </a:solidFill>
                <a:latin typeface="KG Primary Penmanship Bold"/>
              </a:rPr>
              <a:t>3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3639800" y="8717459"/>
            <a:ext cx="59391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FF0000"/>
                </a:solidFill>
                <a:latin typeface="KG Primary Penmanship Bold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3148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6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E0C8FC7-4822-8151-2F60-C22C24B74A85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09600" y="1725150"/>
            <a:ext cx="103542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Point, Ask and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384" y="3467100"/>
            <a:ext cx="16981379" cy="49215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DF5CF69-0E7F-6009-A6F3-589B94638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0400" y="1154490"/>
            <a:ext cx="4084824" cy="2900017"/>
          </a:xfrm>
          <a:prstGeom prst="rect">
            <a:avLst/>
          </a:prstGeom>
        </p:spPr>
      </p:pic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F52E8C56-6405-A449-B60A-D0D351612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00" y="1768144"/>
            <a:ext cx="1590508" cy="1590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36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072A9D8-4940-CE41-38B5-C04572C710E4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2802235" y="1784612"/>
            <a:ext cx="124213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Talk about your week!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96" y="3406094"/>
            <a:ext cx="7004377" cy="4876169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524000" y="8458437"/>
            <a:ext cx="15849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0070C0"/>
                </a:solidFill>
                <a:latin typeface="Abadi Extra Light" panose="020B0204020104020204" pitchFamily="34" charset="0"/>
                <a:cs typeface="Times New Roman" panose="02020603050405020304" pitchFamily="18" charset="0"/>
              </a:rPr>
              <a:t>I have Vietnamese and English on Tuesdays.</a:t>
            </a:r>
            <a:r>
              <a:rPr lang="en-US" sz="7200" dirty="0">
                <a:solidFill>
                  <a:schemeClr val="bg1"/>
                </a:solidFill>
                <a:latin typeface="Abadi Extra Light" panose="020B0204020104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8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8DA1138-FF8E-34B4-517B-C39CC6E8DF2D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4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CB79AC8-5858-DF48-7842-6E900C7BC603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/>
          <p:cNvSpPr txBox="1"/>
          <p:nvPr/>
        </p:nvSpPr>
        <p:spPr>
          <a:xfrm>
            <a:off x="2362200" y="2399686"/>
            <a:ext cx="57904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pic>
        <p:nvPicPr>
          <p:cNvPr id="23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2857500"/>
            <a:ext cx="5561952" cy="56387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3330" y="4045683"/>
            <a:ext cx="1041250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Revise the words and the patterns. </a:t>
            </a:r>
          </a:p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Do the exercises in Workbook page 37.</a:t>
            </a:r>
          </a:p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Prepare for the next lesson </a:t>
            </a:r>
          </a:p>
          <a:p>
            <a:pPr marR="0" lvl="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    (Unit 4 - Lesson 6/Part 2).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856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728539" y="1631990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47887" y="1095237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158085" y="7354708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509235" y="4942283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29980" y="7305873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192188" y="4103355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3721" y="3377603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43601" y="4977649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791010">
            <a:off x="885625" y="6411669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3575560" y="7821299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229043" y="1100980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C1D11FA1-3407-F15D-BED2-7989812A5F14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pic>
        <p:nvPicPr>
          <p:cNvPr id="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7198" y="1757921"/>
            <a:ext cx="1973754" cy="2644829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14984995" y="1561108"/>
            <a:ext cx="2813981" cy="1624070"/>
            <a:chOff x="0" y="0"/>
            <a:chExt cx="5507640" cy="3144349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6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7" name="TextBox 13"/>
          <p:cNvSpPr txBox="1"/>
          <p:nvPr/>
        </p:nvSpPr>
        <p:spPr>
          <a:xfrm>
            <a:off x="1674075" y="2641326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KG Primary Penmanship Bold"/>
              </a:rPr>
              <a:t>We have English!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7772400" y="1704195"/>
            <a:ext cx="4041396" cy="14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Unit 4 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4662856" y="4287369"/>
            <a:ext cx="10100637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6 – Skills Time! – Period 1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9" y="6581834"/>
            <a:ext cx="3805167" cy="2565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875" y="6581834"/>
            <a:ext cx="3760127" cy="2632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83" y="6483631"/>
            <a:ext cx="2745414" cy="2664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67" y="6263552"/>
            <a:ext cx="3315478" cy="31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60F8866-E0D3-68E2-77BD-2D77E64ED57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2229" y="4287805"/>
            <a:ext cx="3107859" cy="482691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06777" y="4287805"/>
            <a:ext cx="2402868" cy="1838194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2000" y="2171813"/>
            <a:ext cx="1809055" cy="1906093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742672" y="3848100"/>
            <a:ext cx="2153256" cy="240587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72341">
            <a:off x="363745" y="6806869"/>
            <a:ext cx="4282907" cy="30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339541D-82DE-4462-A8B5-1FEE192A1A46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TextBox 6"/>
          <p:cNvSpPr txBox="1"/>
          <p:nvPr/>
        </p:nvSpPr>
        <p:spPr>
          <a:xfrm>
            <a:off x="2838094" y="1552639"/>
            <a:ext cx="13198198" cy="217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00"/>
                </a:solidFill>
                <a:latin typeface="KG Primary Penmanship Bold"/>
              </a:rPr>
              <a:t> </a:t>
            </a:r>
            <a:r>
              <a:rPr lang="en-US" sz="12000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994" y="3941294"/>
            <a:ext cx="10080398" cy="5150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7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0770144-586A-16FB-A95B-A9DD390BEE0C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143000" y="809323"/>
            <a:ext cx="155455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BINGO GAME</a:t>
            </a:r>
            <a:endParaRPr lang="en-US" sz="6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2" name="Picture 2" descr="How to Create a CSS Grid Step-by-Step - Developer Driv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94166"/>
            <a:ext cx="111252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9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60374C28-A223-17EF-7248-3CEE6EA44C1F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3074" name="Picture 2" descr="Well Done Good Job Sticker by SplashLearn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00" y="2247900"/>
            <a:ext cx="6858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apping GIFs | Teno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58293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lapping GIFs | Teno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7618" y="5823629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2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AB9107A-EB14-927D-74B9-96505F5E324E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8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81700" y="1526106"/>
            <a:ext cx="105910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0000" b="1" dirty="0">
                <a:solidFill>
                  <a:srgbClr val="C00000"/>
                </a:solidFill>
                <a:latin typeface="KG Primary Penmanship Bold"/>
              </a:rPr>
              <a:t>Listen and Answer.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27" y="3333795"/>
            <a:ext cx="17296699" cy="323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  <a:cs typeface="Times New Roman" panose="02020603050405020304" pitchFamily="18" charset="0"/>
              </a:rPr>
              <a:t>What’s the room in the picture?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  <a:cs typeface="Times New Roman" panose="02020603050405020304" pitchFamily="18" charset="0"/>
              </a:rPr>
              <a:t>How many computers are there in the room?</a:t>
            </a:r>
          </a:p>
        </p:txBody>
      </p:sp>
    </p:spTree>
    <p:extLst>
      <p:ext uri="{BB962C8B-B14F-4D97-AF65-F5344CB8AC3E}">
        <p14:creationId xmlns:p14="http://schemas.microsoft.com/office/powerpoint/2010/main" val="826353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E8584F44-7459-AD6A-B333-CED81ED9EC95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609600" y="1670226"/>
            <a:ext cx="6324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F9E076-91D7-01CC-2D2A-E3168059CD04}"/>
              </a:ext>
            </a:extLst>
          </p:cNvPr>
          <p:cNvGrpSpPr/>
          <p:nvPr/>
        </p:nvGrpSpPr>
        <p:grpSpPr>
          <a:xfrm>
            <a:off x="2809519" y="2988539"/>
            <a:ext cx="13380752" cy="6613282"/>
            <a:chOff x="2809519" y="2988539"/>
            <a:chExt cx="13380752" cy="66132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09519" y="2988539"/>
              <a:ext cx="13380752" cy="661328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214085E-A10A-DA19-C5CF-2E64F35CBCC2}"/>
                </a:ext>
              </a:extLst>
            </p:cNvPr>
            <p:cNvSpPr/>
            <p:nvPr/>
          </p:nvSpPr>
          <p:spPr>
            <a:xfrm>
              <a:off x="15621000" y="5600700"/>
              <a:ext cx="228600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08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BC79E5A-2FCC-3D7D-9ABF-45F51A307E11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81000" y="1628602"/>
            <a:ext cx="13639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Write the numbers.</a:t>
            </a:r>
          </a:p>
        </p:txBody>
      </p:sp>
      <p:pic>
        <p:nvPicPr>
          <p:cNvPr id="2" name="Track 0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44.90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16682" y="1453908"/>
            <a:ext cx="1580493" cy="15804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A2D494-DA67-822E-5A83-4CB8CC3AA41B}"/>
              </a:ext>
            </a:extLst>
          </p:cNvPr>
          <p:cNvGrpSpPr/>
          <p:nvPr/>
        </p:nvGrpSpPr>
        <p:grpSpPr>
          <a:xfrm>
            <a:off x="3211593" y="3084650"/>
            <a:ext cx="12615595" cy="6436447"/>
            <a:chOff x="3211593" y="3084650"/>
            <a:chExt cx="12615595" cy="6436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1593" y="3084650"/>
              <a:ext cx="12615595" cy="643644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04B81A4-3895-0C87-72CD-119619E7B521}"/>
                </a:ext>
              </a:extLst>
            </p:cNvPr>
            <p:cNvSpPr/>
            <p:nvPr/>
          </p:nvSpPr>
          <p:spPr>
            <a:xfrm>
              <a:off x="15240000" y="5638800"/>
              <a:ext cx="228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5C03213-DA54-1CA5-A888-CF08B5A43F56}"/>
              </a:ext>
            </a:extLst>
          </p:cNvPr>
          <p:cNvSpPr/>
          <p:nvPr/>
        </p:nvSpPr>
        <p:spPr>
          <a:xfrm>
            <a:off x="14515519" y="5405307"/>
            <a:ext cx="17156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5716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562</Words>
  <Application>Microsoft Office PowerPoint</Application>
  <PresentationFormat>Custom</PresentationFormat>
  <Paragraphs>68</Paragraphs>
  <Slides>17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Tenorite</vt:lpstr>
      <vt:lpstr>Fredoka One</vt:lpstr>
      <vt:lpstr>Jumble</vt:lpstr>
      <vt:lpstr>Arial</vt:lpstr>
      <vt:lpstr>KG Primary Penmanship Bold</vt:lpstr>
      <vt:lpstr>Sniglet</vt:lpstr>
      <vt:lpstr>Wingdings</vt:lpstr>
      <vt:lpstr>Calibri</vt:lpstr>
      <vt:lpstr>Nunito Sans Regular</vt:lpstr>
      <vt:lpstr>Abadi Extra Light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81</cp:revision>
  <dcterms:created xsi:type="dcterms:W3CDTF">2006-08-16T00:00:00Z</dcterms:created>
  <dcterms:modified xsi:type="dcterms:W3CDTF">2023-08-08T11:21:11Z</dcterms:modified>
  <dc:identifier>DAFV1pFi9-g</dc:identifier>
</cp:coreProperties>
</file>