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74" r:id="rId2"/>
    <p:sldId id="419" r:id="rId3"/>
    <p:sldId id="420" r:id="rId4"/>
    <p:sldId id="421" r:id="rId5"/>
    <p:sldId id="411" r:id="rId6"/>
    <p:sldId id="375" r:id="rId7"/>
    <p:sldId id="374" r:id="rId8"/>
    <p:sldId id="415" r:id="rId9"/>
    <p:sldId id="416" r:id="rId10"/>
    <p:sldId id="426" r:id="rId11"/>
    <p:sldId id="377" r:id="rId12"/>
    <p:sldId id="417" r:id="rId13"/>
    <p:sldId id="378" r:id="rId14"/>
    <p:sldId id="422" r:id="rId15"/>
    <p:sldId id="423" r:id="rId16"/>
    <p:sldId id="424" r:id="rId17"/>
    <p:sldId id="425" r:id="rId18"/>
    <p:sldId id="369" r:id="rId19"/>
    <p:sldId id="410" r:id="rId20"/>
    <p:sldId id="397" r:id="rId21"/>
    <p:sldId id="398" r:id="rId22"/>
    <p:sldId id="280" r:id="rId23"/>
    <p:sldId id="272" r:id="rId24"/>
  </p:sldIdLst>
  <p:sldSz cx="18288000" cy="10287000"/>
  <p:notesSz cx="6858000" cy="9144000"/>
  <p:embeddedFontLst>
    <p:embeddedFont>
      <p:font typeface="Abadi Extra Light" panose="020B0204020104020204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Fredoka One" panose="02000000000000000000" pitchFamily="2" charset="0"/>
      <p:regular r:id="rId31"/>
    </p:embeddedFont>
    <p:embeddedFont>
      <p:font typeface="Jumble" panose="02000503000000020004" pitchFamily="2" charset="0"/>
      <p:regular r:id="rId32"/>
    </p:embeddedFont>
    <p:embeddedFont>
      <p:font typeface="Nunito Sans Regular" panose="020B0604020202020204" charset="0"/>
      <p:regular r:id="rId33"/>
    </p:embeddedFont>
    <p:embeddedFont>
      <p:font typeface="Sniglet" panose="020B0604020202020204" charset="0"/>
      <p:regular r:id="rId34"/>
    </p:embeddedFont>
    <p:embeddedFont>
      <p:font typeface="Tenor Sans" panose="020B0604020202020204" charset="0"/>
      <p:regular r:id="rId35"/>
    </p:embeddedFont>
    <p:embeddedFont>
      <p:font typeface="Tenorite" panose="00000500000000000000" pitchFamily="2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00"/>
    <a:srgbClr val="66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21" autoAdjust="0"/>
    <p:restoredTop sz="79450" autoAdjust="0"/>
  </p:normalViewPr>
  <p:slideViewPr>
    <p:cSldViewPr>
      <p:cViewPr varScale="1">
        <p:scale>
          <a:sx n="40" d="100"/>
          <a:sy n="40" d="100"/>
        </p:scale>
        <p:origin x="737" y="1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https://www.youtube.com/watch?v=pqDEwPi7vxg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19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Read the rest of the questions. Children write their answers in their notebooks.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Check answers by reading each question out loud and eliciting answers from different children.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6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Students’ own answers.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36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Students’ own answers.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76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Students’ own answers.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61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two students to work in pairs to ask and answer the questions.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10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What’s your favorite room in your school? Why?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individuals the questions.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 how to talk about the topic questions.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 children to ask other children.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82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dirty="0"/>
              <a:t>Game: Musical cards </a:t>
            </a:r>
          </a:p>
          <a:p>
            <a:pPr marL="0" indent="0">
              <a:buFontTx/>
              <a:buNone/>
            </a:pPr>
            <a:r>
              <a:rPr lang="en-US" dirty="0"/>
              <a:t>• Play lively music. Hand the schoolroom flashcards, and any other words you would like to review, to different children around the class. </a:t>
            </a:r>
          </a:p>
          <a:p>
            <a:pPr marL="0" indent="0">
              <a:buFontTx/>
              <a:buNone/>
            </a:pPr>
            <a:r>
              <a:rPr lang="en-US" dirty="0"/>
              <a:t>• Ask them to pass them to each other until the music stops. </a:t>
            </a:r>
          </a:p>
          <a:p>
            <a:pPr marL="0" indent="0">
              <a:buFontTx/>
              <a:buNone/>
            </a:pPr>
            <a:r>
              <a:rPr lang="en-US" dirty="0"/>
              <a:t>• Stop the music suddenly and ask each child holding a card to tell you what the picture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34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Talk about computers with your class. Ask Do you like computers? Do you have computer lessons at school? </a:t>
            </a:r>
          </a:p>
          <a:p>
            <a:pPr marL="171450" indent="-171450">
              <a:buFontTx/>
              <a:buChar char="-"/>
            </a:pPr>
            <a:r>
              <a:rPr lang="en-US" dirty="0"/>
              <a:t>Focus on the picture. Encourage children to make predictions about the reading, </a:t>
            </a:r>
          </a:p>
          <a:p>
            <a:pPr marL="171450" indent="-171450">
              <a:buFontTx/>
              <a:buChar char="-"/>
            </a:pPr>
            <a:r>
              <a:rPr lang="en-US" dirty="0"/>
              <a:t>e.g., It’s about computer lessons in school. </a:t>
            </a:r>
          </a:p>
          <a:p>
            <a:pPr marL="171450" indent="-171450">
              <a:buFontTx/>
              <a:buChar char="-"/>
            </a:pPr>
            <a:r>
              <a:rPr lang="en-US" dirty="0"/>
              <a:t>Explain that they are going to read a web page that some children have written about the computer room at a school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69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- Ask children to look at the picture again and name the different subjects that children are studying in the computer room. 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pairs, children take turns pointing to a child and saying which subjects they are studying.</a:t>
            </a:r>
          </a:p>
          <a:p>
            <a:pPr marL="171450" indent="-171450">
              <a:buFontTx/>
              <a:buChar char="-"/>
            </a:pPr>
            <a:r>
              <a:rPr lang="en-US" dirty="0"/>
              <a:t>ANSWERS: English, math, art, Vietnamese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54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- Ask children to look at the picture again and name the different subjects that children are studying in the computer room. 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pairs, children take turns pointing to a child and saying which subjects they are studying.</a:t>
            </a:r>
          </a:p>
          <a:p>
            <a:pPr marL="171450" indent="-171450">
              <a:buFontTx/>
              <a:buChar char="-"/>
            </a:pPr>
            <a:r>
              <a:rPr lang="en-US" dirty="0"/>
              <a:t>ANSWERS: English, math, art, Vietnamese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21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29050" lvl="8" indent="-171450" algn="l">
              <a:buFontTx/>
              <a:buChar char="-"/>
            </a:pPr>
            <a:r>
              <a:rPr lang="en-US" dirty="0"/>
              <a:t>Play the recording. </a:t>
            </a:r>
          </a:p>
          <a:p>
            <a:pPr marL="3829050" lvl="8" indent="-171450" algn="l">
              <a:buFontTx/>
              <a:buChar char="-"/>
            </a:pPr>
            <a:r>
              <a:rPr lang="en-US" dirty="0"/>
              <a:t>Students listen and point to the words.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13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students to open their books, read the text in silently.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Then answer the teacher’s questions. </a:t>
            </a:r>
          </a:p>
          <a:p>
            <a:pPr marL="0" indent="0">
              <a:buFontTx/>
              <a:buNone/>
            </a:pPr>
            <a:r>
              <a:rPr lang="en-US" dirty="0"/>
              <a:t>e.g., What can children do on the computers? </a:t>
            </a:r>
          </a:p>
          <a:p>
            <a:pPr marL="0" indent="0">
              <a:buFontTx/>
              <a:buNone/>
            </a:pPr>
            <a:r>
              <a:rPr lang="en-US" dirty="0"/>
              <a:t>How many children can go into the computer room? </a:t>
            </a:r>
          </a:p>
          <a:p>
            <a:pPr marL="0" indent="0">
              <a:buFontTx/>
              <a:buNone/>
            </a:pPr>
            <a:r>
              <a:rPr lang="en-US" dirty="0"/>
              <a:t>Is the computer room big? (Yes). </a:t>
            </a:r>
          </a:p>
          <a:p>
            <a:pPr marL="0" indent="0">
              <a:buFontTx/>
              <a:buNone/>
            </a:pPr>
            <a:r>
              <a:rPr lang="en-US" dirty="0"/>
              <a:t>Is there a computer for every student? (Yes). </a:t>
            </a:r>
          </a:p>
          <a:p>
            <a:pPr marL="0" indent="0">
              <a:buFontTx/>
              <a:buNone/>
            </a:pPr>
            <a:r>
              <a:rPr lang="en-US" dirty="0"/>
              <a:t>Can the children practice P.E. in the computer room? (No). </a:t>
            </a:r>
          </a:p>
          <a:p>
            <a:pPr marL="0" indent="0">
              <a:buFontTx/>
              <a:buNone/>
            </a:pPr>
            <a:r>
              <a:rPr lang="en-US" dirty="0"/>
              <a:t>What days of the week can the children come to the computer room? (Tuesday and Thursday)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00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92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children to imagine that they have a new classmate who wants to know about the computer room in their school. 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children to read the first question and the example answer.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88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7.png"/><Relationship Id="rId5" Type="http://schemas.openxmlformats.org/officeDocument/2006/relationships/image" Target="../media/image7.png"/><Relationship Id="rId10" Type="http://schemas.openxmlformats.org/officeDocument/2006/relationships/image" Target="../media/image36.jpeg"/><Relationship Id="rId4" Type="http://schemas.openxmlformats.org/officeDocument/2006/relationships/image" Target="../media/image6.png"/><Relationship Id="rId9" Type="http://schemas.openxmlformats.org/officeDocument/2006/relationships/image" Target="../media/image35.jpeg"/><Relationship Id="rId1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image" Target="../media/image41.png"/><Relationship Id="rId21" Type="http://schemas.openxmlformats.org/officeDocument/2006/relationships/image" Target="../media/image6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4.sv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24" Type="http://schemas.openxmlformats.org/officeDocument/2006/relationships/image" Target="../media/image8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57.png"/><Relationship Id="rId10" Type="http://schemas.openxmlformats.org/officeDocument/2006/relationships/image" Target="../media/image48.svg"/><Relationship Id="rId19" Type="http://schemas.openxmlformats.org/officeDocument/2006/relationships/image" Target="../media/image56.pn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8.sv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6.gif"/><Relationship Id="rId1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24.png"/><Relationship Id="rId10" Type="http://schemas.openxmlformats.org/officeDocument/2006/relationships/image" Target="../media/image23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0B4651F9-E48C-FB73-02D9-7EDBF6B64A83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501834" y="1634441"/>
            <a:ext cx="5143501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 and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 Follow the words.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1871" y="1557594"/>
            <a:ext cx="11506200" cy="7496175"/>
          </a:xfrm>
          <a:prstGeom prst="rect">
            <a:avLst/>
          </a:prstGeom>
        </p:spPr>
      </p:pic>
      <p:pic>
        <p:nvPicPr>
          <p:cNvPr id="3" name="Track 056 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6252" y="6903635"/>
            <a:ext cx="2535505" cy="253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6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0B4651F9-E48C-FB73-02D9-7EDBF6B64A83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501834" y="1634441"/>
            <a:ext cx="5143501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Read again and Answer.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9060" y="1634441"/>
            <a:ext cx="11937106" cy="777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4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75FDA2E0-E066-FB37-0BE2-3478A62EEB4C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838200" y="1679751"/>
            <a:ext cx="92964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  <a:latin typeface="KG Primary Penmanship Bold"/>
              </a:rPr>
              <a:t>Read again. Then answer.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2970953"/>
            <a:ext cx="17123223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rPr>
              <a:t> What can children do on the computers? </a:t>
            </a:r>
          </a:p>
          <a:p>
            <a:pPr marL="1143000" indent="-11430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rPr>
              <a:t> How many children can go into the computer room? </a:t>
            </a:r>
          </a:p>
          <a:p>
            <a:pPr marL="1143000" indent="-11430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rPr>
              <a:t> Is the computer room big? </a:t>
            </a:r>
          </a:p>
          <a:p>
            <a:pPr marL="1143000" indent="-11430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rPr>
              <a:t> Is there a computer for every student? </a:t>
            </a:r>
          </a:p>
          <a:p>
            <a:pPr marL="1143000" indent="-11430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rPr>
              <a:t> Can the children practice P.E. in the computer room? </a:t>
            </a:r>
          </a:p>
          <a:p>
            <a:pPr marL="1143000" indent="-11430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rPr>
              <a:t> What days of the week can the children come to the computer room? </a:t>
            </a:r>
          </a:p>
        </p:txBody>
      </p:sp>
    </p:spTree>
    <p:extLst>
      <p:ext uri="{BB962C8B-B14F-4D97-AF65-F5344CB8AC3E}">
        <p14:creationId xmlns:p14="http://schemas.microsoft.com/office/powerpoint/2010/main" val="364130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ED8333F-F004-DA87-7C67-A48D756D8A89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92091" y="1767502"/>
            <a:ext cx="158496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Read again and Answer the questions.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92CC45-14AB-8D29-925E-448C237AB94C}"/>
              </a:ext>
            </a:extLst>
          </p:cNvPr>
          <p:cNvSpPr/>
          <p:nvPr/>
        </p:nvSpPr>
        <p:spPr>
          <a:xfrm>
            <a:off x="5640590" y="5889615"/>
            <a:ext cx="70247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1143000" indent="-1143000" algn="ctr">
              <a:buFont typeface="Wingdings" panose="05000000000000000000" pitchFamily="2" charset="2"/>
              <a:buChar char="Ø"/>
            </a:pPr>
            <a:r>
              <a:rPr lang="en-US" sz="9600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Yes, we do.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9B6942-F6DA-2481-8AED-98BD1EE8B0D6}"/>
              </a:ext>
            </a:extLst>
          </p:cNvPr>
          <p:cNvSpPr txBox="1"/>
          <p:nvPr/>
        </p:nvSpPr>
        <p:spPr>
          <a:xfrm>
            <a:off x="1752600" y="3807100"/>
            <a:ext cx="15342872" cy="14655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19"/>
              </a:lnSpc>
              <a:spcBef>
                <a:spcPct val="0"/>
              </a:spcBef>
            </a:pPr>
            <a:r>
              <a:rPr lang="en-US" sz="8800" dirty="0"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1. Do you have a computer room?</a:t>
            </a:r>
          </a:p>
        </p:txBody>
      </p:sp>
    </p:spTree>
    <p:extLst>
      <p:ext uri="{BB962C8B-B14F-4D97-AF65-F5344CB8AC3E}">
        <p14:creationId xmlns:p14="http://schemas.microsoft.com/office/powerpoint/2010/main" val="4103660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ED8333F-F004-DA87-7C67-A48D756D8A89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92091" y="1767502"/>
            <a:ext cx="158496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Read again and Answer the questions.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3681" y="3135102"/>
            <a:ext cx="14518563" cy="64252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506595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ED8333F-F004-DA87-7C67-A48D756D8A89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92091" y="1767502"/>
            <a:ext cx="158496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Read again and Answer the questions.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94CBF-68DE-1D0B-4B72-D7761BDEEF8D}"/>
              </a:ext>
            </a:extLst>
          </p:cNvPr>
          <p:cNvSpPr txBox="1"/>
          <p:nvPr/>
        </p:nvSpPr>
        <p:spPr>
          <a:xfrm>
            <a:off x="4724400" y="3850603"/>
            <a:ext cx="9144000" cy="14655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19"/>
              </a:lnSpc>
              <a:spcBef>
                <a:spcPct val="0"/>
              </a:spcBef>
            </a:pPr>
            <a:r>
              <a:rPr lang="en-US" sz="8800" dirty="0"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2. Is it big or small?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39F2C-7AF8-E380-91AD-8EC01B2CF380}"/>
              </a:ext>
            </a:extLst>
          </p:cNvPr>
          <p:cNvSpPr/>
          <p:nvPr/>
        </p:nvSpPr>
        <p:spPr>
          <a:xfrm>
            <a:off x="3014490" y="5889615"/>
            <a:ext cx="122769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1143000" indent="-1143000" algn="ctr">
              <a:buFont typeface="Wingdings" panose="05000000000000000000" pitchFamily="2" charset="2"/>
              <a:buChar char="Ø"/>
            </a:pPr>
            <a:r>
              <a:rPr lang="en-US" sz="9600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Yes, it is. / No, it isn’t.  </a:t>
            </a:r>
          </a:p>
        </p:txBody>
      </p:sp>
    </p:spTree>
    <p:extLst>
      <p:ext uri="{BB962C8B-B14F-4D97-AF65-F5344CB8AC3E}">
        <p14:creationId xmlns:p14="http://schemas.microsoft.com/office/powerpoint/2010/main" val="66513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ED8333F-F004-DA87-7C67-A48D756D8A89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92091" y="1767502"/>
            <a:ext cx="158496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Read again and Answer the questions.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94CBF-68DE-1D0B-4B72-D7761BDEEF8D}"/>
              </a:ext>
            </a:extLst>
          </p:cNvPr>
          <p:cNvSpPr txBox="1"/>
          <p:nvPr/>
        </p:nvSpPr>
        <p:spPr>
          <a:xfrm>
            <a:off x="3005524" y="3687431"/>
            <a:ext cx="12276951" cy="14655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19"/>
              </a:lnSpc>
              <a:spcBef>
                <a:spcPct val="0"/>
              </a:spcBef>
            </a:pPr>
            <a:r>
              <a:rPr lang="en-US" sz="8800" dirty="0"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3. What do you have here?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39F2C-7AF8-E380-91AD-8EC01B2CF380}"/>
              </a:ext>
            </a:extLst>
          </p:cNvPr>
          <p:cNvSpPr/>
          <p:nvPr/>
        </p:nvSpPr>
        <p:spPr>
          <a:xfrm>
            <a:off x="3688269" y="5889615"/>
            <a:ext cx="109294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1143000" indent="-1143000" algn="ctr">
              <a:buFont typeface="Wingdings" panose="05000000000000000000" pitchFamily="2" charset="2"/>
              <a:buChar char="Ø"/>
            </a:pPr>
            <a:r>
              <a:rPr lang="en-US" sz="9600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We have ………...  </a:t>
            </a:r>
          </a:p>
        </p:txBody>
      </p:sp>
    </p:spTree>
    <p:extLst>
      <p:ext uri="{BB962C8B-B14F-4D97-AF65-F5344CB8AC3E}">
        <p14:creationId xmlns:p14="http://schemas.microsoft.com/office/powerpoint/2010/main" val="2837170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ED8333F-F004-DA87-7C67-A48D756D8A89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92091" y="1767502"/>
            <a:ext cx="158496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Read again and Answer the questions.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94CBF-68DE-1D0B-4B72-D7761BDEEF8D}"/>
              </a:ext>
            </a:extLst>
          </p:cNvPr>
          <p:cNvSpPr txBox="1"/>
          <p:nvPr/>
        </p:nvSpPr>
        <p:spPr>
          <a:xfrm>
            <a:off x="3005524" y="3687431"/>
            <a:ext cx="12276951" cy="14655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19"/>
              </a:lnSpc>
              <a:spcBef>
                <a:spcPct val="0"/>
              </a:spcBef>
            </a:pPr>
            <a:r>
              <a:rPr lang="en-US" sz="8800" dirty="0"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4. What can you do here?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39F2C-7AF8-E380-91AD-8EC01B2CF380}"/>
              </a:ext>
            </a:extLst>
          </p:cNvPr>
          <p:cNvSpPr/>
          <p:nvPr/>
        </p:nvSpPr>
        <p:spPr>
          <a:xfrm>
            <a:off x="3970397" y="5889615"/>
            <a:ext cx="103651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1143000" indent="-1143000" algn="ctr">
              <a:buFont typeface="Wingdings" panose="05000000000000000000" pitchFamily="2" charset="2"/>
              <a:buChar char="Ø"/>
            </a:pPr>
            <a:r>
              <a:rPr lang="en-US" sz="9600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We can ………...  </a:t>
            </a:r>
          </a:p>
        </p:txBody>
      </p:sp>
    </p:spTree>
    <p:extLst>
      <p:ext uri="{BB962C8B-B14F-4D97-AF65-F5344CB8AC3E}">
        <p14:creationId xmlns:p14="http://schemas.microsoft.com/office/powerpoint/2010/main" val="1444225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A0978FD-5842-7AAA-EFA3-14E3332C52CE}"/>
              </a:ext>
            </a:extLst>
          </p:cNvPr>
          <p:cNvSpPr txBox="1"/>
          <p:nvPr/>
        </p:nvSpPr>
        <p:spPr>
          <a:xfrm>
            <a:off x="9842664" y="3521199"/>
            <a:ext cx="7383325" cy="1423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000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Work in Pairs.</a:t>
            </a:r>
          </a:p>
        </p:txBody>
      </p: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B773937-DFB7-C081-BA47-EC3C64CE9F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3000" y="2628900"/>
            <a:ext cx="9012053" cy="6398099"/>
          </a:xfrm>
          <a:prstGeom prst="rect">
            <a:avLst/>
          </a:prstGeom>
        </p:spPr>
      </p:pic>
      <p:pic>
        <p:nvPicPr>
          <p:cNvPr id="6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5D73A354-F157-A08B-937B-D3CBCD887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20600" y="5676900"/>
            <a:ext cx="2352508" cy="235250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425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24C8F66-EEC2-D4FA-0D1A-5DF8D0363D72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2423133" y="1866900"/>
            <a:ext cx="138684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</a:rPr>
              <a:t>What’s your favorite room in your school? Why? </a:t>
            </a:r>
            <a:endParaRPr lang="en-US" sz="8000" b="1" dirty="0">
              <a:solidFill>
                <a:schemeClr val="accent6">
                  <a:lumMod val="50000"/>
                </a:schemeClr>
              </a:solidFill>
              <a:latin typeface="KG Primary Penmanship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812048"/>
            <a:ext cx="6174485" cy="429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2845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C1D11FA1-3407-F15D-BED2-7989812A5F14}"/>
              </a:ext>
            </a:extLst>
          </p:cNvPr>
          <p:cNvSpPr/>
          <p:nvPr/>
        </p:nvSpPr>
        <p:spPr>
          <a:xfrm>
            <a:off x="425376" y="1587641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pic>
        <p:nvPicPr>
          <p:cNvPr id="3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7198" y="1757921"/>
            <a:ext cx="1973754" cy="2644829"/>
          </a:xfrm>
          <a:prstGeom prst="rect">
            <a:avLst/>
          </a:prstGeom>
        </p:spPr>
      </p:pic>
      <p:grpSp>
        <p:nvGrpSpPr>
          <p:cNvPr id="4" name="Group 10"/>
          <p:cNvGrpSpPr/>
          <p:nvPr/>
        </p:nvGrpSpPr>
        <p:grpSpPr>
          <a:xfrm>
            <a:off x="14984995" y="1561108"/>
            <a:ext cx="2813981" cy="1624070"/>
            <a:chOff x="0" y="0"/>
            <a:chExt cx="5507640" cy="3144349"/>
          </a:xfrm>
        </p:grpSpPr>
        <p:pic>
          <p:nvPicPr>
            <p:cNvPr id="5" name="Picture 1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6" name="Picture 1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sp>
        <p:nvSpPr>
          <p:cNvPr id="7" name="TextBox 13"/>
          <p:cNvSpPr txBox="1"/>
          <p:nvPr/>
        </p:nvSpPr>
        <p:spPr>
          <a:xfrm>
            <a:off x="1674075" y="2641326"/>
            <a:ext cx="16078200" cy="1817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786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F0000"/>
                </a:solidFill>
                <a:latin typeface="KG Primary Penmanship Bold"/>
              </a:rPr>
              <a:t>We have English!</a:t>
            </a:r>
          </a:p>
        </p:txBody>
      </p:sp>
      <p:sp>
        <p:nvSpPr>
          <p:cNvPr id="8" name="TextBox 14"/>
          <p:cNvSpPr txBox="1"/>
          <p:nvPr/>
        </p:nvSpPr>
        <p:spPr>
          <a:xfrm>
            <a:off x="7772400" y="1704195"/>
            <a:ext cx="4041396" cy="1480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87"/>
              </a:lnSpc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Unit 4 </a:t>
            </a:r>
          </a:p>
        </p:txBody>
      </p:sp>
      <p:sp>
        <p:nvSpPr>
          <p:cNvPr id="9" name="TextBox 15"/>
          <p:cNvSpPr txBox="1"/>
          <p:nvPr/>
        </p:nvSpPr>
        <p:spPr>
          <a:xfrm>
            <a:off x="6400800" y="4305184"/>
            <a:ext cx="7128837" cy="1106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28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70C0"/>
                </a:solidFill>
                <a:latin typeface="KG Primary Penmanship Bold"/>
              </a:rPr>
              <a:t>Lesson 5 – Skills Time!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89" y="6581834"/>
            <a:ext cx="3805167" cy="25659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875" y="6581834"/>
            <a:ext cx="3760127" cy="26327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083" y="6483631"/>
            <a:ext cx="2745414" cy="26641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67" y="6263552"/>
            <a:ext cx="3315478" cy="317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1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B18881FB-0E85-4F75-8342-EEC11973F808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2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25" name="Picture 2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1783889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6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applause.wav"/>
          </p:stSnd>
        </p:sndAc>
      </p:transition>
    </mc:Choice>
    <mc:Fallback xmlns="">
      <p:transition spd="slow">
        <p:circle/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D58E919C-0775-B26D-2075-4DBE7E8E6DDE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/>
          <p:cNvSpPr txBox="1"/>
          <p:nvPr/>
        </p:nvSpPr>
        <p:spPr>
          <a:xfrm>
            <a:off x="3243530" y="2453067"/>
            <a:ext cx="579040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HOMEWORK</a:t>
            </a:r>
          </a:p>
        </p:txBody>
      </p:sp>
      <p:pic>
        <p:nvPicPr>
          <p:cNvPr id="23" name="Picture 2" descr="Student doing homework Vectors &amp; Illustrations for Free Download | Freepik">
            <a:extLst>
              <a:ext uri="{FF2B5EF4-FFF2-40B4-BE49-F238E27FC236}">
                <a16:creationId xmlns:a16="http://schemas.microsoft.com/office/drawing/2014/main" id="{7261A57E-9E9D-5422-CD22-F5966DF6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3221831"/>
            <a:ext cx="5169851" cy="48777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2292" y="4045611"/>
            <a:ext cx="1169210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5000" dirty="0">
                <a:solidFill>
                  <a:schemeClr val="accent6">
                    <a:lumMod val="50000"/>
                  </a:schemeClr>
                </a:solidFill>
                <a:latin typeface="Tenorite" panose="00000500000000000000" pitchFamily="2" charset="0"/>
                <a:ea typeface="Calibri" panose="020F0502020204030204" pitchFamily="34" charset="0"/>
              </a:rPr>
              <a:t>Revise the words and the patterns. </a:t>
            </a:r>
          </a:p>
          <a:p>
            <a:pPr marL="685800" marR="0" lvl="0" indent="-68580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5000" dirty="0">
                <a:solidFill>
                  <a:schemeClr val="accent6">
                    <a:lumMod val="50000"/>
                  </a:schemeClr>
                </a:solidFill>
                <a:latin typeface="Tenorite" panose="00000500000000000000" pitchFamily="2" charset="0"/>
                <a:ea typeface="Calibri" panose="020F0502020204030204" pitchFamily="34" charset="0"/>
              </a:rPr>
              <a:t>Do the exercises in Workbook page 36.</a:t>
            </a:r>
          </a:p>
          <a:p>
            <a:pPr marL="685800" marR="0" lvl="0" indent="-68580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5000" dirty="0">
                <a:solidFill>
                  <a:schemeClr val="accent6">
                    <a:lumMod val="50000"/>
                  </a:schemeClr>
                </a:solidFill>
                <a:latin typeface="Tenorite" panose="00000500000000000000" pitchFamily="2" charset="0"/>
                <a:ea typeface="SimSun" panose="02010600030101010101" pitchFamily="2" charset="-122"/>
              </a:rPr>
              <a:t>Prepare for the next lesson </a:t>
            </a:r>
          </a:p>
          <a:p>
            <a:pPr marR="0" lvl="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</a:pPr>
            <a:r>
              <a:rPr lang="en-US" sz="5000" dirty="0">
                <a:solidFill>
                  <a:schemeClr val="accent6">
                    <a:lumMod val="50000"/>
                  </a:schemeClr>
                </a:solidFill>
                <a:latin typeface="Tenorite" panose="00000500000000000000" pitchFamily="2" charset="0"/>
                <a:ea typeface="SimSun" panose="02010600030101010101" pitchFamily="2" charset="-122"/>
              </a:rPr>
              <a:t>    (Unit 4 - Lesson 6/Part 1).</a:t>
            </a:r>
            <a:endParaRPr lang="en-US" sz="5000" dirty="0">
              <a:solidFill>
                <a:schemeClr val="accent6">
                  <a:lumMod val="50000"/>
                </a:schemeClr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73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864" y="1453329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63241" y="2014547"/>
            <a:ext cx="13181135" cy="146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8615" dirty="0">
                <a:solidFill>
                  <a:srgbClr val="FF00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877764" y="4402880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>
              <a:solidFill>
                <a:schemeClr val="accent1"/>
              </a:solidFill>
            </a:ln>
          </p:spPr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7104373" y="4295490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>
              <a:solidFill>
                <a:schemeClr val="accent1"/>
              </a:solidFill>
            </a:ln>
          </p:spPr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660856" y="4295490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>
              <a:solidFill>
                <a:schemeClr val="accent1"/>
              </a:solidFill>
            </a:ln>
          </p:spPr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2728539" y="1631990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2947887" y="1095237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371600" y="8146604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70C0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629400" y="8198845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70C0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274312" y="8272453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70C0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158085" y="7354708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509235" y="4942283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29980" y="7305873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192188" y="4103355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solidFill>
              <a:srgbClr val="FFC07A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633721" y="3377603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000000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43601" y="4977649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b="1" spc="219" dirty="0">
                <a:solidFill>
                  <a:srgbClr val="000000"/>
                </a:solidFill>
                <a:latin typeface="Nunito Sans Regular"/>
              </a:rPr>
              <a:t>See You Next Time.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791010">
            <a:off x="885625" y="6411669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3575560" y="7821299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229043" y="1100980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260F8866-E0D3-68E2-77BD-2D77E64ED57B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21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72229" y="4287805"/>
            <a:ext cx="3107859" cy="4826916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706777" y="4287805"/>
            <a:ext cx="2402868" cy="1838194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82000" y="2171813"/>
            <a:ext cx="1809055" cy="1906093"/>
          </a:xfrm>
          <a:prstGeom prst="rect">
            <a:avLst/>
          </a:prstGeom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742672" y="3848100"/>
            <a:ext cx="2153256" cy="2405873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72341">
            <a:off x="363745" y="6806869"/>
            <a:ext cx="4282907" cy="308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3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9339541D-82DE-4462-A8B5-1FEE192A1A46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2" name="TextBox 6"/>
          <p:cNvSpPr txBox="1"/>
          <p:nvPr/>
        </p:nvSpPr>
        <p:spPr>
          <a:xfrm>
            <a:off x="2838094" y="1552639"/>
            <a:ext cx="13198198" cy="2178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00"/>
                </a:solidFill>
                <a:latin typeface="KG Primary Penmanship Bold"/>
              </a:rPr>
              <a:t> </a:t>
            </a:r>
            <a:r>
              <a:rPr lang="en-US" sz="12000" b="1" dirty="0">
                <a:solidFill>
                  <a:srgbClr val="C00000"/>
                </a:solidFill>
                <a:latin typeface="KG Primary Penmanship Bold"/>
              </a:rPr>
              <a:t>HELLO SONG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F1CF97A-21D8-95D1-9127-35AC63BD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6994" y="3941294"/>
            <a:ext cx="10080398" cy="51502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575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62EA4F8F-535E-A207-9549-F2ADCFB820C3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1143000" y="809323"/>
            <a:ext cx="15545501" cy="1984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6000" dirty="0">
                <a:latin typeface="KG Primary Penmanship Bold"/>
              </a:rPr>
              <a:t>Game:</a:t>
            </a:r>
            <a:r>
              <a:rPr lang="en-US" sz="6000" b="1" dirty="0">
                <a:solidFill>
                  <a:srgbClr val="FFFF00"/>
                </a:solidFill>
                <a:latin typeface="KG Primary Penmanship Bold"/>
              </a:rPr>
              <a:t> </a:t>
            </a: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MUSICAL CARDS </a:t>
            </a:r>
            <a:endParaRPr lang="en-US" sz="60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1032" name="Picture 8" descr="Hand-Finished Musical Notes Birthday Greeting Card | Card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t="18245" r="7541" b="23599"/>
          <a:stretch/>
        </p:blipFill>
        <p:spPr bwMode="auto">
          <a:xfrm>
            <a:off x="4543414" y="3130471"/>
            <a:ext cx="8744672" cy="6194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1" y="2378565"/>
            <a:ext cx="3805167" cy="2565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7286" y="7048500"/>
            <a:ext cx="3760127" cy="26327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762597"/>
            <a:ext cx="2745414" cy="26641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494" y="2925209"/>
            <a:ext cx="3315478" cy="3172738"/>
          </a:xfrm>
          <a:prstGeom prst="rect">
            <a:avLst/>
          </a:prstGeom>
        </p:spPr>
      </p:pic>
      <p:pic>
        <p:nvPicPr>
          <p:cNvPr id="2" name="BabySharkDance-VA-58377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14699" y="5213356"/>
            <a:ext cx="13462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916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9E3D9FBC-A8AF-400E-C592-421FB9AF1B98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3074" name="Picture 2" descr="Well Done Good Job Sticker by SplashLearn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400" y="2247900"/>
            <a:ext cx="6858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lapping GIFs | Teno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58293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lapping GIFs | Teno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7618" y="5823629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322747"/>
      </p:ext>
    </p:extLst>
  </p:cSld>
  <p:clrMapOvr>
    <a:masterClrMapping/>
  </p:clrMapOvr>
  <p:transition spd="slow">
    <p:wheel spokes="1"/>
    <p:sndAc>
      <p:stSnd>
        <p:snd r:embed="rId2" name="applaus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A92E5506-0FC5-2391-564C-F07147EA7F3C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47065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400" y="1714500"/>
            <a:ext cx="9296400" cy="7926419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609600" y="1609585"/>
            <a:ext cx="541019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2618154355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E5AFE1F7-7747-4BA1-9757-20F015B8F806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00" y="3581261"/>
            <a:ext cx="6276975" cy="5351957"/>
          </a:xfrm>
          <a:prstGeom prst="rect">
            <a:avLst/>
          </a:prstGeom>
        </p:spPr>
      </p:pic>
      <p:sp>
        <p:nvSpPr>
          <p:cNvPr id="28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828675" y="1818040"/>
            <a:ext cx="78867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Look and Answer. </a:t>
            </a:r>
          </a:p>
        </p:txBody>
      </p:sp>
      <p:sp>
        <p:nvSpPr>
          <p:cNvPr id="3" name="Flowchart: Terminator 2"/>
          <p:cNvSpPr/>
          <p:nvPr/>
        </p:nvSpPr>
        <p:spPr>
          <a:xfrm>
            <a:off x="7315200" y="4037915"/>
            <a:ext cx="10430437" cy="4495799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school subjects can you see?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computers are there?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is wearing glasses?</a:t>
            </a:r>
          </a:p>
        </p:txBody>
      </p:sp>
    </p:spTree>
    <p:extLst>
      <p:ext uri="{BB962C8B-B14F-4D97-AF65-F5344CB8AC3E}">
        <p14:creationId xmlns:p14="http://schemas.microsoft.com/office/powerpoint/2010/main" val="82635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D86C438-F2AE-E4E7-0D0B-35605990E892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" y="3538915"/>
            <a:ext cx="6276975" cy="5351957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7239000" y="3563919"/>
            <a:ext cx="10582837" cy="5326953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What school subjects can you see?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English, math, art, Vietnamese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How many computers are there?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computers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 Who is wearing glasses?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teacher.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5E2A97A-8A51-E614-2880-044893B1EB13}"/>
              </a:ext>
            </a:extLst>
          </p:cNvPr>
          <p:cNvSpPr txBox="1"/>
          <p:nvPr/>
        </p:nvSpPr>
        <p:spPr>
          <a:xfrm>
            <a:off x="828675" y="1818040"/>
            <a:ext cx="78867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Look and Answer. </a:t>
            </a:r>
          </a:p>
        </p:txBody>
      </p:sp>
    </p:spTree>
    <p:extLst>
      <p:ext uri="{BB962C8B-B14F-4D97-AF65-F5344CB8AC3E}">
        <p14:creationId xmlns:p14="http://schemas.microsoft.com/office/powerpoint/2010/main" val="53706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845</Words>
  <Application>Microsoft Office PowerPoint</Application>
  <PresentationFormat>Custom</PresentationFormat>
  <Paragraphs>111</Paragraphs>
  <Slides>23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Tenorite</vt:lpstr>
      <vt:lpstr>Fredoka One</vt:lpstr>
      <vt:lpstr>Jumble</vt:lpstr>
      <vt:lpstr>Arial</vt:lpstr>
      <vt:lpstr>KG Primary Penmanship Bold</vt:lpstr>
      <vt:lpstr>Sniglet</vt:lpstr>
      <vt:lpstr>Wingdings</vt:lpstr>
      <vt:lpstr>Times New Roman</vt:lpstr>
      <vt:lpstr>Calibri</vt:lpstr>
      <vt:lpstr>Nunito Sans Regular</vt:lpstr>
      <vt:lpstr>Abadi Extra Light</vt:lpstr>
      <vt:lpstr>Tenor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72</cp:revision>
  <dcterms:created xsi:type="dcterms:W3CDTF">2006-08-16T00:00:00Z</dcterms:created>
  <dcterms:modified xsi:type="dcterms:W3CDTF">2023-08-08T11:08:30Z</dcterms:modified>
  <dc:identifier>DAFV1pFi9-g</dc:identifier>
</cp:coreProperties>
</file>