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99" r:id="rId4"/>
    <p:sldMasterId id="2147483711" r:id="rId5"/>
    <p:sldMasterId id="2147483723" r:id="rId6"/>
    <p:sldMasterId id="2147483747" r:id="rId7"/>
    <p:sldMasterId id="2147483760" r:id="rId8"/>
    <p:sldMasterId id="2147483772" r:id="rId9"/>
    <p:sldMasterId id="2147483785" r:id="rId10"/>
    <p:sldMasterId id="2147483798" r:id="rId11"/>
    <p:sldMasterId id="2147483811" r:id="rId12"/>
    <p:sldMasterId id="2147483824" r:id="rId13"/>
    <p:sldMasterId id="2147483836" r:id="rId14"/>
    <p:sldMasterId id="2147484755" r:id="rId15"/>
  </p:sldMasterIdLst>
  <p:notesMasterIdLst>
    <p:notesMasterId r:id="rId62"/>
  </p:notesMasterIdLst>
  <p:sldIdLst>
    <p:sldId id="316" r:id="rId16"/>
    <p:sldId id="258" r:id="rId17"/>
    <p:sldId id="259" r:id="rId18"/>
    <p:sldId id="317" r:id="rId19"/>
    <p:sldId id="275" r:id="rId20"/>
    <p:sldId id="303" r:id="rId21"/>
    <p:sldId id="302" r:id="rId22"/>
    <p:sldId id="301" r:id="rId23"/>
    <p:sldId id="278" r:id="rId24"/>
    <p:sldId id="279" r:id="rId25"/>
    <p:sldId id="280" r:id="rId26"/>
    <p:sldId id="281" r:id="rId27"/>
    <p:sldId id="282" r:id="rId28"/>
    <p:sldId id="285" r:id="rId29"/>
    <p:sldId id="284" r:id="rId30"/>
    <p:sldId id="286" r:id="rId31"/>
    <p:sldId id="260" r:id="rId32"/>
    <p:sldId id="287" r:id="rId33"/>
    <p:sldId id="261" r:id="rId34"/>
    <p:sldId id="304" r:id="rId35"/>
    <p:sldId id="263" r:id="rId36"/>
    <p:sldId id="306" r:id="rId37"/>
    <p:sldId id="305" r:id="rId38"/>
    <p:sldId id="292" r:id="rId39"/>
    <p:sldId id="289" r:id="rId40"/>
    <p:sldId id="295" r:id="rId41"/>
    <p:sldId id="312" r:id="rId42"/>
    <p:sldId id="313" r:id="rId43"/>
    <p:sldId id="315" r:id="rId44"/>
    <p:sldId id="314" r:id="rId45"/>
    <p:sldId id="290" r:id="rId46"/>
    <p:sldId id="293" r:id="rId47"/>
    <p:sldId id="294" r:id="rId48"/>
    <p:sldId id="291" r:id="rId49"/>
    <p:sldId id="296" r:id="rId50"/>
    <p:sldId id="307" r:id="rId51"/>
    <p:sldId id="297" r:id="rId52"/>
    <p:sldId id="308" r:id="rId53"/>
    <p:sldId id="309" r:id="rId54"/>
    <p:sldId id="298" r:id="rId55"/>
    <p:sldId id="310" r:id="rId56"/>
    <p:sldId id="299" r:id="rId57"/>
    <p:sldId id="268" r:id="rId58"/>
    <p:sldId id="271" r:id="rId59"/>
    <p:sldId id="300" r:id="rId60"/>
    <p:sldId id="274"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11">
          <p15:clr>
            <a:srgbClr val="A4A3A4"/>
          </p15:clr>
        </p15:guide>
        <p15:guide id="2"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0000"/>
    <a:srgbClr val="00FF00"/>
    <a:srgbClr val="CC0000"/>
    <a:srgbClr val="CC9900"/>
    <a:srgbClr val="66FF99"/>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78"/>
      </p:cViewPr>
      <p:guideLst>
        <p:guide orient="horz" pos="2111"/>
        <p:guide pos="288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F84C6-23F8-4D84-9105-B12E42D403F4}" type="datetimeFigureOut">
              <a:rPr lang="vi-VN" smtClean="0"/>
              <a:t>08/01/2026</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00528-A4D0-4746-B4F2-AF2FB0589176}" type="slidenum">
              <a:rPr lang="vi-VN" smtClean="0"/>
              <a:t>‹#›</a:t>
            </a:fld>
            <a:endParaRPr lang="vi-VN"/>
          </a:p>
        </p:txBody>
      </p:sp>
    </p:spTree>
    <p:extLst>
      <p:ext uri="{BB962C8B-B14F-4D97-AF65-F5344CB8AC3E}">
        <p14:creationId xmlns:p14="http://schemas.microsoft.com/office/powerpoint/2010/main" val="7597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BE6BE708-7C25-480D-9D23-93B24C7488DD}"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C2382292-0586-45F0-A6B4-9904C6AA4CD6}"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6E46B479-BB86-45E7-9D82-67D3DEFA6B81}"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E5C47C74-0DBE-4403-8E6E-BA7A059F2EE1}"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5AD3402-9622-412E-A58C-C60B482661D0}"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0AA5FF9-1623-43D9-BAF1-91371200B5DB}"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DCAA2-F662-4BD8-9135-1C4AAA797D0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E421854-CAE7-4947-AE4E-DBE0F469C7E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A51570F-58DE-46C3-BFD6-9FDF35500432}"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B15E1E8-812B-4776-AF4A-5EA550F0FA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D21D4D0-16BF-4574-9350-3DF95C0C5871}"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82BA9CD-FB91-4A58-AD54-F6C50261083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C565BB1-3C66-45A6-B154-8F4DBE34A065}"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710BBDD-214E-476B-8DCE-1D8603D93300}"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9848C5CC-681B-4473-BFFF-D3FF56BDE408}"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3F02E22-2716-4700-A0CB-4E4F9358715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BEC35FF-BF2A-46CD-AE74-6E2B23390DA3}"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ECB997-35C7-4E8B-BE35-52E583BFBDD8}"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AF9784E5-BFFB-4ED1-A896-0BC1E1F5FAB2}"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54D157A-6D09-49EA-ADC4-B2E702D2269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2D007A-4162-4F41-90DC-E763FD2ED4D2}"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0EF2FFD-1ADB-4C80-A637-EEB300659DAA}"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D891A51-C888-415C-906C-AC23A261A6C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FA15112-BD4D-4915-875D-7CEF9642EA5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43DDF2-CBFD-4125-A0BB-89EC78D2D0FE}"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AF0FEE6-9041-4CEB-85D1-D7839839EBD2}"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13CE492-C6A4-424D-918C-BCA564FE215C}"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4849812-9524-42C0-BA01-5361A89EB9AA}"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C9E241D-3D94-41FF-975E-CAE316908FAC}"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C2D5980-78B8-4A3C-9DB7-ECDD71B88C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C6536-F87A-4D2C-BBC1-4EA6938DBA9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C01D06-27DB-4EEC-B1E9-33CE60CD65BA}"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815C0F8-A539-4195-BD47-6CB6CDB7D2B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CC8C7AC-BD3C-4B27-B9E6-5E1CB5FE9081}"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A4CDB24-C67A-4A0F-B1D2-E0DA392B0926}"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C2692D-E6BD-439E-BEFC-2EE2209FD728}"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EA8002C-C468-41E7-BEF8-D5F35EA2582D}"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E1931E4-09F2-471E-85D1-164AA46A930C}"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908448F-1388-48B9-B116-E8E47C2E5762}"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788DBC3-D32B-43D7-909A-5D2F7B11F377}"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3ABAEC-EF1A-4E19-A775-EF1BD96477A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E3760-1096-4D6B-8DB5-BDCDB5151119}"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0B2069D-7A02-4797-89ED-CB6EFD004FE6}"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903C23C-FE72-4798-A704-995368D596A7}"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F97AE23-57AA-4942-90C6-CE4DC09870BD}"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AF6F0DB-11DB-4C5D-8445-A03283233039}"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812CE1-4E6C-4AAB-8F93-11DE5F08E544}"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7D5FA40-7F55-4F6B-9769-E7FBD14E9E9B}"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3772BE5-8866-4179-BE10-274AB87BA4F1}"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E5BEB2B-3C46-4AD0-B2CA-67451BF8DE9F}"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BC6C8F6-8843-4326-86AF-96B1747367F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F30BEC0-9CC7-42EB-B527-3BFF112F106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B2954D-5C20-472B-96FE-666C7D2B3469}"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FCF386C-EF5A-490F-8CD2-C0E2438AB28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CFCAFAB-C892-433B-B2F3-34855F3CFD87}"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45C774E-2F61-49D0-AB03-A556487FDDDB}"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07AAD3F-3001-41DD-ACE1-464806A79F99}"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6C3A94C-7720-4145-BAD7-168910294FB5}"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4E68AA-9079-42D9-B0D4-120854D84857}"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A27344A-79C8-4669-8B23-75F1285F0202}"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3A7EC-074C-4C23-B075-6CC02EC9AC52}"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D136BFD-6DC6-4F51-BE7A-ADE74D0F6CEA}"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F0970C1-B5A5-46C4-9E5B-E7DD73419D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66E0A2-02A9-4FDE-8C57-1284BDD80AB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92411F5-5DE9-4722-A915-C474103FF2F3}"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04A0A4-2B45-43F6-9CE9-A9E6A44B716A}"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B1D3043-E8DF-414C-A2D4-D3793BA7CFBA}"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647650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74088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59768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9707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79669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4686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44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C63295F-9F34-40C4-A83C-94D851C4898F}"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5509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4298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44004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67741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99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9E3C71-7A13-45C9-BDE1-54C77D75E4B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07B80BC-2A61-4F04-BFFD-E9D78231F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93ABE0-77D9-4120-B3CD-A3E65205CFA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1930E1-F0D9-4A86-B1FA-9B5DE75F5A8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F0BA44-FAE7-4292-8A25-C5AA711587E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1A68A0-8065-4962-B213-7B4546327F9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62A4EB1-23BB-43C2-8F2C-70FADBC60D4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DD756E7-E14F-4E0B-98CE-9F8AC5EFE29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D2FE9AC-EDAE-4485-BD81-FAFC6321240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2AD7ABB-5EFA-4C19-938A-4DBE7348AD5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1925F5-AE4C-4854-BB6B-14ED6C1E446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7600BA8-0DD2-46D1-AD6A-7240F52D38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9D8A7E6-9492-4E3E-910D-D541C6BD330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C5297-6312-48D8-BA83-B4F0F9502F1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48D69F5-9003-4400-AD86-95113FE3479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063CFCF-301F-4F71-BD02-D3D3AF2429E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0F0251B-7C70-4807-A7F3-2637FBEBF67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FED26-02EB-4DA7-BE8C-4A190ED89B5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CA0A587-235F-4AE2-8C3D-9C3BE83E692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4877C49-1C61-4631-8B31-C30A90F0763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F4E2D6F-F00E-433B-8429-77DA26793751}"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DD3354-4CD7-4178-90FB-2F83272608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66CF932-EB71-4990-9224-0A3045E740E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8DCCCC2-2162-4E7F-A194-2EF2AD749A9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1CDFD5-09FA-4CDE-87DA-1A0E9F34C4A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07C2F99-330F-4C6E-9B99-65D33C69FE2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F854AD0-66A6-418D-BC67-2229EABE1B8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9730299-C028-4062-A5C5-7C411A928CB7}"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C2DC8F1-2C14-4C44-BF5D-06BB6E4A50C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16CE50-8032-40A7-B69A-E35338E9A57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5CC1C48-4C2F-4658-8968-747FFFF3A2D4}"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1270E92-DA0E-41CE-A6E7-B9469E0733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6E8848-ACCC-41ED-AC52-AABBEC82E6BE}"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D57C385-2219-4281-AE92-C47A6124C4B2}"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4CF63B0-48A3-4389-8A90-DF12D95C96A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D9DA3DF-B4D4-42D3-8FCB-B0248F49347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EA4848E-7E39-4FCD-941D-3C2D4B186FFF}"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3596FDE-C026-442E-B053-D9841E334482}"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E872269-A310-48D2-BD16-0CA01CA7F51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C49745E-E956-47C9-B887-F9F09A993578}"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2110E21-488D-4475-9670-484E4F04270B}"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80EAEE0-2EBF-42DB-AD09-42DE90DEBD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53C8040-FF98-4218-8EC2-408EB4E3A3B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B175930-E7E4-4F22-B9AE-982AE7BF81C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3D8514A-5534-447A-8891-495A59648289}"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19B5348-6DA6-4E98-8F91-5E33E3AA4864}"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BA3A35-B149-4828-8483-ADC947420F11}"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4967CF1-B272-4F8C-B468-98834FE56BD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69F38D0-55C5-4B27-B53E-3017072A3CF1}"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754705-6AFF-4AF4-A2FC-A359C9B3FA7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C5E9C4E-9EAC-4B05-9948-AB5F57AC05EC}"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3F27E5C-CE65-4A86-A0C5-F92F5A549B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6C6E9AB-95E0-4049-B40D-25581E954EEF}"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F1706B3-D82D-443D-9CAC-AB4B1F40D2A8}"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73B4483-06FF-4DB5-B85E-4C9E72CF0833}"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74E44076-4EEA-4080-A656-5DCADB2AA52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752382F-BF04-49AD-8C4C-900E3853D1C6}"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6DF62A-23B7-4C31-9108-03F3F76111C8}"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EC6F72A-6807-498D-8273-20ADC42FE5F2}"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AE4667A-3FFF-4906-BEF8-FAFDC793247C}"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66813A-DBEA-45DC-A63E-84E3B77CE8EB}"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95F320-A93B-4101-B335-BFECCA39AA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729897D-668E-4E3F-BDA8-E34D694BFFF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E45D578-F932-4517-AA9A-0F242859D1DD}"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CCBF8DD-0AEF-4CD2-937A-3D92CB7D3146}"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B018666-6CB6-40AA-9165-1CCFA84484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4DDCEC5-EA34-4D86-BE8C-02169B3DFED2}"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7D627E8-4FFB-43D2-B8D1-25259A4EC6D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5EE3824-0457-4772-AE46-7C44B371B4A6}"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28E7CA6-77FD-4FB4-8A14-F8718DDDC054}"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7D6DF78-9C40-40C1-84B2-53A215650372}"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116DFBA-2B61-4AE7-8570-CFFDE2EAA1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58B360E-4BCB-4ED4-974C-ADE6DDD072E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E1B941-DC6F-4EA1-A5F9-960A353E55BB}"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474A1020-3C48-44BC-A988-B1503F2DE4BF}"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AA681FD9-2A71-4345-9893-BA1D4AC8C7B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5D5C56FC-E0E9-4137-A7DE-ED84FA9B5B85}"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F3DD2240-E067-4003-83BA-6B368AFF8B15}"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fld id="{8930E018-02E2-4E6D-9B8C-E9EF25956EA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4646A2E5-7BCB-4E3F-9EB8-AF798F736259}"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fld id="{D00FB2F1-8C0F-4D80-B352-D64067C2B0D7}"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91F39918-1434-49EB-B442-78CA663649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5"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5640548-CC62-47F2-93DF-8CD0215EEB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E47CD2EB-8653-4F01-ACA5-90290DC390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3C2341A-A4AC-4744-BB0B-3780FEECA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A8FFEF5B-36B7-45DB-A896-719B06DD9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7277E15-4F4A-4F27-8FEC-9F33BFE234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solidFill>
                <a:srgbClr val="000000"/>
              </a:solidFill>
            </a:endParaRPr>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solidFill>
                <a:srgbClr val="000000"/>
              </a:solidFill>
            </a:endParaRPr>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1757300"/>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BABE9B5-EA04-4F3D-998B-6A434995EC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73F8AACB-F118-4D31-8BD1-132E861487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0E81BE2D-8BF5-4AB1-BE8A-6594860E26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D7B16FA5-F36D-47CB-9C18-3F36C37227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51CA5CC8-E544-45C4-AF10-9377822E5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64E8DB9-3009-4992-A97E-7426B09D67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4C5163C7-45B1-456D-9F07-AA73C59D75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6A75EDBA-4433-478A-99F7-DBCD8B928F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6.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ideo" Target="file:///F:\Ngoc%20pha.av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http://www.giacngo.vn/UserImages/2010/08/01/1/imageview_jpg.jpg" TargetMode="External"/><Relationship Id="rId2" Type="http://schemas.openxmlformats.org/officeDocument/2006/relationships/image" Target="../media/image20.jpe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29.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2.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slideLayout" Target="../slideLayouts/slideLayout2.xml"/><Relationship Id="rId1" Type="http://schemas.openxmlformats.org/officeDocument/2006/relationships/audio" Target="D:/toan%20pro/GADT/Dong-Mau-Lac-Hong.mp3" TargetMode="Externa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600278" y="2261600"/>
            <a:ext cx="5410200" cy="990600"/>
          </a:xfrm>
          <a:prstGeom prst="rect">
            <a:avLst/>
          </a:prstGeom>
        </p:spPr>
        <p:txBody>
          <a:bodyPr wrap="none" fromWordArt="1">
            <a:prstTxWarp prst="textPlain">
              <a:avLst>
                <a:gd name="adj" fmla="val 50000"/>
              </a:avLst>
            </a:prstTxWarp>
          </a:bodyPr>
          <a:lstStyle/>
          <a:p>
            <a:pPr>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Tập</a:t>
            </a:r>
            <a:r>
              <a:rPr lang="en-US"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đọc</a:t>
            </a:r>
            <a:r>
              <a:rPr lang="vi-VN"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894559" y="3405032"/>
            <a:ext cx="7924800" cy="4343400"/>
          </a:xfrm>
          <a:prstGeom prst="rect">
            <a:avLst/>
          </a:prstGeom>
        </p:spPr>
        <p:txBody>
          <a:bodyPr wrap="none" fromWordArt="1">
            <a:prstTxWarp prst="textPlain">
              <a:avLst>
                <a:gd name="adj" fmla="val 50000"/>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Phong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cảnh</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đền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Hùng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4" name="Rectangle 3"/>
          <p:cNvSpPr/>
          <p:nvPr/>
        </p:nvSpPr>
        <p:spPr bwMode="auto">
          <a:xfrm>
            <a:off x="381000" y="304800"/>
            <a:ext cx="8420922" cy="11430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dirty="0">
              <a:ln>
                <a:noFill/>
              </a:ln>
              <a:solidFill>
                <a:srgbClr val="FF0000"/>
              </a:solidFill>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BD152B51-CC56-469D-8D2C-20045924A121}"/>
              </a:ext>
            </a:extLst>
          </p:cNvPr>
          <p:cNvSpPr txBox="1"/>
          <p:nvPr/>
        </p:nvSpPr>
        <p:spPr>
          <a:xfrm>
            <a:off x="1757450" y="1219258"/>
            <a:ext cx="6776846" cy="584775"/>
          </a:xfrm>
          <a:prstGeom prst="rect">
            <a:avLst/>
          </a:prstGeom>
          <a:noFill/>
        </p:spPr>
        <p:txBody>
          <a:bodyPr wrap="square" rtlCol="0">
            <a:spAutoFit/>
          </a:bodyPr>
          <a:lstStyle/>
          <a:p>
            <a:r>
              <a:rPr lang="vi-VN" sz="3200" b="1" i="1" dirty="0">
                <a:solidFill>
                  <a:srgbClr val="FF0000"/>
                </a:solidFill>
                <a:latin typeface="Times New Roman" panose="02020603050405020304" pitchFamily="18" charset="0"/>
                <a:cs typeface="Times New Roman" panose="02020603050405020304" pitchFamily="18" charset="0"/>
              </a:rPr>
              <a:t>Thứ hai ngày 7 tháng 3 năm 2022</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0" y="-17463"/>
            <a:ext cx="9144000" cy="622935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solidFill>
                <a:srgbClr val="000000"/>
              </a:solidFill>
              <a:latin typeface="Arial" charset="0"/>
            </a:endParaRPr>
          </a:p>
        </p:txBody>
      </p:sp>
      <p:sp>
        <p:nvSpPr>
          <p:cNvPr id="165893" name="Text Box 6"/>
          <p:cNvSpPr txBox="1">
            <a:spLocks noChangeArrowheads="1"/>
          </p:cNvSpPr>
          <p:nvPr/>
        </p:nvSpPr>
        <p:spPr bwMode="auto">
          <a:xfrm>
            <a:off x="3430588" y="6256338"/>
            <a:ext cx="2281237"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THƯỢNG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6915" name="Picture 4" descr="images (2)"/>
          <p:cNvPicPr>
            <a:picLocks noChangeAspect="1" noChangeArrowheads="1"/>
          </p:cNvPicPr>
          <p:nvPr/>
        </p:nvPicPr>
        <p:blipFill>
          <a:blip r:embed="rId2"/>
          <a:srcRect/>
          <a:stretch>
            <a:fillRect/>
          </a:stretch>
        </p:blipFill>
        <p:spPr bwMode="auto">
          <a:xfrm>
            <a:off x="0" y="0"/>
            <a:ext cx="9144000" cy="6167438"/>
          </a:xfrm>
          <a:prstGeom prst="rect">
            <a:avLst/>
          </a:prstGeom>
          <a:noFill/>
          <a:ln w="9525">
            <a:noFill/>
            <a:miter lim="800000"/>
            <a:headEnd/>
            <a:tailEnd/>
          </a:ln>
        </p:spPr>
      </p:pic>
      <p:sp>
        <p:nvSpPr>
          <p:cNvPr id="166916" name="Text Box 5"/>
          <p:cNvSpPr txBox="1">
            <a:spLocks noChangeArrowheads="1"/>
          </p:cNvSpPr>
          <p:nvPr/>
        </p:nvSpPr>
        <p:spPr bwMode="auto">
          <a:xfrm>
            <a:off x="3276600" y="6305550"/>
            <a:ext cx="31242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TRUNG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7939" name="Picture 4" descr="denha"/>
          <p:cNvPicPr>
            <a:picLocks noChangeAspect="1" noChangeArrowheads="1"/>
          </p:cNvPicPr>
          <p:nvPr/>
        </p:nvPicPr>
        <p:blipFill>
          <a:blip r:embed="rId2"/>
          <a:srcRect/>
          <a:stretch>
            <a:fillRect/>
          </a:stretch>
        </p:blipFill>
        <p:spPr bwMode="auto">
          <a:xfrm>
            <a:off x="0" y="0"/>
            <a:ext cx="9144000" cy="6273800"/>
          </a:xfrm>
          <a:prstGeom prst="rect">
            <a:avLst/>
          </a:prstGeom>
          <a:noFill/>
          <a:ln w="9525">
            <a:noFill/>
            <a:miter lim="800000"/>
            <a:headEnd/>
            <a:tailEnd/>
          </a:ln>
        </p:spPr>
      </p:pic>
      <p:sp>
        <p:nvSpPr>
          <p:cNvPr id="167940" name="Text Box 5"/>
          <p:cNvSpPr txBox="1">
            <a:spLocks noChangeArrowheads="1"/>
          </p:cNvSpPr>
          <p:nvPr/>
        </p:nvSpPr>
        <p:spPr bwMode="auto">
          <a:xfrm>
            <a:off x="4114800" y="6369050"/>
            <a:ext cx="1362075"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HẠ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8963" name="Picture 4" descr="images (1)"/>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168964" name="Text Box 5"/>
          <p:cNvSpPr txBox="1">
            <a:spLocks noChangeArrowheads="1"/>
          </p:cNvSpPr>
          <p:nvPr/>
        </p:nvSpPr>
        <p:spPr bwMode="auto">
          <a:xfrm>
            <a:off x="3505200" y="6292850"/>
            <a:ext cx="2625725"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GIẾNG</a:t>
            </a:r>
          </a:p>
        </p:txBody>
      </p:sp>
      <p:sp>
        <p:nvSpPr>
          <p:cNvPr id="168965" name="AutoShape 2" descr="Kết quả hình ảnh cho hinh hoa hai duo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8966" name="AutoShape 4" descr="Kết quả hình ảnh cho hinh hoa hai duon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AutoShape 2" descr="Kết quả hình ảnh cho hinh hoa hai duong"/>
          <p:cNvSpPr>
            <a:spLocks noGrp="1" noChangeAspect="1" noChangeArrowheads="1"/>
          </p:cNvSpPr>
          <p:nvPr>
            <p:ph type="subTitle" idx="1"/>
          </p:nvPr>
        </p:nvSpPr>
        <p:spPr/>
        <p:txBody>
          <a:bodyPr/>
          <a:lstStyle/>
          <a:p>
            <a:pPr eaLnBrk="1" hangingPunct="1"/>
            <a:endParaRPr lang="en-US"/>
          </a:p>
        </p:txBody>
      </p:sp>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6350" y="-17463"/>
            <a:ext cx="9113838" cy="6094413"/>
          </a:xfrm>
          <a:prstGeom prst="rect">
            <a:avLst/>
          </a:prstGeom>
          <a:noFill/>
          <a:ln w="9525">
            <a:noFill/>
            <a:miter lim="800000"/>
            <a:headEnd/>
            <a:tailEnd/>
          </a:ln>
        </p:spPr>
      </p:pic>
      <p:sp>
        <p:nvSpPr>
          <p:cNvPr id="169988" name="TextBox 4"/>
          <p:cNvSpPr txBox="1">
            <a:spLocks noChangeArrowheads="1"/>
          </p:cNvSpPr>
          <p:nvPr/>
        </p:nvSpPr>
        <p:spPr bwMode="auto">
          <a:xfrm>
            <a:off x="3352800" y="6111875"/>
            <a:ext cx="3733800" cy="585788"/>
          </a:xfrm>
          <a:prstGeom prst="rect">
            <a:avLst/>
          </a:prstGeom>
          <a:noFill/>
          <a:ln w="9525">
            <a:noFill/>
            <a:miter lim="800000"/>
            <a:headEnd/>
            <a:tailEnd/>
          </a:ln>
        </p:spPr>
        <p:txBody>
          <a:bodyPr>
            <a:spAutoFit/>
          </a:bodyPr>
          <a:lstStyle/>
          <a:p>
            <a:r>
              <a:rPr lang="en-US" sz="3200">
                <a:solidFill>
                  <a:srgbClr val="FF0000"/>
                </a:solidFill>
              </a:rPr>
              <a:t>Hoa hải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988"/>
                                        </p:tgtEl>
                                        <p:attrNameLst>
                                          <p:attrName>style.visibility</p:attrName>
                                        </p:attrNameLst>
                                      </p:cBhvr>
                                      <p:to>
                                        <p:strVal val="visible"/>
                                      </p:to>
                                    </p:set>
                                    <p:animEffect transition="in" filter="barn(inVertical)">
                                      <p:cBhvr>
                                        <p:cTn id="10"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457200" y="0"/>
            <a:ext cx="8458200" cy="6216650"/>
          </a:xfrm>
          <a:prstGeom prst="rect">
            <a:avLst/>
          </a:prstGeom>
          <a:noFill/>
          <a:ln w="9525">
            <a:noFill/>
            <a:miter lim="800000"/>
            <a:headEnd/>
            <a:tailEnd/>
          </a:ln>
        </p:spPr>
      </p:pic>
      <p:sp>
        <p:nvSpPr>
          <p:cNvPr id="171011" name="Rectangle 1"/>
          <p:cNvSpPr>
            <a:spLocks noChangeArrowheads="1"/>
          </p:cNvSpPr>
          <p:nvPr/>
        </p:nvSpPr>
        <p:spPr bwMode="auto">
          <a:xfrm>
            <a:off x="3044825" y="6216650"/>
            <a:ext cx="2755900" cy="584200"/>
          </a:xfrm>
          <a:prstGeom prst="rect">
            <a:avLst/>
          </a:prstGeom>
          <a:noFill/>
          <a:ln w="9525">
            <a:noFill/>
            <a:miter lim="800000"/>
            <a:headEnd/>
            <a:tailEnd/>
          </a:ln>
        </p:spPr>
        <p:txBody>
          <a:bodyPr wrap="none">
            <a:spAutoFit/>
          </a:bodyPr>
          <a:lstStyle/>
          <a:p>
            <a:pPr algn="ctr"/>
            <a:r>
              <a:rPr lang="vi-VN" sz="3200" b="1">
                <a:solidFill>
                  <a:srgbClr val="FF0000"/>
                </a:solidFill>
                <a:latin typeface="Times New Roman" pitchFamily="18" charset="0"/>
                <a:cs typeface="Times New Roman" pitchFamily="18" charset="0"/>
              </a:rPr>
              <a:t>Bức hoành phi</a:t>
            </a:r>
            <a:endParaRPr lang="en-US"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93188" name="Picture 4" descr="nga ba hạc"/>
          <p:cNvPicPr>
            <a:picLocks noChangeAspect="1" noChangeArrowheads="1"/>
          </p:cNvPicPr>
          <p:nvPr/>
        </p:nvPicPr>
        <p:blipFill>
          <a:blip r:embed="rId2"/>
          <a:srcRect/>
          <a:stretch>
            <a:fillRect/>
          </a:stretch>
        </p:blipFill>
        <p:spPr bwMode="auto">
          <a:xfrm>
            <a:off x="12700" y="25400"/>
            <a:ext cx="9144000" cy="6161088"/>
          </a:xfrm>
          <a:prstGeom prst="rect">
            <a:avLst/>
          </a:prstGeom>
          <a:noFill/>
          <a:ln w="9525">
            <a:noFill/>
            <a:miter lim="800000"/>
            <a:headEnd/>
            <a:tailEnd/>
          </a:ln>
        </p:spPr>
      </p:pic>
      <p:sp>
        <p:nvSpPr>
          <p:cNvPr id="93189" name="Text Box 5"/>
          <p:cNvSpPr txBox="1">
            <a:spLocks noChangeArrowheads="1"/>
          </p:cNvSpPr>
          <p:nvPr/>
        </p:nvSpPr>
        <p:spPr bwMode="auto">
          <a:xfrm>
            <a:off x="3581400" y="6191250"/>
            <a:ext cx="2743200" cy="646113"/>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cs typeface="Times New Roman" pitchFamily="18" charset="0"/>
              </a:rPr>
              <a:t>Ngã Ba 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anim calcmode="lin" valueType="num">
                                      <p:cBhvr>
                                        <p:cTn id="13" dur="1000" fill="hold"/>
                                        <p:tgtEl>
                                          <p:spTgt spid="93189"/>
                                        </p:tgtEl>
                                        <p:attrNameLst>
                                          <p:attrName>ppt_x</p:attrName>
                                        </p:attrNameLst>
                                      </p:cBhvr>
                                      <p:tavLst>
                                        <p:tav tm="0">
                                          <p:val>
                                            <p:strVal val="#ppt_x"/>
                                          </p:val>
                                        </p:tav>
                                        <p:tav tm="100000">
                                          <p:val>
                                            <p:strVal val="#ppt_x"/>
                                          </p:val>
                                        </p:tav>
                                      </p:tavLst>
                                    </p:anim>
                                    <p:anim calcmode="lin" valueType="num">
                                      <p:cBhvr>
                                        <p:cTn id="14"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295400" y="228600"/>
            <a:ext cx="73914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pic>
        <p:nvPicPr>
          <p:cNvPr id="7193" name="Ngoc pha.avi">
            <a:hlinkClick r:id="" action="ppaction://media"/>
          </p:cNvPr>
          <p:cNvPicPr>
            <a:picLocks noRot="1" noChangeAspect="1" noChangeArrowheads="1"/>
          </p:cNvPicPr>
          <p:nvPr>
            <a:videoFile r:link="rId1"/>
          </p:nvPr>
        </p:nvPicPr>
        <p:blipFill>
          <a:blip r:embed="rId3"/>
          <a:srcRect/>
          <a:stretch>
            <a:fillRect/>
          </a:stretch>
        </p:blipFill>
        <p:spPr bwMode="auto">
          <a:xfrm>
            <a:off x="228600" y="228600"/>
            <a:ext cx="8686800" cy="5638800"/>
          </a:xfrm>
          <a:prstGeom prst="rect">
            <a:avLst/>
          </a:prstGeom>
          <a:noFill/>
          <a:ln w="57150">
            <a:solidFill>
              <a:srgbClr val="003399"/>
            </a:solidFill>
            <a:miter lim="800000"/>
            <a:headEnd/>
            <a:tailEnd/>
          </a:ln>
          <a:effectLst/>
        </p:spPr>
      </p:pic>
      <p:sp>
        <p:nvSpPr>
          <p:cNvPr id="7194" name="Text Box 26"/>
          <p:cNvSpPr txBox="1">
            <a:spLocks noChangeArrowheads="1"/>
          </p:cNvSpPr>
          <p:nvPr/>
        </p:nvSpPr>
        <p:spPr bwMode="auto">
          <a:xfrm>
            <a:off x="3581400" y="6019800"/>
            <a:ext cx="2819400" cy="584200"/>
          </a:xfrm>
          <a:prstGeom prst="rect">
            <a:avLst/>
          </a:prstGeom>
          <a:noFill/>
          <a:ln w="9525">
            <a:noFill/>
            <a:miter lim="800000"/>
            <a:headEnd/>
            <a:tailEnd/>
          </a:ln>
          <a:effectLst/>
        </p:spPr>
        <p:txBody>
          <a:bodyPr>
            <a:spAutoFit/>
          </a:bodyPr>
          <a:lstStyle/>
          <a:p>
            <a:pPr>
              <a:spcBef>
                <a:spcPct val="50000"/>
              </a:spcBef>
            </a:pPr>
            <a:r>
              <a:rPr lang="en-US" sz="3200" b="1">
                <a:solidFill>
                  <a:srgbClr val="CC0000"/>
                </a:solidFill>
                <a:latin typeface="Times New Roman" pitchFamily="18" charset="0"/>
              </a:rPr>
              <a:t>NGỌC PHẢ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arn(inVertical)">
                                      <p:cBhvr>
                                        <p:cTn id="7" dur="500"/>
                                        <p:tgtEl>
                                          <p:spTgt spid="71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94"/>
                                        </p:tgtEl>
                                        <p:attrNameLst>
                                          <p:attrName>style.visibility</p:attrName>
                                        </p:attrNameLst>
                                      </p:cBhvr>
                                      <p:to>
                                        <p:strVal val="visible"/>
                                      </p:to>
                                    </p:set>
                                    <p:animEffect transition="in" filter="barn(inVertical)">
                                      <p:cBhvr>
                                        <p:cTn id="10" dur="5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fill="hold" display="0" nodeType="clickEffect">
                  <p:stCondLst>
                    <p:cond delay="indefinite"/>
                  </p:stCondLst>
                  <p:endCondLst>
                    <p:cond evt="onPrev" delay="0">
                      <p:tgtEl>
                        <p:sldTgt/>
                      </p:tgtEl>
                    </p:cond>
                  </p:endCondLst>
                </p:cTn>
                <p:tgtEl>
                  <p:spTgt spid="7193"/>
                </p:tgtEl>
              </p:cMediaNode>
            </p:video>
          </p:childTnLst>
        </p:cTn>
      </p:par>
    </p:tnLst>
    <p:bldLst>
      <p:bldP spid="71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7" name="Hình Chữ nhật 6"/>
          <p:cNvSpPr/>
          <p:nvPr/>
        </p:nvSpPr>
        <p:spPr>
          <a:xfrm>
            <a:off x="914400" y="1371600"/>
            <a:ext cx="7467500" cy="1446550"/>
          </a:xfrm>
          <a:prstGeom prst="rect">
            <a:avLst/>
          </a:prstGeom>
        </p:spPr>
        <p:txBody>
          <a:bodyPr wrap="square">
            <a:spAutoFit/>
          </a:bodyPr>
          <a:lstStyle/>
          <a:p>
            <a:pPr lvl="0" algn="just"/>
            <a:r>
              <a:rPr lang="en-US" sz="4400" b="1">
                <a:solidFill>
                  <a:srgbClr val="FF0000"/>
                </a:solidFill>
                <a:latin typeface="Times New Roman" pitchFamily="18" charset="0"/>
                <a:cs typeface="Times New Roman" pitchFamily="18" charset="0"/>
              </a:rPr>
              <a:t>Luyện đọc nối tiếp đoạn trong nhóm đôi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12" name="Text Box 4"/>
          <p:cNvSpPr txBox="1">
            <a:spLocks noChangeArrowheads="1"/>
          </p:cNvSpPr>
          <p:nvPr/>
        </p:nvSpPr>
        <p:spPr bwMode="auto">
          <a:xfrm>
            <a:off x="381000" y="1295400"/>
            <a:ext cx="8763000" cy="1523494"/>
          </a:xfrm>
          <a:prstGeom prst="rect">
            <a:avLst/>
          </a:prstGeom>
          <a:noFill/>
          <a:ln w="9525">
            <a:noFill/>
            <a:miter lim="800000"/>
            <a:headEnd/>
            <a:tailEnd/>
          </a:ln>
        </p:spPr>
        <p:txBody>
          <a:bodyPr wrap="square">
            <a:spAutoFit/>
          </a:bodyPr>
          <a:lstStyle/>
          <a:p>
            <a:pPr algn="just" eaLnBrk="1" hangingPunct="1">
              <a:spcBef>
                <a:spcPts val="600"/>
              </a:spcBef>
            </a:pPr>
            <a:r>
              <a:rPr lang="en-US" sz="4400" b="1" i="1">
                <a:solidFill>
                  <a:srgbClr val="FF0000"/>
                </a:solidFill>
                <a:latin typeface="Times New Roman" pitchFamily="18" charset="0"/>
                <a:cs typeface="Times New Roman" pitchFamily="18" charset="0"/>
              </a:rPr>
              <a:t>Bài văn tả cảnh vật gì? </a:t>
            </a:r>
          </a:p>
          <a:p>
            <a:pPr algn="just" eaLnBrk="1" hangingPunct="1">
              <a:spcBef>
                <a:spcPts val="600"/>
              </a:spcBef>
            </a:pPr>
            <a:r>
              <a:rPr lang="en-US" sz="4400" b="1" i="1">
                <a:solidFill>
                  <a:srgbClr val="FF0000"/>
                </a:solidFill>
                <a:latin typeface="Times New Roman" pitchFamily="18" charset="0"/>
                <a:cs typeface="Times New Roman" pitchFamily="18" charset="0"/>
              </a:rPr>
              <a:t>Ở nơi nào?</a:t>
            </a:r>
          </a:p>
        </p:txBody>
      </p:sp>
      <p:sp>
        <p:nvSpPr>
          <p:cNvPr id="9" name="Hình Chữ nhật 8"/>
          <p:cNvSpPr/>
          <p:nvPr/>
        </p:nvSpPr>
        <p:spPr>
          <a:xfrm>
            <a:off x="1107508" y="304800"/>
            <a:ext cx="6248400" cy="769441"/>
          </a:xfrm>
          <a:prstGeom prst="rect">
            <a:avLst/>
          </a:prstGeom>
        </p:spPr>
        <p:txBody>
          <a:bodyPr wrap="square">
            <a:spAutoFit/>
          </a:bodyPr>
          <a:lstStyle/>
          <a:p>
            <a:pPr lvl="0" algn="ctr"/>
            <a:r>
              <a:rPr lang="en-US" sz="4400" b="1">
                <a:solidFill>
                  <a:srgbClr val="FF0000"/>
                </a:solidFill>
                <a:latin typeface="Times New Roman" pitchFamily="18" charset="0"/>
                <a:cs typeface="Times New Roman" pitchFamily="18" charset="0"/>
              </a:rPr>
              <a:t>TÌM HIỂU BÀI</a:t>
            </a:r>
          </a:p>
        </p:txBody>
      </p:sp>
      <p:sp>
        <p:nvSpPr>
          <p:cNvPr id="10" name="Text Box 7"/>
          <p:cNvSpPr txBox="1">
            <a:spLocks noChangeArrowheads="1"/>
          </p:cNvSpPr>
          <p:nvPr/>
        </p:nvSpPr>
        <p:spPr bwMode="auto">
          <a:xfrm>
            <a:off x="228600" y="2895600"/>
            <a:ext cx="8686686" cy="2123658"/>
          </a:xfrm>
          <a:prstGeom prst="rect">
            <a:avLst/>
          </a:prstGeom>
          <a:noFill/>
          <a:ln w="9525">
            <a:noFill/>
            <a:miter lim="800000"/>
            <a:headEnd/>
            <a:tailEnd/>
          </a:ln>
          <a:effectLst/>
        </p:spPr>
        <p:txBody>
          <a:bodyPr wrap="square">
            <a:spAutoFit/>
          </a:bodyPr>
          <a:lstStyle/>
          <a:p>
            <a:pPr algn="just">
              <a:spcBef>
                <a:spcPct val="50000"/>
              </a:spcBef>
            </a:pPr>
            <a:r>
              <a:rPr lang="en-US" sz="4400" b="1">
                <a:solidFill>
                  <a:srgbClr val="000066"/>
                </a:solidFill>
                <a:latin typeface="Times New Roman" pitchFamily="18" charset="0"/>
                <a:cs typeface="Times New Roman" pitchFamily="18" charset="0"/>
              </a:rPr>
              <a:t>Bài văn tả cảnh đền Hùng, ở vùng núi Nghĩa Lĩnh, Phong Châu, Phú Thọ.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thay copy copy"/>
          <p:cNvPicPr>
            <a:picLocks noChangeAspect="1" noChangeArrowheads="1"/>
          </p:cNvPicPr>
          <p:nvPr/>
        </p:nvPicPr>
        <p:blipFill>
          <a:blip r:embed="rId3"/>
          <a:srcRect/>
          <a:stretch>
            <a:fillRect/>
          </a:stretch>
        </p:blipFill>
        <p:spPr bwMode="auto">
          <a:xfrm>
            <a:off x="3200400" y="1295400"/>
            <a:ext cx="5181600" cy="5529263"/>
          </a:xfrm>
          <a:prstGeom prst="rect">
            <a:avLst/>
          </a:prstGeom>
          <a:noFill/>
          <a:ln w="38100">
            <a:solidFill>
              <a:schemeClr val="accent2"/>
            </a:solidFill>
            <a:miter lim="800000"/>
            <a:headEnd/>
            <a:tailEnd/>
          </a:ln>
        </p:spPr>
      </p:pic>
      <p:sp>
        <p:nvSpPr>
          <p:cNvPr id="160771" name="Text Box 3"/>
          <p:cNvSpPr txBox="1">
            <a:spLocks noChangeArrowheads="1"/>
          </p:cNvSpPr>
          <p:nvPr/>
        </p:nvSpPr>
        <p:spPr bwMode="auto">
          <a:xfrm>
            <a:off x="2362200" y="304800"/>
            <a:ext cx="4876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5" name="Rectangle 5"/>
          <p:cNvSpPr>
            <a:spLocks noChangeArrowheads="1"/>
          </p:cNvSpPr>
          <p:nvPr/>
        </p:nvSpPr>
        <p:spPr bwMode="auto">
          <a:xfrm>
            <a:off x="533400" y="1905000"/>
            <a:ext cx="1863725" cy="2590800"/>
          </a:xfrm>
          <a:prstGeom prst="rect">
            <a:avLst/>
          </a:prstGeom>
          <a:gradFill rotWithShape="1">
            <a:gsLst>
              <a:gs pos="0">
                <a:srgbClr val="99CC00">
                  <a:alpha val="89998"/>
                </a:srgbClr>
              </a:gs>
              <a:gs pos="100000">
                <a:srgbClr val="475E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3200" b="1">
                <a:solidFill>
                  <a:srgbClr val="000066"/>
                </a:solidFill>
                <a:latin typeface="Times New Roman" pitchFamily="18" charset="0"/>
              </a:rPr>
              <a:t>CHỦ</a:t>
            </a:r>
          </a:p>
          <a:p>
            <a:pPr algn="ctr"/>
            <a:r>
              <a:rPr lang="en-US" sz="3200" b="1">
                <a:solidFill>
                  <a:srgbClr val="000066"/>
                </a:solidFill>
                <a:latin typeface="Times New Roman" pitchFamily="18" charset="0"/>
              </a:rPr>
              <a:t>ĐIỂM</a:t>
            </a:r>
          </a:p>
        </p:txBody>
      </p:sp>
      <p:sp>
        <p:nvSpPr>
          <p:cNvPr id="6" name="Text Box 11"/>
          <p:cNvSpPr txBox="1">
            <a:spLocks noChangeArrowheads="1"/>
          </p:cNvSpPr>
          <p:nvPr/>
        </p:nvSpPr>
        <p:spPr bwMode="auto">
          <a:xfrm>
            <a:off x="914400" y="65782"/>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a:solidFill>
                  <a:srgbClr val="003399"/>
                </a:solidFill>
                <a:latin typeface="Arial" pitchFamily="34" charset="0"/>
                <a:cs typeface="Arial" pitchFamily="34" charset="0"/>
              </a:rPr>
              <a:t>Tập</a:t>
            </a:r>
            <a:r>
              <a:rPr lang="en-US" sz="3200" b="1" i="1" u="sng" dirty="0">
                <a:solidFill>
                  <a:srgbClr val="003399"/>
                </a:solidFill>
                <a:latin typeface="Arial" pitchFamily="34" charset="0"/>
                <a:cs typeface="Arial" pitchFamily="34" charset="0"/>
              </a:rPr>
              <a:t> </a:t>
            </a:r>
            <a:r>
              <a:rPr lang="en-US" sz="3200" b="1" i="1" u="sng" dirty="0" err="1">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cBhvr>
                                    </p:anim>
                                  </p:childTnLst>
                                </p:cTn>
                              </p:par>
                              <p:par>
                                <p:cTn id="8" presetID="21"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heel(4)">
                                      <p:cBhvr>
                                        <p:cTn id="10" dur="2000"/>
                                        <p:tgtEl>
                                          <p:spTgt spid="512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8198" name="Text Box 6"/>
          <p:cNvSpPr txBox="1">
            <a:spLocks noChangeArrowheads="1"/>
          </p:cNvSpPr>
          <p:nvPr/>
        </p:nvSpPr>
        <p:spPr bwMode="auto">
          <a:xfrm>
            <a:off x="304800" y="685800"/>
            <a:ext cx="8534400" cy="1446550"/>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Hãy kể những điều em biết về các vua Hùng.</a:t>
            </a:r>
          </a:p>
        </p:txBody>
      </p:sp>
      <p:sp>
        <p:nvSpPr>
          <p:cNvPr id="8199" name="Text Box 7"/>
          <p:cNvSpPr txBox="1">
            <a:spLocks noChangeArrowheads="1"/>
          </p:cNvSpPr>
          <p:nvPr/>
        </p:nvSpPr>
        <p:spPr bwMode="auto">
          <a:xfrm>
            <a:off x="304800" y="2362200"/>
            <a:ext cx="8534400" cy="2800767"/>
          </a:xfrm>
          <a:prstGeom prst="rect">
            <a:avLst/>
          </a:prstGeom>
          <a:noFill/>
          <a:ln w="9525">
            <a:noFill/>
            <a:miter lim="800000"/>
            <a:headEnd/>
            <a:tailEnd/>
          </a:ln>
          <a:effectLst/>
        </p:spPr>
        <p:txBody>
          <a:bodyPr wrap="square">
            <a:spAutoFit/>
          </a:bodyPr>
          <a:lstStyle/>
          <a:p>
            <a:pPr algn="just">
              <a:spcBef>
                <a:spcPct val="50000"/>
              </a:spcBef>
            </a:pPr>
            <a:r>
              <a:rPr lang="en-US" sz="4400" b="1">
                <a:solidFill>
                  <a:srgbClr val="000066"/>
                </a:solidFill>
                <a:latin typeface="Times New Roman" pitchFamily="18" charset="0"/>
                <a:cs typeface="Times New Roman" pitchFamily="18" charset="0"/>
              </a:rPr>
              <a:t>Các vua Hùng là những người đầu tiên lập nước Văn Lang, đóng đô ở Phong Châu vùng Phú Thọ, cách nay khoảng 4000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228600" y="153650"/>
            <a:ext cx="8610600" cy="1446550"/>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Tìm những từ ngữ miêu tả cảnh thiên nhiên nơi đền Hùng.</a:t>
            </a:r>
          </a:p>
        </p:txBody>
      </p:sp>
      <p:sp>
        <p:nvSpPr>
          <p:cNvPr id="10248" name="Rectangle 8"/>
          <p:cNvSpPr>
            <a:spLocks noChangeArrowheads="1"/>
          </p:cNvSpPr>
          <p:nvPr/>
        </p:nvSpPr>
        <p:spPr bwMode="auto">
          <a:xfrm>
            <a:off x="381000" y="1752600"/>
            <a:ext cx="8534400" cy="5170646"/>
          </a:xfrm>
          <a:prstGeom prst="rect">
            <a:avLst/>
          </a:prstGeom>
          <a:noFill/>
          <a:ln w="9525">
            <a:noFill/>
            <a:miter lim="800000"/>
            <a:headEnd/>
            <a:tailEnd/>
          </a:ln>
          <a:effectLst/>
        </p:spPr>
        <p:txBody>
          <a:bodyPr>
            <a:spAutoFit/>
          </a:bodyPr>
          <a:lstStyle/>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Những khóm hải đường đâm bông rực đỏ </a:t>
            </a:r>
          </a:p>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Những cánh bướm dập dờn bay lượn</a:t>
            </a:r>
          </a:p>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Bên phải là đỉnh Ba Vì vời vợi</a:t>
            </a:r>
          </a:p>
          <a:p>
            <a:pPr marL="285750" indent="-285750" algn="just">
              <a:spcBef>
                <a:spcPct val="50000"/>
              </a:spcBef>
              <a:buFontTx/>
              <a:buChar char="-"/>
            </a:pPr>
            <a:endParaRPr lang="en-US" sz="4400" b="1">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8">
                                            <p:txEl>
                                              <p:pRg st="2" end="2"/>
                                            </p:txEl>
                                          </p:spTgt>
                                        </p:tgtEl>
                                        <p:attrNameLst>
                                          <p:attrName>style.visibility</p:attrName>
                                        </p:attrNameLst>
                                      </p:cBhvr>
                                      <p:to>
                                        <p:strVal val="visible"/>
                                      </p:to>
                                    </p:set>
                                    <p:animEffect transition="in" filter="barn(inVertical)">
                                      <p:cBhvr>
                                        <p:cTn id="15" dur="500"/>
                                        <p:tgtEl>
                                          <p:spTgt spid="10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228600" y="152400"/>
            <a:ext cx="8534400" cy="6432530"/>
          </a:xfrm>
          <a:prstGeom prst="rect">
            <a:avLst/>
          </a:prstGeom>
          <a:noFill/>
          <a:ln w="9525">
            <a:noFill/>
            <a:miter lim="800000"/>
            <a:headEnd/>
            <a:tailEnd/>
          </a:ln>
          <a:effectLst/>
        </p:spPr>
        <p:txBody>
          <a:bodyPr>
            <a:spAutoFit/>
          </a:bodyPr>
          <a:lstStyle/>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Bên trái là dãy Tam Đảo như bức tường xanh sừng sững</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Xa xa là núi Sóc Sơn</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Trước mặt là ngã Ba Hạc</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Những cây hoa đại cổ thụ toả hương thơm, những cây thông già</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giếng Ngọc trong xanh,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Effect transition="in" filter="barn(inVertical)">
                                      <p:cBhvr>
                                        <p:cTn id="13" dur="500"/>
                                        <p:tgtEl>
                                          <p:spTgt spid="102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8">
                                            <p:txEl>
                                              <p:pRg st="3" end="3"/>
                                            </p:txEl>
                                          </p:spTgt>
                                        </p:tgtEl>
                                        <p:attrNameLst>
                                          <p:attrName>style.visibility</p:attrName>
                                        </p:attrNameLst>
                                      </p:cBhvr>
                                      <p:to>
                                        <p:strVal val="visible"/>
                                      </p:to>
                                    </p:set>
                                    <p:animEffect transition="in" filter="barn(inVertical)">
                                      <p:cBhvr>
                                        <p:cTn id="18" dur="500"/>
                                        <p:tgtEl>
                                          <p:spTgt spid="1024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animEffect transition="in" filter="barn(inVertical)">
                                      <p:cBhvr>
                                        <p:cTn id="21" dur="500"/>
                                        <p:tgtEl>
                                          <p:spTgt spid="10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609600" y="457200"/>
            <a:ext cx="8000894" cy="2123658"/>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Những từ ngữ đó nói lên cảnh thiên nhiên ở đên Hùng như thế nào?</a:t>
            </a:r>
          </a:p>
        </p:txBody>
      </p:sp>
      <p:sp>
        <p:nvSpPr>
          <p:cNvPr id="4" name="Rectangle 3"/>
          <p:cNvSpPr>
            <a:spLocks noChangeArrowheads="1"/>
          </p:cNvSpPr>
          <p:nvPr/>
        </p:nvSpPr>
        <p:spPr bwMode="auto">
          <a:xfrm>
            <a:off x="533400" y="2895600"/>
            <a:ext cx="8305800" cy="1446550"/>
          </a:xfrm>
          <a:prstGeom prst="rect">
            <a:avLst/>
          </a:prstGeom>
          <a:noFill/>
          <a:ln w="9525">
            <a:noFill/>
            <a:miter lim="800000"/>
            <a:headEnd/>
            <a:tailEnd/>
          </a:ln>
        </p:spPr>
        <p:txBody>
          <a:bodyPr wrap="square">
            <a:spAutoFit/>
          </a:bodyPr>
          <a:lstStyle/>
          <a:p>
            <a:pPr algn="just" eaLnBrk="1" hangingPunct="1"/>
            <a:r>
              <a:rPr lang="en-US" sz="4400" b="1" i="1">
                <a:latin typeface="Times New Roman" pitchFamily="18" charset="0"/>
                <a:cs typeface="Times New Roman" pitchFamily="18" charset="0"/>
              </a:rPr>
              <a:t>Cảnh thiên nhiên nơi đền Hùng thật đẹp tráng lệ và hùng vĩ.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04800" y="685800"/>
            <a:ext cx="8839200" cy="2800767"/>
          </a:xfrm>
          <a:prstGeom prst="rect">
            <a:avLst/>
          </a:prstGeom>
          <a:noFill/>
          <a:ln w="9525">
            <a:noFill/>
            <a:miter lim="800000"/>
            <a:headEnd/>
            <a:tailEnd/>
          </a:ln>
          <a:effectLst/>
        </p:spPr>
        <p:txBody>
          <a:bodyPr>
            <a:spAutoFit/>
          </a:bodyPr>
          <a:lstStyle/>
          <a:p>
            <a:pPr algn="just">
              <a:spcBef>
                <a:spcPct val="50000"/>
              </a:spcBef>
            </a:pPr>
            <a:r>
              <a:rPr lang="en-US" sz="4400" b="1" i="1">
                <a:solidFill>
                  <a:srgbClr val="FF0000"/>
                </a:solidFill>
                <a:latin typeface="Times New Roman" pitchFamily="18" charset="0"/>
                <a:cs typeface="Times New Roman" pitchFamily="18" charset="0"/>
              </a:rPr>
              <a:t>Bài văn đã gợi cho em nhớ đến một số truyền thuyết về sự nghiệp dựng nước và giữ nước của dân tộc? Hãy kể tên các truyền thuyết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
        <p:nvSpPr>
          <p:cNvPr id="178179" name="Text Box 5"/>
          <p:cNvSpPr txBox="1">
            <a:spLocks noChangeArrowheads="1"/>
          </p:cNvSpPr>
          <p:nvPr/>
        </p:nvSpPr>
        <p:spPr bwMode="auto">
          <a:xfrm>
            <a:off x="76200" y="5334000"/>
            <a:ext cx="90678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rgbClr val="0066FF"/>
                </a:solidFill>
                <a:latin typeface="Times New Roman" pitchFamily="18" charset="0"/>
              </a:rPr>
              <a:t>  </a:t>
            </a:r>
            <a:r>
              <a:rPr lang="en-US" sz="3600" b="1">
                <a:solidFill>
                  <a:srgbClr val="FF0000"/>
                </a:solidFill>
                <a:latin typeface="Times New Roman" pitchFamily="18" charset="0"/>
                <a:cs typeface="Times New Roman" pitchFamily="18" charset="0"/>
              </a:rPr>
              <a:t>Cảnh núi non Ba Vì cao vời vợi gợi nhớ truyền thuyết Sơn Tinh, Thuỷ Tinh</a:t>
            </a:r>
          </a:p>
        </p:txBody>
      </p:sp>
      <p:sp>
        <p:nvSpPr>
          <p:cNvPr id="178180" name="Rectangle 6"/>
          <p:cNvSpPr>
            <a:spLocks noChangeArrowheads="1"/>
          </p:cNvSpPr>
          <p:nvPr/>
        </p:nvSpPr>
        <p:spPr bwMode="auto">
          <a:xfrm>
            <a:off x="15875" y="46038"/>
            <a:ext cx="23622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600">
                <a:solidFill>
                  <a:srgbClr val="000000"/>
                </a:solidFill>
                <a:latin typeface="Times New Roman" pitchFamily="18" charset="0"/>
              </a:rPr>
              <a:t>Núi Ba Vì</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3" name="Picture 4" descr="nga ba hạc"/>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sp>
        <p:nvSpPr>
          <p:cNvPr id="179204" name="Rectangle 6"/>
          <p:cNvSpPr>
            <a:spLocks noChangeArrowheads="1"/>
          </p:cNvSpPr>
          <p:nvPr/>
        </p:nvSpPr>
        <p:spPr bwMode="auto">
          <a:xfrm>
            <a:off x="0" y="5715000"/>
            <a:ext cx="9144000" cy="1143000"/>
          </a:xfrm>
          <a:prstGeom prst="rect">
            <a:avLst/>
          </a:prstGeom>
          <a:noFill/>
          <a:ln w="9525">
            <a:noFill/>
            <a:miter lim="800000"/>
            <a:headEnd/>
            <a:tailEnd/>
          </a:ln>
          <a:effectLst/>
        </p:spPr>
        <p:txBody>
          <a:bodyPr anchor="ctr"/>
          <a:lstStyle/>
          <a:p>
            <a:pPr eaLnBrk="1" hangingPunct="1"/>
            <a:r>
              <a:rPr lang="vi-VN" sz="3600">
                <a:solidFill>
                  <a:srgbClr val="FF0000"/>
                </a:solidFill>
                <a:latin typeface="Times New Roman" pitchFamily="18" charset="0"/>
                <a:cs typeface="Times New Roman" pitchFamily="18" charset="0"/>
              </a:rPr>
              <a:t>Ngã Ba Hạc gợi nhớ truyền thuyết Sơn Tinh – Thủy Tinh. </a:t>
            </a:r>
            <a:endParaRPr lang="en-US" sz="360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76200" y="228600"/>
            <a:ext cx="8915400" cy="5632311"/>
          </a:xfrm>
          <a:prstGeom prst="rect">
            <a:avLst/>
          </a:prstGeom>
        </p:spPr>
        <p:txBody>
          <a:bodyPr wrap="square">
            <a:spAutoFit/>
          </a:bodyPr>
          <a:lstStyle/>
          <a:p>
            <a:pPr algn="just"/>
            <a:r>
              <a:rPr lang="en-US" sz="4000" b="1">
                <a:latin typeface="Times New Roman" pitchFamily="18" charset="0"/>
                <a:cs typeface="Times New Roman" pitchFamily="18" charset="0"/>
              </a:rPr>
              <a:t>     Ngã Ba Hạc hay còn gọi là </a:t>
            </a:r>
            <a:r>
              <a:rPr lang="vi-VN" sz="4000" b="1">
                <a:latin typeface="Times New Roman" pitchFamily="18" charset="0"/>
                <a:cs typeface="Times New Roman" pitchFamily="18" charset="0"/>
              </a:rPr>
              <a:t>ngã ba sông Bạch Hạc, nơi gặp gỡ của 3 con sông hùng vĩ và thơ mộng của miền Bắc  là sông Hồng, sông Đà và sông Lô</a:t>
            </a:r>
            <a:r>
              <a:rPr lang="en-US" sz="4000" b="1">
                <a:latin typeface="Times New Roman" pitchFamily="18" charset="0"/>
                <a:cs typeface="Times New Roman" pitchFamily="18" charset="0"/>
              </a:rPr>
              <a:t>.</a:t>
            </a:r>
          </a:p>
          <a:p>
            <a:pPr algn="just"/>
            <a:r>
              <a:rPr lang="en-US" sz="4000" b="1">
                <a:latin typeface="Times New Roman" pitchFamily="18" charset="0"/>
                <a:cs typeface="Times New Roman" pitchFamily="18" charset="0"/>
              </a:rPr>
              <a:t>     T</a:t>
            </a:r>
            <a:r>
              <a:rPr lang="vi-VN" sz="4000" b="1">
                <a:latin typeface="Times New Roman" pitchFamily="18" charset="0"/>
                <a:cs typeface="Times New Roman" pitchFamily="18" charset="0"/>
              </a:rPr>
              <a:t>ừ hồi Lạc Long Quân lập nước, khi đó người đứng trên núi Nghĩa Lĩnh nhìn ra xa xuôi về phía nam thấy một vùng bãi bồi rộng lớn màu mỡ. </a:t>
            </a:r>
            <a:endParaRPr lang="en-US" sz="4000" b="1">
              <a:latin typeface="Times New Roman" pitchFamily="18" charset="0"/>
              <a:cs typeface="Times New Roman" pitchFamily="18" charset="0"/>
            </a:endParaRPr>
          </a:p>
          <a:p>
            <a:pPr algn="just"/>
            <a:endParaRPr lang="en-US" sz="4000" b="1">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5016758"/>
          </a:xfrm>
          <a:prstGeom prst="rect">
            <a:avLst/>
          </a:prstGeom>
        </p:spPr>
        <p:txBody>
          <a:bodyPr wrap="square">
            <a:spAutoFit/>
          </a:bodyPr>
          <a:lstStyle/>
          <a:p>
            <a:pPr algn="just"/>
            <a:r>
              <a:rPr lang="vi-VN" sz="4000" b="1">
                <a:latin typeface="Times New Roman" pitchFamily="18" charset="0"/>
                <a:cs typeface="Times New Roman" pitchFamily="18" charset="0"/>
              </a:rPr>
              <a:t>Ở đó cây cối tốt tươi, dưới sông cá tôm quần tụ, nhân dân trong vùng hiền hòa chất phác, đời sống ấm no bởi phù sa bồi lắng. Đất lành chim đậu, vùng này là nơi những đàn chim hạc trắng tìm về kiếm ăn, rất đông, tạo nên một quang cảnh hết sức sinh động, tươi đẹp. </a:t>
            </a:r>
            <a:endParaRPr lang="en-US" sz="4000" b="1">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785652"/>
          </a:xfrm>
          <a:prstGeom prst="rect">
            <a:avLst/>
          </a:prstGeom>
        </p:spPr>
        <p:txBody>
          <a:bodyPr wrap="square">
            <a:spAutoFit/>
          </a:bodyPr>
          <a:lstStyle/>
          <a:p>
            <a:pPr algn="just"/>
            <a:r>
              <a:rPr lang="vi-VN" sz="4000" b="1">
                <a:latin typeface="Times New Roman" pitchFamily="18" charset="0"/>
                <a:cs typeface="Times New Roman" pitchFamily="18" charset="0"/>
              </a:rPr>
              <a:t>Trong một lần Lạc Long Quân đến thị sát vùng hợp lưu của 3 con sông, nhìn thấy cảnh trời nước linh thiêng như ngưng tụ nơi này, thỉnh thoảng lại có những đàn chim trắng lớn bay lên, vô cùng thanh bình yên ấm. </a:t>
            </a:r>
            <a:endParaRPr lang="en-US" sz="4000" b="1">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2"/>
          <p:cNvPicPr>
            <a:picLocks noChangeAspect="1" noChangeArrowheads="1"/>
          </p:cNvPicPr>
          <p:nvPr/>
        </p:nvPicPr>
        <p:blipFill>
          <a:blip r:embed="rId2">
            <a:lum bright="-6000" contrast="30000"/>
          </a:blip>
          <a:srcRect l="4156" t="16463" r="1460" b="487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170099"/>
          </a:xfrm>
          <a:prstGeom prst="rect">
            <a:avLst/>
          </a:prstGeom>
        </p:spPr>
        <p:txBody>
          <a:bodyPr wrap="square">
            <a:spAutoFit/>
          </a:bodyPr>
          <a:lstStyle/>
          <a:p>
            <a:pPr algn="just"/>
            <a:r>
              <a:rPr lang="vi-VN" sz="4000" b="1">
                <a:latin typeface="Times New Roman" pitchFamily="18" charset="0"/>
                <a:cs typeface="Times New Roman" pitchFamily="18" charset="0"/>
              </a:rPr>
              <a:t>Người đã gọi vùng này là Bạch Hạc và cái tên cổ xưa đó được lưu truyền cho tận tới ngày nay, vẫn là nơi 3 con sông giao với nhau, cũng là nơi ngưng tụ khí thiêng của trời đất..</a:t>
            </a:r>
            <a:endParaRPr lang="en-US" sz="4000" b="1">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7086600" y="4953000"/>
            <a:ext cx="20574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000000"/>
                </a:solidFill>
                <a:latin typeface="Times New Roman" pitchFamily="18" charset="0"/>
              </a:rPr>
              <a:t>Núi Sóc Sơn</a:t>
            </a:r>
          </a:p>
        </p:txBody>
      </p:sp>
      <p:sp>
        <p:nvSpPr>
          <p:cNvPr id="180227" name="Text Box 6"/>
          <p:cNvSpPr txBox="1">
            <a:spLocks noChangeArrowheads="1"/>
          </p:cNvSpPr>
          <p:nvPr/>
        </p:nvSpPr>
        <p:spPr bwMode="auto">
          <a:xfrm>
            <a:off x="0" y="5638800"/>
            <a:ext cx="9144000" cy="1189038"/>
          </a:xfrm>
          <a:prstGeom prst="rect">
            <a:avLst/>
          </a:prstGeom>
          <a:noFill/>
          <a:ln w="9525">
            <a:noFill/>
            <a:miter lim="800000"/>
            <a:headEnd/>
            <a:tailEnd/>
          </a:ln>
        </p:spPr>
        <p:txBody>
          <a:bodyPr>
            <a:spAutoFit/>
          </a:bodyPr>
          <a:lstStyle/>
          <a:p>
            <a:pPr eaLnBrk="1" hangingPunct="1">
              <a:spcBef>
                <a:spcPct val="50000"/>
              </a:spcBef>
            </a:pPr>
            <a:r>
              <a:rPr lang="en-US" sz="4000">
                <a:solidFill>
                  <a:schemeClr val="accent2"/>
                </a:solidFill>
                <a:latin typeface="Times New Roman" pitchFamily="18" charset="0"/>
              </a:rPr>
              <a:t>…</a:t>
            </a:r>
            <a:r>
              <a:rPr lang="en-US" sz="3200" b="1">
                <a:solidFill>
                  <a:schemeClr val="accent2"/>
                </a:solidFill>
                <a:latin typeface="Times New Roman" pitchFamily="18" charset="0"/>
              </a:rPr>
              <a:t>Nơi in dấu chân ngựa sắt Phù Đổng gợi nhớ truyền thuyết Thánh Gióng.</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25400" y="0"/>
            <a:ext cx="9169400" cy="5692775"/>
          </a:xfrm>
          <a:prstGeom prst="rect">
            <a:avLst/>
          </a:prstGeom>
          <a:noFill/>
          <a:ln w="9525">
            <a:noFill/>
            <a:miter lim="800000"/>
            <a:headEnd/>
            <a:tailEnd/>
          </a:ln>
        </p:spPr>
      </p:pic>
      <p:sp>
        <p:nvSpPr>
          <p:cNvPr id="180229" name="Text Box 7"/>
          <p:cNvSpPr txBox="1">
            <a:spLocks noChangeArrowheads="1"/>
          </p:cNvSpPr>
          <p:nvPr/>
        </p:nvSpPr>
        <p:spPr bwMode="auto">
          <a:xfrm>
            <a:off x="0" y="304800"/>
            <a:ext cx="3505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latin typeface=".VnAvantH" pitchFamily="34" charset="0"/>
              </a:rPr>
              <a:t>N</a:t>
            </a:r>
            <a:r>
              <a:rPr lang="en-US" sz="4000">
                <a:solidFill>
                  <a:srgbClr val="FF0000"/>
                </a:solidFill>
                <a:latin typeface="Arial" charset="0"/>
              </a:rPr>
              <a:t>úi Sóc Sơn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2700" y="0"/>
            <a:ext cx="9144000" cy="5486400"/>
          </a:xfrm>
          <a:prstGeom prst="rect">
            <a:avLst/>
          </a:prstGeom>
          <a:noFill/>
          <a:ln w="9525">
            <a:noFill/>
            <a:miter lim="800000"/>
            <a:headEnd/>
            <a:tailEnd/>
          </a:ln>
        </p:spPr>
      </p:pic>
      <p:sp>
        <p:nvSpPr>
          <p:cNvPr id="181251" name="Text Box 3"/>
          <p:cNvSpPr txBox="1">
            <a:spLocks noChangeArrowheads="1"/>
          </p:cNvSpPr>
          <p:nvPr/>
        </p:nvSpPr>
        <p:spPr bwMode="auto">
          <a:xfrm>
            <a:off x="381000" y="5486400"/>
            <a:ext cx="8534400" cy="1138238"/>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rgbClr val="0066FF"/>
                </a:solidFill>
                <a:latin typeface="Times New Roman" pitchFamily="18" charset="0"/>
                <a:cs typeface="Times New Roman" pitchFamily="18" charset="0"/>
              </a:rPr>
              <a:t> </a:t>
            </a:r>
            <a:r>
              <a:rPr lang="en-US" sz="3200" b="1">
                <a:solidFill>
                  <a:srgbClr val="000066"/>
                </a:solidFill>
                <a:latin typeface="Arial" pitchFamily="34" charset="0"/>
                <a:cs typeface="Arial" pitchFamily="34" charset="0"/>
              </a:rPr>
              <a:t>Cột đá thề - gợi nhớ truyền thuyết về An Dương Vương.  </a:t>
            </a:r>
          </a:p>
        </p:txBody>
      </p:sp>
      <p:sp>
        <p:nvSpPr>
          <p:cNvPr id="181252" name="Rectangle 4"/>
          <p:cNvSpPr>
            <a:spLocks noChangeArrowheads="1"/>
          </p:cNvSpPr>
          <p:nvPr/>
        </p:nvSpPr>
        <p:spPr bwMode="auto">
          <a:xfrm>
            <a:off x="228600" y="0"/>
            <a:ext cx="2971800" cy="685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4400">
                <a:solidFill>
                  <a:srgbClr val="000000"/>
                </a:solidFill>
                <a:latin typeface="Times New Roman" pitchFamily="18" charset="0"/>
                <a:cs typeface="Times New Roman" pitchFamily="18" charset="0"/>
              </a:rPr>
              <a:t>Cột Đá Thề</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p:spPr>
      </p:pic>
      <p:sp>
        <p:nvSpPr>
          <p:cNvPr id="182275" name="Text Box 3"/>
          <p:cNvSpPr txBox="1">
            <a:spLocks noChangeArrowheads="1"/>
          </p:cNvSpPr>
          <p:nvPr/>
        </p:nvSpPr>
        <p:spPr bwMode="auto">
          <a:xfrm>
            <a:off x="0" y="1588"/>
            <a:ext cx="3352800" cy="650875"/>
          </a:xfrm>
          <a:prstGeom prst="rect">
            <a:avLst/>
          </a:prstGeom>
          <a:solidFill>
            <a:srgbClr val="FFFF00"/>
          </a:solidFill>
          <a:ln w="9525">
            <a:solidFill>
              <a:srgbClr val="3333CC"/>
            </a:solidFill>
            <a:miter lim="800000"/>
            <a:headEnd/>
            <a:tailEnd/>
          </a:ln>
          <a:effectLst/>
        </p:spPr>
        <p:txBody>
          <a:bodyPr>
            <a:spAutoFit/>
          </a:bodyPr>
          <a:lstStyle/>
          <a:p>
            <a:pPr eaLnBrk="1" hangingPunct="1">
              <a:spcBef>
                <a:spcPct val="50000"/>
              </a:spcBef>
            </a:pPr>
            <a:r>
              <a:rPr lang="en-US" sz="3600" b="1">
                <a:solidFill>
                  <a:srgbClr val="CC0000"/>
                </a:solidFill>
                <a:latin typeface="Times New Roman" pitchFamily="18" charset="0"/>
                <a:cs typeface="Times New Roman" pitchFamily="18" charset="0"/>
              </a:rPr>
              <a:t>ĐỀN TRUNG</a:t>
            </a:r>
          </a:p>
        </p:txBody>
      </p:sp>
      <p:sp>
        <p:nvSpPr>
          <p:cNvPr id="182276" name="Text Box 4"/>
          <p:cNvSpPr txBox="1">
            <a:spLocks noChangeArrowheads="1"/>
          </p:cNvSpPr>
          <p:nvPr/>
        </p:nvSpPr>
        <p:spPr bwMode="auto">
          <a:xfrm>
            <a:off x="304800" y="5657671"/>
            <a:ext cx="88392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Gợi nhớ truyền thuyết </a:t>
            </a:r>
            <a:r>
              <a:rPr lang="en-US" sz="3600" b="1" i="1">
                <a:solidFill>
                  <a:schemeClr val="accent2"/>
                </a:solidFill>
                <a:latin typeface="Arial" pitchFamily="34" charset="0"/>
                <a:cs typeface="Arial" pitchFamily="34" charset="0"/>
              </a:rPr>
              <a:t>Sự tích bánh chưng, bánh giầy</a:t>
            </a:r>
            <a:r>
              <a:rPr lang="en-US" sz="3600" b="1">
                <a:solidFill>
                  <a:schemeClr val="accent2"/>
                </a:solidFill>
                <a:latin typeface="Arial" pitchFamily="34" charset="0"/>
                <a:cs typeface="Arial"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a:srcRect/>
          <a:stretch>
            <a:fillRect/>
          </a:stretch>
        </p:blipFill>
        <p:spPr bwMode="auto">
          <a:xfrm>
            <a:off x="76200" y="0"/>
            <a:ext cx="8994775" cy="5562600"/>
          </a:xfrm>
          <a:prstGeom prst="rect">
            <a:avLst/>
          </a:prstGeom>
          <a:noFill/>
          <a:ln w="9525">
            <a:noFill/>
            <a:miter lim="800000"/>
            <a:headEnd/>
            <a:tailEnd/>
          </a:ln>
        </p:spPr>
      </p:pic>
      <p:sp>
        <p:nvSpPr>
          <p:cNvPr id="183299" name="Text Box 3"/>
          <p:cNvSpPr txBox="1">
            <a:spLocks noChangeArrowheads="1"/>
          </p:cNvSpPr>
          <p:nvPr/>
        </p:nvSpPr>
        <p:spPr bwMode="auto">
          <a:xfrm>
            <a:off x="3733800" y="4724400"/>
            <a:ext cx="2174875" cy="650875"/>
          </a:xfrm>
          <a:prstGeom prst="rect">
            <a:avLst/>
          </a:prstGeom>
          <a:solidFill>
            <a:schemeClr val="bg1"/>
          </a:solidFill>
          <a:ln w="9525">
            <a:solidFill>
              <a:srgbClr val="3333CC"/>
            </a:solidFill>
            <a:miter lim="800000"/>
            <a:headEnd/>
            <a:tailEnd/>
          </a:ln>
        </p:spPr>
        <p:txBody>
          <a:bodyPr>
            <a:spAutoFit/>
          </a:bodyPr>
          <a:lstStyle/>
          <a:p>
            <a:pPr eaLnBrk="1" hangingPunct="1">
              <a:spcBef>
                <a:spcPct val="50000"/>
              </a:spcBef>
            </a:pPr>
            <a:r>
              <a:rPr lang="en-US" sz="3600" b="1">
                <a:solidFill>
                  <a:srgbClr val="CC0000"/>
                </a:solidFill>
                <a:latin typeface="Times New Roman" pitchFamily="18" charset="0"/>
              </a:rPr>
              <a:t>ĐỀN HẠ</a:t>
            </a:r>
          </a:p>
        </p:txBody>
      </p:sp>
      <p:sp>
        <p:nvSpPr>
          <p:cNvPr id="183300" name="Text Box 4"/>
          <p:cNvSpPr txBox="1">
            <a:spLocks noChangeArrowheads="1"/>
          </p:cNvSpPr>
          <p:nvPr/>
        </p:nvSpPr>
        <p:spPr bwMode="auto">
          <a:xfrm>
            <a:off x="304800" y="5657671"/>
            <a:ext cx="84582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 Gợi nhớ đến truyền thuyết </a:t>
            </a:r>
            <a:r>
              <a:rPr lang="en-US" sz="3600" b="1" i="1">
                <a:solidFill>
                  <a:schemeClr val="accent2"/>
                </a:solidFill>
                <a:latin typeface="Arial" pitchFamily="34" charset="0"/>
                <a:cs typeface="Arial" pitchFamily="34" charset="0"/>
              </a:rPr>
              <a:t>Sự tích trăm trứng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2"/>
          <a:srcRect/>
          <a:stretch>
            <a:fillRect/>
          </a:stretch>
        </p:blipFill>
        <p:spPr bwMode="auto">
          <a:xfrm>
            <a:off x="0" y="0"/>
            <a:ext cx="3048000" cy="289560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3"/>
          <a:srcRect/>
          <a:stretch>
            <a:fillRect/>
          </a:stretch>
        </p:blipFill>
        <p:spPr bwMode="auto">
          <a:xfrm>
            <a:off x="6019800" y="2971800"/>
            <a:ext cx="3124200" cy="30480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4"/>
          <a:srcRect/>
          <a:stretch>
            <a:fillRect/>
          </a:stretch>
        </p:blipFill>
        <p:spPr bwMode="auto">
          <a:xfrm>
            <a:off x="6096000" y="0"/>
            <a:ext cx="3048000" cy="289560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5"/>
          <a:srcRect/>
          <a:stretch>
            <a:fillRect/>
          </a:stretch>
        </p:blipFill>
        <p:spPr bwMode="auto">
          <a:xfrm>
            <a:off x="0" y="3048000"/>
            <a:ext cx="3048000" cy="297180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6"/>
          <a:srcRect/>
          <a:stretch>
            <a:fillRect/>
          </a:stretch>
        </p:blipFill>
        <p:spPr bwMode="auto">
          <a:xfrm>
            <a:off x="3124200" y="3048000"/>
            <a:ext cx="2819400" cy="30480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7"/>
          <a:srcRect/>
          <a:stretch>
            <a:fillRect/>
          </a:stretch>
        </p:blipFill>
        <p:spPr bwMode="auto">
          <a:xfrm>
            <a:off x="3124200" y="0"/>
            <a:ext cx="2895600" cy="2895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228600" y="685800"/>
            <a:ext cx="8229600" cy="3581400"/>
          </a:xfrm>
          <a:prstGeom prst="rect">
            <a:avLst/>
          </a:prstGeom>
          <a:noFill/>
          <a:ln w="9525">
            <a:noFill/>
            <a:miter lim="800000"/>
            <a:headEnd/>
            <a:tailEnd/>
          </a:ln>
          <a:effectLst/>
        </p:spPr>
        <p:txBody>
          <a:bodyPr anchor="ctr"/>
          <a:lstStyle/>
          <a:p>
            <a:pPr eaLnBrk="1" hangingPunct="1"/>
            <a:r>
              <a:rPr lang="en-US" sz="4400">
                <a:solidFill>
                  <a:srgbClr val="FF0000"/>
                </a:solidFill>
                <a:latin typeface="Arial" pitchFamily="34" charset="0"/>
                <a:cs typeface="Arial" pitchFamily="34" charset="0"/>
              </a:rPr>
              <a:t>  </a:t>
            </a:r>
            <a:r>
              <a:rPr lang="vi-VN" sz="4400" b="1" i="1">
                <a:solidFill>
                  <a:srgbClr val="FF0000"/>
                </a:solidFill>
                <a:latin typeface="Arial" pitchFamily="34" charset="0"/>
                <a:cs typeface="Arial" pitchFamily="34" charset="0"/>
              </a:rPr>
              <a:t>Mỗi ngọn núi, con suối, dòng sông, mái đền ở vùng đất Tổ đều gợi nhớ về những ngày xa xưa, về cội nguồn</a:t>
            </a:r>
            <a:r>
              <a:rPr lang="en-US" sz="4400" b="1" i="1">
                <a:solidFill>
                  <a:srgbClr val="FF0000"/>
                </a:solidFill>
                <a:latin typeface="Arial" pitchFamily="34" charset="0"/>
                <a:cs typeface="Arial" pitchFamily="34" charset="0"/>
              </a:rPr>
              <a:t>, về truyền thống của</a:t>
            </a:r>
            <a:r>
              <a:rPr lang="vi-VN" sz="4400" b="1" i="1">
                <a:solidFill>
                  <a:srgbClr val="FF0000"/>
                </a:solidFill>
                <a:latin typeface="Arial" pitchFamily="34" charset="0"/>
                <a:cs typeface="Arial" pitchFamily="34" charset="0"/>
              </a:rPr>
              <a:t> dân tộc.</a:t>
            </a:r>
            <a:endParaRPr lang="en-US" sz="4400" b="1" i="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linds(horizontal)">
                                      <p:cBhvr>
                                        <p:cTn id="7"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1" name="Rectangle 9"/>
          <p:cNvSpPr>
            <a:spLocks noChangeArrowheads="1"/>
          </p:cNvSpPr>
          <p:nvPr/>
        </p:nvSpPr>
        <p:spPr bwMode="auto">
          <a:xfrm>
            <a:off x="381000" y="533400"/>
            <a:ext cx="7772400" cy="1446550"/>
          </a:xfrm>
          <a:prstGeom prst="rect">
            <a:avLst/>
          </a:prstGeom>
          <a:noFill/>
          <a:ln w="9525">
            <a:noFill/>
            <a:miter lim="800000"/>
            <a:headEnd/>
            <a:tailEnd/>
          </a:ln>
          <a:effectLst/>
        </p:spPr>
        <p:txBody>
          <a:bodyPr>
            <a:spAutoFit/>
          </a:bodyPr>
          <a:lstStyle/>
          <a:p>
            <a:r>
              <a:rPr lang="en-US" sz="4400" b="1">
                <a:solidFill>
                  <a:srgbClr val="FF0000"/>
                </a:solidFill>
                <a:latin typeface="Arial" pitchFamily="34" charset="0"/>
                <a:cs typeface="Arial" pitchFamily="34" charset="0"/>
              </a:rPr>
              <a:t>Em hiểu câu ca dao sau như thế nào?</a:t>
            </a:r>
          </a:p>
        </p:txBody>
      </p:sp>
      <p:sp>
        <p:nvSpPr>
          <p:cNvPr id="74779" name="Rectangle 27"/>
          <p:cNvSpPr>
            <a:spLocks noChangeArrowheads="1"/>
          </p:cNvSpPr>
          <p:nvPr/>
        </p:nvSpPr>
        <p:spPr bwMode="auto">
          <a:xfrm>
            <a:off x="304800" y="2286000"/>
            <a:ext cx="8534400" cy="2123658"/>
          </a:xfrm>
          <a:prstGeom prst="rect">
            <a:avLst/>
          </a:prstGeom>
          <a:solidFill>
            <a:srgbClr val="CCCC00"/>
          </a:solidFill>
          <a:ln w="12700">
            <a:solidFill>
              <a:srgbClr val="0000CC"/>
            </a:solidFill>
            <a:miter lim="800000"/>
            <a:headEnd/>
            <a:tailEnd/>
          </a:ln>
          <a:effectLst/>
        </p:spPr>
        <p:txBody>
          <a:bodyPr wrap="square">
            <a:spAutoFit/>
          </a:bodyPr>
          <a:lstStyle/>
          <a:p>
            <a:pPr algn="ctr"/>
            <a:r>
              <a:rPr lang="en-US" sz="4400">
                <a:solidFill>
                  <a:srgbClr val="CC0000"/>
                </a:solidFill>
                <a:latin typeface="Arial" pitchFamily="34" charset="0"/>
                <a:cs typeface="Arial" pitchFamily="34" charset="0"/>
              </a:rPr>
              <a:t>   </a:t>
            </a:r>
            <a:r>
              <a:rPr lang="en-US" sz="4400" b="1" i="1">
                <a:solidFill>
                  <a:srgbClr val="FF3300"/>
                </a:solidFill>
                <a:latin typeface="Arial" pitchFamily="34" charset="0"/>
                <a:cs typeface="Arial" pitchFamily="34" charset="0"/>
              </a:rPr>
              <a:t>“ </a:t>
            </a:r>
            <a:r>
              <a:rPr lang="en-US" sz="4400" b="1" i="1">
                <a:solidFill>
                  <a:srgbClr val="FF0000"/>
                </a:solidFill>
                <a:latin typeface="Arial" pitchFamily="34" charset="0"/>
                <a:cs typeface="Arial" pitchFamily="34" charset="0"/>
              </a:rPr>
              <a:t>Dù ai đi ngược về xuôi </a:t>
            </a:r>
          </a:p>
          <a:p>
            <a:pPr algn="ctr"/>
            <a:r>
              <a:rPr lang="en-US" sz="4400" b="1" i="1">
                <a:solidFill>
                  <a:srgbClr val="FF0000"/>
                </a:solidFill>
                <a:latin typeface="Arial" pitchFamily="34" charset="0"/>
                <a:cs typeface="Arial" pitchFamily="34" charset="0"/>
              </a:rPr>
              <a:t>Nhớ ngày giỗ Tổ mùng mười tháng ba</a:t>
            </a:r>
            <a:r>
              <a:rPr lang="en-US" sz="4400" i="1">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4779"/>
                                        </p:tgtEl>
                                        <p:attrNameLst>
                                          <p:attrName>style.visibility</p:attrName>
                                        </p:attrNameLst>
                                      </p:cBhvr>
                                      <p:to>
                                        <p:strVal val="visible"/>
                                      </p:to>
                                    </p:set>
                                    <p:anim calcmode="lin" valueType="num">
                                      <p:cBhvr>
                                        <p:cTn id="7" dur="1000" fill="hold"/>
                                        <p:tgtEl>
                                          <p:spTgt spid="74779"/>
                                        </p:tgtEl>
                                        <p:attrNameLst>
                                          <p:attrName>ppt_w</p:attrName>
                                        </p:attrNameLst>
                                      </p:cBhvr>
                                      <p:tavLst>
                                        <p:tav tm="0">
                                          <p:val>
                                            <p:fltVal val="0"/>
                                          </p:val>
                                        </p:tav>
                                        <p:tav tm="100000">
                                          <p:val>
                                            <p:strVal val="#ppt_w"/>
                                          </p:val>
                                        </p:tav>
                                      </p:tavLst>
                                    </p:anim>
                                    <p:anim calcmode="lin" valueType="num">
                                      <p:cBhvr>
                                        <p:cTn id="8" dur="1000" fill="hold"/>
                                        <p:tgtEl>
                                          <p:spTgt spid="74779"/>
                                        </p:tgtEl>
                                        <p:attrNameLst>
                                          <p:attrName>ppt_h</p:attrName>
                                        </p:attrNameLst>
                                      </p:cBhvr>
                                      <p:tavLst>
                                        <p:tav tm="0">
                                          <p:val>
                                            <p:fltVal val="0"/>
                                          </p:val>
                                        </p:tav>
                                        <p:tav tm="100000">
                                          <p:val>
                                            <p:strVal val="#ppt_h"/>
                                          </p:val>
                                        </p:tav>
                                      </p:tavLst>
                                    </p:anim>
                                    <p:anim calcmode="lin" valueType="num">
                                      <p:cBhvr>
                                        <p:cTn id="9" dur="1000" fill="hold"/>
                                        <p:tgtEl>
                                          <p:spTgt spid="74779"/>
                                        </p:tgtEl>
                                        <p:attrNameLst>
                                          <p:attrName>style.rotation</p:attrName>
                                        </p:attrNameLst>
                                      </p:cBhvr>
                                      <p:tavLst>
                                        <p:tav tm="0">
                                          <p:val>
                                            <p:fltVal val="90"/>
                                          </p:val>
                                        </p:tav>
                                        <p:tav tm="100000">
                                          <p:val>
                                            <p:fltVal val="0"/>
                                          </p:val>
                                        </p:tav>
                                      </p:tavLst>
                                    </p:anim>
                                    <p:animEffect transition="in" filter="fade">
                                      <p:cBhvr>
                                        <p:cTn id="10" dur="1000"/>
                                        <p:tgtEl>
                                          <p:spTgt spid="7477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4761"/>
                                        </p:tgtEl>
                                        <p:attrNameLst>
                                          <p:attrName>style.visibility</p:attrName>
                                        </p:attrNameLst>
                                      </p:cBhvr>
                                      <p:to>
                                        <p:strVal val="visible"/>
                                      </p:to>
                                    </p:set>
                                    <p:anim calcmode="lin" valueType="num">
                                      <p:cBhvr>
                                        <p:cTn id="13" dur="1000" fill="hold"/>
                                        <p:tgtEl>
                                          <p:spTgt spid="74761"/>
                                        </p:tgtEl>
                                        <p:attrNameLst>
                                          <p:attrName>ppt_w</p:attrName>
                                        </p:attrNameLst>
                                      </p:cBhvr>
                                      <p:tavLst>
                                        <p:tav tm="0">
                                          <p:val>
                                            <p:fltVal val="0"/>
                                          </p:val>
                                        </p:tav>
                                        <p:tav tm="100000">
                                          <p:val>
                                            <p:strVal val="#ppt_w"/>
                                          </p:val>
                                        </p:tav>
                                      </p:tavLst>
                                    </p:anim>
                                    <p:anim calcmode="lin" valueType="num">
                                      <p:cBhvr>
                                        <p:cTn id="14" dur="1000" fill="hold"/>
                                        <p:tgtEl>
                                          <p:spTgt spid="74761"/>
                                        </p:tgtEl>
                                        <p:attrNameLst>
                                          <p:attrName>ppt_h</p:attrName>
                                        </p:attrNameLst>
                                      </p:cBhvr>
                                      <p:tavLst>
                                        <p:tav tm="0">
                                          <p:val>
                                            <p:fltVal val="0"/>
                                          </p:val>
                                        </p:tav>
                                        <p:tav tm="100000">
                                          <p:val>
                                            <p:strVal val="#ppt_h"/>
                                          </p:val>
                                        </p:tav>
                                      </p:tavLst>
                                    </p:anim>
                                    <p:anim calcmode="lin" valueType="num">
                                      <p:cBhvr>
                                        <p:cTn id="15" dur="1000" fill="hold"/>
                                        <p:tgtEl>
                                          <p:spTgt spid="74761"/>
                                        </p:tgtEl>
                                        <p:attrNameLst>
                                          <p:attrName>style.rotation</p:attrName>
                                        </p:attrNameLst>
                                      </p:cBhvr>
                                      <p:tavLst>
                                        <p:tav tm="0">
                                          <p:val>
                                            <p:fltVal val="90"/>
                                          </p:val>
                                        </p:tav>
                                        <p:tav tm="100000">
                                          <p:val>
                                            <p:fltVal val="0"/>
                                          </p:val>
                                        </p:tav>
                                      </p:tavLst>
                                    </p:anim>
                                    <p:animEffect transition="in" filter="fade">
                                      <p:cBhvr>
                                        <p:cTn id="16"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7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0" name="Rectangle 8"/>
          <p:cNvSpPr>
            <a:spLocks noChangeArrowheads="1"/>
          </p:cNvSpPr>
          <p:nvPr/>
        </p:nvSpPr>
        <p:spPr bwMode="auto">
          <a:xfrm>
            <a:off x="304800" y="228600"/>
            <a:ext cx="8534400" cy="2123658"/>
          </a:xfrm>
          <a:prstGeom prst="rect">
            <a:avLst/>
          </a:prstGeom>
          <a:noFill/>
          <a:ln w="9525">
            <a:noFill/>
            <a:miter lim="800000"/>
            <a:headEnd/>
            <a:tailEnd/>
          </a:ln>
          <a:effectLst/>
        </p:spPr>
        <p:txBody>
          <a:bodyPr wrap="square">
            <a:spAutoFit/>
          </a:bodyPr>
          <a:lstStyle/>
          <a:p>
            <a:r>
              <a:rPr lang="en-US" sz="4400" b="1">
                <a:solidFill>
                  <a:srgbClr val="CC0000"/>
                </a:solidFill>
                <a:latin typeface="Arial" pitchFamily="34" charset="0"/>
                <a:cs typeface="Arial" pitchFamily="34" charset="0"/>
              </a:rPr>
              <a:t>* Người dân Việt Nam thủy chung luôn nhớ về cội nguồn của dân tộc</a:t>
            </a:r>
            <a:r>
              <a:rPr lang="en-US" sz="4400">
                <a:solidFill>
                  <a:srgbClr val="CC0000"/>
                </a:solidFill>
                <a:latin typeface="Arial" pitchFamily="34" charset="0"/>
                <a:cs typeface="Arial" pitchFamily="34" charset="0"/>
              </a:rPr>
              <a:t>.</a:t>
            </a:r>
          </a:p>
        </p:txBody>
      </p:sp>
      <p:sp>
        <p:nvSpPr>
          <p:cNvPr id="74781" name="Text Box 29"/>
          <p:cNvSpPr txBox="1">
            <a:spLocks noChangeArrowheads="1"/>
          </p:cNvSpPr>
          <p:nvPr/>
        </p:nvSpPr>
        <p:spPr bwMode="auto">
          <a:xfrm>
            <a:off x="457200" y="2514600"/>
            <a:ext cx="8458200" cy="2800767"/>
          </a:xfrm>
          <a:prstGeom prst="rect">
            <a:avLst/>
          </a:prstGeom>
          <a:noFill/>
          <a:ln w="9525">
            <a:noFill/>
            <a:miter lim="800000"/>
            <a:headEnd/>
            <a:tailEnd/>
          </a:ln>
          <a:effectLst/>
        </p:spPr>
        <p:txBody>
          <a:bodyPr wrap="square">
            <a:spAutoFit/>
          </a:bodyPr>
          <a:lstStyle/>
          <a:p>
            <a:pPr>
              <a:spcBef>
                <a:spcPct val="50000"/>
              </a:spcBef>
            </a:pPr>
            <a:r>
              <a:rPr lang="en-US" sz="4400" b="1">
                <a:solidFill>
                  <a:srgbClr val="FF0000"/>
                </a:solidFill>
                <a:latin typeface="Arial" pitchFamily="34" charset="0"/>
                <a:cs typeface="Arial" pitchFamily="34" charset="0"/>
              </a:rPr>
              <a:t>* Dù đi bất cứ đâu cũng không được quên ngày giỗ Tổ (</a:t>
            </a:r>
            <a:r>
              <a:rPr lang="en-US" sz="4400" b="1">
                <a:solidFill>
                  <a:schemeClr val="accent2"/>
                </a:solidFill>
                <a:latin typeface="Arial" pitchFamily="34" charset="0"/>
                <a:cs typeface="Arial" pitchFamily="34" charset="0"/>
              </a:rPr>
              <a:t>mùng 10 tháng 3 âm lịch</a:t>
            </a:r>
            <a:r>
              <a:rPr lang="en-US" sz="4400" b="1">
                <a:solidFill>
                  <a:srgbClr val="FF0000"/>
                </a:solidFill>
                <a:latin typeface="Arial" pitchFamily="34" charset="0"/>
                <a:cs typeface="Arial" pitchFamily="34" charset="0"/>
              </a:rPr>
              <a:t>), không được quên cội nguồn</a:t>
            </a:r>
            <a:r>
              <a:rPr lang="en-US" sz="4400" b="1">
                <a:solidFill>
                  <a:srgbClr val="00000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checkerboard(across)">
                                      <p:cBhvr>
                                        <p:cTn id="7" dur="1000"/>
                                        <p:tgtEl>
                                          <p:spTgt spid="747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81"/>
                                        </p:tgtEl>
                                        <p:attrNameLst>
                                          <p:attrName>style.visibility</p:attrName>
                                        </p:attrNameLst>
                                      </p:cBhvr>
                                      <p:to>
                                        <p:strVal val="visible"/>
                                      </p:to>
                                    </p:set>
                                    <p:animEffect transition="in" filter="randombar(horizontal)">
                                      <p:cBhvr>
                                        <p:cTn id="12" dur="1000"/>
                                        <p:tgtEl>
                                          <p:spTgt spid="74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8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82" name="Text Box 30"/>
          <p:cNvSpPr txBox="1">
            <a:spLocks noChangeArrowheads="1"/>
          </p:cNvSpPr>
          <p:nvPr/>
        </p:nvSpPr>
        <p:spPr bwMode="auto">
          <a:xfrm>
            <a:off x="533400" y="1447800"/>
            <a:ext cx="8143875" cy="3416320"/>
          </a:xfrm>
          <a:prstGeom prst="rect">
            <a:avLst/>
          </a:prstGeom>
          <a:noFill/>
          <a:ln w="9525">
            <a:noFill/>
            <a:miter lim="800000"/>
            <a:headEnd/>
            <a:tailEnd/>
          </a:ln>
          <a:effectLst/>
        </p:spPr>
        <p:txBody>
          <a:bodyPr>
            <a:spAutoFit/>
          </a:bodyPr>
          <a:lstStyle/>
          <a:p>
            <a:pPr>
              <a:spcBef>
                <a:spcPct val="50000"/>
              </a:spcBef>
            </a:pPr>
            <a:r>
              <a:rPr lang="en-US" sz="5400" b="1" u="sng">
                <a:solidFill>
                  <a:srgbClr val="0000FF"/>
                </a:solidFill>
                <a:latin typeface="Arial" pitchFamily="34" charset="0"/>
                <a:cs typeface="Arial" pitchFamily="34" charset="0"/>
              </a:rPr>
              <a:t>Đó chính là niềm thành kính thiêng liêng của mỗi con người đối với tổ tiên</a:t>
            </a:r>
            <a:r>
              <a:rPr lang="en-US" sz="5400" b="1">
                <a:solidFill>
                  <a:srgbClr val="0000FF"/>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Effect transition="in" filter="wheel(4)">
                                      <p:cBhvr>
                                        <p:cTn id="7" dur="2000"/>
                                        <p:tgtEl>
                                          <p:spTgt spid="74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33400" y="762070"/>
            <a:ext cx="8839074" cy="2062103"/>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a:t>
            </a:r>
            <a:r>
              <a:rPr lang="en-US" sz="6000" b="1">
                <a:solidFill>
                  <a:srgbClr val="CC0000"/>
                </a:solidFill>
                <a:latin typeface="Times New Roman" pitchFamily="18" charset="0"/>
                <a:cs typeface="Times New Roman" pitchFamily="18" charset="0"/>
              </a:rPr>
              <a:t>Phong </a:t>
            </a:r>
            <a:r>
              <a:rPr lang="en-US" sz="6000" b="1" dirty="0" err="1">
                <a:solidFill>
                  <a:srgbClr val="CC0000"/>
                </a:solidFill>
                <a:latin typeface="Times New Roman" pitchFamily="18" charset="0"/>
                <a:cs typeface="Times New Roman" pitchFamily="18" charset="0"/>
              </a:rPr>
              <a:t>cảnh</a:t>
            </a:r>
            <a:r>
              <a:rPr lang="en-US" sz="6000" b="1" dirty="0">
                <a:solidFill>
                  <a:srgbClr val="CC0000"/>
                </a:solidFill>
                <a:latin typeface="Times New Roman" pitchFamily="18" charset="0"/>
                <a:cs typeface="Times New Roman" pitchFamily="18" charset="0"/>
              </a:rPr>
              <a:t> </a:t>
            </a:r>
            <a:r>
              <a:rPr lang="en-US" sz="6000" b="1" dirty="0" err="1">
                <a:solidFill>
                  <a:srgbClr val="CC0000"/>
                </a:solidFill>
                <a:latin typeface="Times New Roman" pitchFamily="18" charset="0"/>
                <a:cs typeface="Times New Roman" pitchFamily="18" charset="0"/>
              </a:rPr>
              <a:t>đền</a:t>
            </a:r>
            <a:r>
              <a:rPr lang="en-US" sz="6000" b="1" dirty="0">
                <a:solidFill>
                  <a:srgbClr val="CC0000"/>
                </a:solidFill>
                <a:latin typeface="Times New Roman" pitchFamily="18" charset="0"/>
                <a:cs typeface="Times New Roman" pitchFamily="18" charset="0"/>
              </a:rPr>
              <a:t> </a:t>
            </a:r>
            <a:r>
              <a:rPr lang="en-US" sz="6000" b="1" dirty="0" err="1">
                <a:solidFill>
                  <a:srgbClr val="CC0000"/>
                </a:solidFill>
                <a:latin typeface="Times New Roman" pitchFamily="18" charset="0"/>
                <a:cs typeface="Times New Roman" pitchFamily="18" charset="0"/>
              </a:rPr>
              <a:t>Hùng</a:t>
            </a:r>
            <a:endParaRPr lang="en-US" sz="6000" b="1" dirty="0">
              <a:solidFill>
                <a:srgbClr val="CC0000"/>
              </a:solidFill>
              <a:latin typeface="Times New Roman" pitchFamily="18" charset="0"/>
              <a:cs typeface="Times New Roman" pitchFamily="18" charset="0"/>
            </a:endParaRPr>
          </a:p>
          <a:p>
            <a:pPr algn="ctr">
              <a:spcBef>
                <a:spcPct val="50000"/>
              </a:spcBef>
            </a:pPr>
            <a:r>
              <a:rPr lang="en-US" sz="24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Đoàn</a:t>
            </a:r>
            <a:r>
              <a:rPr lang="en-US" sz="3200" b="1" i="1" dirty="0">
                <a:solidFill>
                  <a:srgbClr val="000000"/>
                </a:solidFill>
                <a:latin typeface="Times New Roman" pitchFamily="18" charset="0"/>
                <a:cs typeface="Times New Roman" pitchFamily="18" charset="0"/>
              </a:rPr>
              <a:t> Minh </a:t>
            </a:r>
            <a:r>
              <a:rPr lang="en-US" sz="3200" b="1" i="1" dirty="0" err="1">
                <a:solidFill>
                  <a:srgbClr val="000000"/>
                </a:solidFill>
                <a:latin typeface="Times New Roman" pitchFamily="18" charset="0"/>
                <a:cs typeface="Times New Roman" pitchFamily="18" charset="0"/>
              </a:rPr>
              <a:t>Tuấn</a:t>
            </a:r>
            <a:endParaRPr lang="en-US" sz="3200" b="1" i="1" dirty="0">
              <a:solidFill>
                <a:srgbClr val="000000"/>
              </a:solidFill>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    </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86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Denhung"/>
          <p:cNvPicPr>
            <a:picLocks noChangeAspect="1" noChangeArrowheads="1"/>
          </p:cNvPicPr>
          <p:nvPr/>
        </p:nvPicPr>
        <p:blipFill>
          <a:blip r:embed="rId2"/>
          <a:srcRect/>
          <a:stretch>
            <a:fillRect/>
          </a:stretch>
        </p:blipFill>
        <p:spPr bwMode="auto">
          <a:xfrm>
            <a:off x="0" y="0"/>
            <a:ext cx="8839200" cy="6400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381000" y="304801"/>
            <a:ext cx="8534400" cy="5509200"/>
          </a:xfrm>
          <a:prstGeom prst="rect">
            <a:avLst/>
          </a:prstGeom>
          <a:noFill/>
          <a:ln w="9525">
            <a:noFill/>
            <a:miter lim="800000"/>
            <a:headEnd/>
            <a:tailEnd/>
          </a:ln>
          <a:effectLst/>
        </p:spPr>
        <p:txBody>
          <a:bodyPr wrap="square">
            <a:spAutoFit/>
          </a:bodyPr>
          <a:lstStyle/>
          <a:p>
            <a:pPr eaLnBrk="1" hangingPunct="1">
              <a:spcBef>
                <a:spcPct val="50000"/>
              </a:spcBef>
            </a:pPr>
            <a:r>
              <a:rPr lang="en-US" sz="4400" b="1">
                <a:solidFill>
                  <a:srgbClr val="000066"/>
                </a:solidFill>
                <a:latin typeface="Arial" pitchFamily="34" charset="0"/>
                <a:cs typeface="Arial" pitchFamily="34" charset="0"/>
              </a:rPr>
              <a:t>Theo truyền thuyết, vua Hùng Vương thứ 6 đã “hoá thân ” bên gốc cây kim giao trên đỉnh núi Nghĩa Lĩnh vào ngày 10 tháng 3 âm lịch ( năm 1632 trước Công Nguyên ). Từ đấy người Việt đã lấy ngày này làm ngày giỗ Tổ.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3jpg"/>
          <p:cNvPicPr>
            <a:picLocks noChangeAspect="1" noChangeArrowheads="1"/>
          </p:cNvPicPr>
          <p:nvPr/>
        </p:nvPicPr>
        <p:blipFill>
          <a:blip r:embed="rId2"/>
          <a:srcRect/>
          <a:stretch>
            <a:fillRect/>
          </a:stretch>
        </p:blipFill>
        <p:spPr bwMode="auto">
          <a:xfrm>
            <a:off x="76200" y="76200"/>
            <a:ext cx="8991600" cy="5638800"/>
          </a:xfrm>
          <a:prstGeom prst="rect">
            <a:avLst/>
          </a:prstGeom>
          <a:noFill/>
          <a:ln w="9525">
            <a:noFill/>
            <a:miter lim="800000"/>
            <a:headEnd/>
            <a:tailEnd/>
          </a:ln>
        </p:spPr>
      </p:pic>
      <p:sp>
        <p:nvSpPr>
          <p:cNvPr id="67587" name="Text Box 3"/>
          <p:cNvSpPr txBox="1">
            <a:spLocks noChangeArrowheads="1"/>
          </p:cNvSpPr>
          <p:nvPr/>
        </p:nvSpPr>
        <p:spPr bwMode="auto">
          <a:xfrm>
            <a:off x="0" y="5657671"/>
            <a:ext cx="9144000" cy="1200329"/>
          </a:xfrm>
          <a:prstGeom prst="rect">
            <a:avLst/>
          </a:prstGeom>
          <a:noFill/>
          <a:ln w="9525">
            <a:noFill/>
            <a:miter lim="800000"/>
            <a:headEnd/>
            <a:tailEnd/>
          </a:ln>
          <a:effectLst/>
        </p:spPr>
        <p:txBody>
          <a:bodyPr>
            <a:spAutoFit/>
          </a:bodyPr>
          <a:lstStyle/>
          <a:p>
            <a:pPr marL="342900" indent="-342900" algn="ctr" eaLnBrk="1" hangingPunct="1">
              <a:spcBef>
                <a:spcPct val="50000"/>
              </a:spcBef>
            </a:pPr>
            <a:r>
              <a:rPr lang="en-US" sz="3600" b="1">
                <a:solidFill>
                  <a:srgbClr val="000000"/>
                </a:solidFill>
                <a:latin typeface="Arial" pitchFamily="34" charset="0"/>
                <a:cs typeface="Arial" pitchFamily="34" charset="0"/>
              </a:rPr>
              <a:t>Nhân dân khắp nơi về đền Hùng nhân dịp giỗ Tổ mồng 10 tháng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9" name="Picture 5" descr="linia7qp1jl[1]"/>
          <p:cNvPicPr>
            <a:picLocks noChangeAspect="1" noChangeArrowheads="1"/>
          </p:cNvPicPr>
          <p:nvPr/>
        </p:nvPicPr>
        <p:blipFill>
          <a:blip r:embed="rId2"/>
          <a:srcRect/>
          <a:stretch>
            <a:fillRect/>
          </a:stretch>
        </p:blipFill>
        <p:spPr bwMode="auto">
          <a:xfrm>
            <a:off x="2057400" y="6486525"/>
            <a:ext cx="5334000" cy="371475"/>
          </a:xfrm>
          <a:prstGeom prst="rect">
            <a:avLst/>
          </a:prstGeom>
          <a:noFill/>
          <a:ln w="9525">
            <a:noFill/>
            <a:miter lim="800000"/>
            <a:headEnd/>
            <a:tailEnd/>
          </a:ln>
        </p:spPr>
      </p:pic>
      <p:sp>
        <p:nvSpPr>
          <p:cNvPr id="188420" name="Text Box 11"/>
          <p:cNvSpPr txBox="1">
            <a:spLocks noChangeArrowheads="1"/>
          </p:cNvSpPr>
          <p:nvPr/>
        </p:nvSpPr>
        <p:spPr bwMode="auto">
          <a:xfrm>
            <a:off x="533400" y="685800"/>
            <a:ext cx="7696200" cy="769441"/>
          </a:xfrm>
          <a:prstGeom prst="rect">
            <a:avLst/>
          </a:prstGeom>
          <a:noFill/>
          <a:ln w="9525">
            <a:noFill/>
            <a:miter lim="800000"/>
            <a:headEnd/>
            <a:tailEnd/>
          </a:ln>
          <a:effectLst/>
        </p:spPr>
        <p:txBody>
          <a:bodyPr wrap="square">
            <a:spAutoFit/>
          </a:bodyPr>
          <a:lstStyle/>
          <a:p>
            <a:pPr algn="ctr">
              <a:spcBef>
                <a:spcPct val="50000"/>
              </a:spcBef>
            </a:pPr>
            <a:r>
              <a:rPr lang="en-US" sz="4400" b="1" i="1">
                <a:solidFill>
                  <a:srgbClr val="FF0000"/>
                </a:solidFill>
                <a:latin typeface="Arial" pitchFamily="34" charset="0"/>
                <a:cs typeface="Arial" pitchFamily="34" charset="0"/>
              </a:rPr>
              <a:t>Bài văn nói lên nội dung gì?                              </a:t>
            </a:r>
          </a:p>
        </p:txBody>
      </p:sp>
      <p:sp>
        <p:nvSpPr>
          <p:cNvPr id="5" name="Hình Chữ nhật 4"/>
          <p:cNvSpPr/>
          <p:nvPr/>
        </p:nvSpPr>
        <p:spPr>
          <a:xfrm>
            <a:off x="457200" y="1676400"/>
            <a:ext cx="8077200" cy="4154984"/>
          </a:xfrm>
          <a:prstGeom prst="rect">
            <a:avLst/>
          </a:prstGeom>
        </p:spPr>
        <p:txBody>
          <a:bodyPr wrap="square">
            <a:spAutoFit/>
          </a:bodyPr>
          <a:lstStyle/>
          <a:p>
            <a:pPr lvl="0">
              <a:spcBef>
                <a:spcPct val="50000"/>
              </a:spcBef>
              <a:defRPr/>
            </a:pPr>
            <a:r>
              <a:rPr lang="en-US" sz="4400" b="1" i="1" u="sng" dirty="0" err="1">
                <a:solidFill>
                  <a:srgbClr val="000099"/>
                </a:solidFill>
                <a:latin typeface="Arial" pitchFamily="34" charset="0"/>
                <a:cs typeface="Arial" pitchFamily="34" charset="0"/>
              </a:rPr>
              <a:t>Nội</a:t>
            </a:r>
            <a:r>
              <a:rPr lang="en-US" sz="4400" b="1" i="1" u="sng" dirty="0">
                <a:solidFill>
                  <a:srgbClr val="000099"/>
                </a:solidFill>
                <a:latin typeface="Arial" pitchFamily="34" charset="0"/>
                <a:cs typeface="Arial" pitchFamily="34" charset="0"/>
              </a:rPr>
              <a:t> dung </a:t>
            </a:r>
            <a:r>
              <a:rPr lang="en-US" sz="4400" b="1" i="1" u="sng" dirty="0" err="1">
                <a:solidFill>
                  <a:srgbClr val="000099"/>
                </a:solidFill>
                <a:latin typeface="Arial" pitchFamily="34" charset="0"/>
                <a:cs typeface="Arial" pitchFamily="34" charset="0"/>
              </a:rPr>
              <a:t>bài</a:t>
            </a:r>
            <a:r>
              <a:rPr lang="en-US" sz="4400" b="1" i="1" dirty="0">
                <a:solidFill>
                  <a:srgbClr val="000099"/>
                </a:solidFill>
                <a:latin typeface="Arial" pitchFamily="34" charset="0"/>
                <a:cs typeface="Arial" pitchFamily="34" charset="0"/>
              </a:rPr>
              <a:t>: Ca </a:t>
            </a:r>
            <a:r>
              <a:rPr lang="en-US" sz="4400" b="1" i="1" dirty="0" err="1">
                <a:solidFill>
                  <a:srgbClr val="000099"/>
                </a:solidFill>
                <a:latin typeface="Arial" pitchFamily="34" charset="0"/>
                <a:cs typeface="Arial" pitchFamily="34" charset="0"/>
              </a:rPr>
              <a:t>ngợi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vẻ</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đẹp</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tráng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lệ</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của</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đền</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Hùng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và</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vùng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đất</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Tổ</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đồng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thời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bày</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tỏ</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niềm</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thành</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kính</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thiêng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liêng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của</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mỗi</a:t>
            </a:r>
            <a:r>
              <a:rPr lang="en-US" sz="4400" b="1" i="1" dirty="0">
                <a:solidFill>
                  <a:srgbClr val="000099"/>
                </a:solidFill>
                <a:latin typeface="Arial" pitchFamily="34" charset="0"/>
                <a:cs typeface="Arial" pitchFamily="34" charset="0"/>
              </a:rPr>
              <a:t> con </a:t>
            </a:r>
            <a:r>
              <a:rPr lang="en-US" sz="4400" b="1" i="1" dirty="0" err="1">
                <a:solidFill>
                  <a:srgbClr val="000099"/>
                </a:solidFill>
                <a:latin typeface="Arial" pitchFamily="34" charset="0"/>
                <a:cs typeface="Arial" pitchFamily="34" charset="0"/>
              </a:rPr>
              <a:t>người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đối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với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tổ</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tiên</a:t>
            </a:r>
            <a:r>
              <a:rPr lang="en-US" sz="4400" b="1" i="1" dirty="0">
                <a:solidFill>
                  <a:srgbClr val="000099"/>
                </a:solidFill>
                <a:latin typeface="Arial" pitchFamily="34" charset="0"/>
                <a:cs typeface="Arial"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Box 4"/>
          <p:cNvSpPr txBox="1">
            <a:spLocks noChangeArrowheads="1"/>
          </p:cNvSpPr>
          <p:nvPr/>
        </p:nvSpPr>
        <p:spPr bwMode="auto">
          <a:xfrm>
            <a:off x="533400" y="1600200"/>
            <a:ext cx="8610600" cy="4032250"/>
          </a:xfrm>
          <a:prstGeom prst="rect">
            <a:avLst/>
          </a:prstGeom>
          <a:noFill/>
          <a:ln w="57150" cmpd="thinThick">
            <a:solidFill>
              <a:schemeClr val="tx1"/>
            </a:solidFill>
            <a:miter lim="800000"/>
            <a:headEnd/>
            <a:tailEnd/>
          </a:ln>
          <a:effectLst/>
        </p:spPr>
        <p:txBody>
          <a:bodyPr>
            <a:spAutoFit/>
          </a:bodyPr>
          <a:lstStyle/>
          <a:p>
            <a:pPr algn="just">
              <a:spcBef>
                <a:spcPct val="50000"/>
              </a:spcBef>
            </a:pPr>
            <a:r>
              <a:rPr lang="en-US" sz="3200" b="1" i="1">
                <a:solidFill>
                  <a:srgbClr val="000066"/>
                </a:solidFill>
                <a:latin typeface="Times New Roman" pitchFamily="18" charset="0"/>
              </a:rPr>
              <a:t>Lăng của các vua Hùng </a:t>
            </a:r>
            <a:r>
              <a:rPr lang="en-US" sz="3200" b="1" i="1">
                <a:solidFill>
                  <a:srgbClr val="FF0000"/>
                </a:solidFill>
                <a:latin typeface="Times New Roman" pitchFamily="18" charset="0"/>
              </a:rPr>
              <a:t>kề bên</a:t>
            </a:r>
            <a:r>
              <a:rPr lang="en-US" sz="3200" b="1" i="1">
                <a:solidFill>
                  <a:srgbClr val="000066"/>
                </a:solidFill>
                <a:latin typeface="Times New Roman" pitchFamily="18" charset="0"/>
              </a:rPr>
              <a:t> đền Thượng, </a:t>
            </a:r>
            <a:r>
              <a:rPr lang="en-US" sz="3200" b="1" i="1">
                <a:solidFill>
                  <a:srgbClr val="FF0000"/>
                </a:solidFill>
                <a:latin typeface="Times New Roman" pitchFamily="18" charset="0"/>
              </a:rPr>
              <a:t>ẩn</a:t>
            </a:r>
            <a:r>
              <a:rPr lang="en-US" sz="3200" b="1" i="1">
                <a:solidFill>
                  <a:srgbClr val="000066"/>
                </a:solidFill>
                <a:latin typeface="Times New Roman" pitchFamily="18" charset="0"/>
              </a:rPr>
              <a:t> trong rừng cây xanh xanh. Đứng ở đây, nhìn ra xa, phong cảnh </a:t>
            </a:r>
            <a:r>
              <a:rPr lang="en-US" sz="3200" b="1" i="1">
                <a:solidFill>
                  <a:srgbClr val="FF0000"/>
                </a:solidFill>
                <a:latin typeface="Times New Roman" pitchFamily="18" charset="0"/>
              </a:rPr>
              <a:t>thật là đẹp</a:t>
            </a:r>
            <a:r>
              <a:rPr lang="en-US" sz="3200" b="1" i="1">
                <a:solidFill>
                  <a:srgbClr val="000066"/>
                </a:solidFill>
                <a:latin typeface="Times New Roman" pitchFamily="18" charset="0"/>
              </a:rPr>
              <a:t>. Bên trái / là đỉnh Ba Vì </a:t>
            </a:r>
            <a:r>
              <a:rPr lang="en-US" sz="3200" b="1" i="1">
                <a:solidFill>
                  <a:srgbClr val="FF0000"/>
                </a:solidFill>
                <a:latin typeface="Times New Roman" pitchFamily="18" charset="0"/>
              </a:rPr>
              <a:t>vòi vọi</a:t>
            </a:r>
            <a:r>
              <a:rPr lang="en-US" sz="3200" b="1" i="1">
                <a:solidFill>
                  <a:srgbClr val="000066"/>
                </a:solidFill>
                <a:latin typeface="Times New Roman" pitchFamily="18" charset="0"/>
              </a:rPr>
              <a:t>, nơi Mị Nương - con gái vua Hùng Vương thứ 18 - theo Sơn Tinh về </a:t>
            </a:r>
            <a:r>
              <a:rPr lang="en-US" sz="3200" b="1" i="1">
                <a:solidFill>
                  <a:srgbClr val="FF0000"/>
                </a:solidFill>
                <a:latin typeface="Times New Roman" pitchFamily="18" charset="0"/>
              </a:rPr>
              <a:t>trấn giữ</a:t>
            </a:r>
            <a:r>
              <a:rPr lang="en-US" sz="3200" b="1" i="1">
                <a:solidFill>
                  <a:srgbClr val="000066"/>
                </a:solidFill>
                <a:latin typeface="Times New Roman" pitchFamily="18" charset="0"/>
              </a:rPr>
              <a:t> núi cao. Dãy Tam Đảo như bức tường xanh / </a:t>
            </a:r>
            <a:r>
              <a:rPr lang="en-US" sz="3200" b="1" i="1">
                <a:solidFill>
                  <a:srgbClr val="FF0000"/>
                </a:solidFill>
                <a:latin typeface="Times New Roman" pitchFamily="18" charset="0"/>
              </a:rPr>
              <a:t>sừng sững</a:t>
            </a:r>
            <a:r>
              <a:rPr lang="en-US" sz="3200" b="1" i="1">
                <a:solidFill>
                  <a:srgbClr val="000066"/>
                </a:solidFill>
                <a:latin typeface="Times New Roman" pitchFamily="18" charset="0"/>
              </a:rPr>
              <a:t> chắn ngang bên phải / </a:t>
            </a:r>
            <a:r>
              <a:rPr lang="en-US" sz="3200" b="1" i="1">
                <a:solidFill>
                  <a:srgbClr val="FF0000"/>
                </a:solidFill>
                <a:latin typeface="Times New Roman" pitchFamily="18" charset="0"/>
              </a:rPr>
              <a:t>đỡ lấy</a:t>
            </a:r>
            <a:r>
              <a:rPr lang="en-US" sz="3200" b="1" i="1">
                <a:solidFill>
                  <a:srgbClr val="000066"/>
                </a:solidFill>
                <a:latin typeface="Times New Roman" pitchFamily="18" charset="0"/>
              </a:rPr>
              <a:t> mây trời cuồn cuộn. </a:t>
            </a:r>
          </a:p>
        </p:txBody>
      </p:sp>
      <p:sp>
        <p:nvSpPr>
          <p:cNvPr id="4" name="Hình Chữ nhật 3"/>
          <p:cNvSpPr/>
          <p:nvPr/>
        </p:nvSpPr>
        <p:spPr>
          <a:xfrm>
            <a:off x="1754188" y="296515"/>
            <a:ext cx="5942012" cy="646331"/>
          </a:xfrm>
          <a:prstGeom prst="rect">
            <a:avLst/>
          </a:prstGeom>
        </p:spPr>
        <p:txBody>
          <a:bodyPr wrap="square">
            <a:spAutoFit/>
          </a:bodyPr>
          <a:lstStyle/>
          <a:p>
            <a:pPr lvl="0" algn="ctr"/>
            <a:r>
              <a:rPr lang="en-US" sz="3600" b="1">
                <a:solidFill>
                  <a:srgbClr val="000000"/>
                </a:solidFill>
                <a:latin typeface="Arial" pitchFamily="34" charset="0"/>
                <a:cs typeface="Arial" pitchFamily="34" charset="0"/>
              </a:rPr>
              <a:t>LUYỆN ĐỌC DIỄN CẢM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ình Chữ nhật 4"/>
          <p:cNvSpPr/>
          <p:nvPr/>
        </p:nvSpPr>
        <p:spPr>
          <a:xfrm>
            <a:off x="304800" y="2362200"/>
            <a:ext cx="8610600" cy="4231928"/>
          </a:xfrm>
          <a:prstGeom prst="rect">
            <a:avLst/>
          </a:prstGeom>
        </p:spPr>
        <p:txBody>
          <a:bodyPr wrap="square">
            <a:spAutoFit/>
          </a:bodyPr>
          <a:lstStyle/>
          <a:p>
            <a:pPr lvl="0">
              <a:spcBef>
                <a:spcPts val="600"/>
              </a:spcBef>
              <a:defRPr/>
            </a:pPr>
            <a:r>
              <a:rPr lang="en-US" sz="4400" b="1" i="1" u="sng" dirty="0" err="1">
                <a:solidFill>
                  <a:srgbClr val="000099"/>
                </a:solidFill>
                <a:latin typeface="Arial" pitchFamily="34" charset="0"/>
                <a:cs typeface="Arial" pitchFamily="34" charset="0"/>
              </a:rPr>
              <a:t>Nội</a:t>
            </a:r>
            <a:r>
              <a:rPr lang="en-US" sz="4400" b="1" i="1" u="sng" dirty="0">
                <a:solidFill>
                  <a:srgbClr val="000099"/>
                </a:solidFill>
                <a:latin typeface="Arial" pitchFamily="34" charset="0"/>
                <a:cs typeface="Arial" pitchFamily="34" charset="0"/>
              </a:rPr>
              <a:t> dung</a:t>
            </a:r>
            <a:r>
              <a:rPr lang="en-US" sz="4400" b="1" i="1" dirty="0">
                <a:solidFill>
                  <a:srgbClr val="000099"/>
                </a:solidFill>
                <a:latin typeface="Arial" pitchFamily="34" charset="0"/>
                <a:cs typeface="Arial" pitchFamily="34" charset="0"/>
              </a:rPr>
              <a:t>: </a:t>
            </a:r>
          </a:p>
          <a:p>
            <a:pPr>
              <a:spcBef>
                <a:spcPts val="600"/>
              </a:spcBef>
              <a:defRPr/>
            </a:pPr>
            <a:r>
              <a:rPr lang="en-US" sz="4400" b="1" i="1" dirty="0">
                <a:solidFill>
                  <a:srgbClr val="000099"/>
                </a:solidFill>
                <a:latin typeface="Arial" pitchFamily="34" charset="0"/>
                <a:cs typeface="Arial" pitchFamily="34" charset="0"/>
              </a:rPr>
              <a:t>     </a:t>
            </a:r>
            <a:r>
              <a:rPr lang="vi-VN" sz="4400" b="1" dirty="0">
                <a:solidFill>
                  <a:srgbClr val="000066"/>
                </a:solidFill>
                <a:latin typeface="Arial" pitchFamily="34" charset="0"/>
                <a:cs typeface="Arial" pitchFamily="34" charset="0"/>
              </a:rPr>
              <a:t>Ca </a:t>
            </a:r>
            <a:r>
              <a:rPr lang="vi-VN" sz="4400" b="1" dirty="0" err="1">
                <a:solidFill>
                  <a:srgbClr val="000066"/>
                </a:solidFill>
                <a:latin typeface="Arial" pitchFamily="34" charset="0"/>
                <a:cs typeface="Arial" pitchFamily="34" charset="0"/>
              </a:rPr>
              <a:t>ngợi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vẻ</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đẹp</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tráng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lệcủa</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đền</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Hùng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và</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vùng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đất</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Tổ</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đồng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thời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bày</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tỏ</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niềm</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thành</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kính</a:t>
            </a:r>
            <a:r>
              <a:rPr lang="vi-VN" sz="4400" b="1" dirty="0">
                <a:solidFill>
                  <a:srgbClr val="000066"/>
                </a:solidFill>
                <a:latin typeface="Arial" pitchFamily="34" charset="0"/>
                <a:cs typeface="Arial" pitchFamily="34" charset="0"/>
              </a:rPr>
              <a:t> thiêng </a:t>
            </a:r>
            <a:r>
              <a:rPr lang="vi-VN" sz="4400" b="1" dirty="0" err="1">
                <a:solidFill>
                  <a:srgbClr val="000066"/>
                </a:solidFill>
                <a:latin typeface="Arial" pitchFamily="34" charset="0"/>
                <a:cs typeface="Arial" pitchFamily="34" charset="0"/>
              </a:rPr>
              <a:t>liêngcủa</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mỗi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người</a:t>
            </a:r>
            <a:r>
              <a:rPr lang="vi-VN" sz="4400" b="1" dirty="0">
                <a:solidFill>
                  <a:srgbClr val="000066"/>
                </a:solidFill>
                <a:latin typeface="Arial" pitchFamily="34" charset="0"/>
                <a:cs typeface="Arial" pitchFamily="34" charset="0"/>
              </a:rPr>
              <a:t> con </a:t>
            </a:r>
            <a:r>
              <a:rPr lang="vi-VN" sz="4400" b="1" dirty="0" err="1">
                <a:solidFill>
                  <a:srgbClr val="000066"/>
                </a:solidFill>
                <a:latin typeface="Arial" pitchFamily="34" charset="0"/>
                <a:cs typeface="Arial" pitchFamily="34" charset="0"/>
              </a:rPr>
              <a:t>đối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với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tổ</a:t>
            </a:r>
            <a:r>
              <a:rPr lang="vi-VN" sz="4400" b="1" dirty="0">
                <a:solidFill>
                  <a:srgbClr val="000066"/>
                </a:solidFill>
                <a:latin typeface="Arial" pitchFamily="34" charset="0"/>
                <a:cs typeface="Arial" pitchFamily="34" charset="0"/>
              </a:rPr>
              <a:t> tiên.</a:t>
            </a:r>
            <a:endParaRPr lang="en-US" sz="4400" b="1" i="1" dirty="0">
              <a:solidFill>
                <a:srgbClr val="000099"/>
              </a:solidFill>
              <a:latin typeface="Arial" pitchFamily="34" charset="0"/>
              <a:cs typeface="Arial" pitchFamily="34" charset="0"/>
            </a:endParaRPr>
          </a:p>
        </p:txBody>
      </p:sp>
      <p:sp>
        <p:nvSpPr>
          <p:cNvPr id="6" name="Text Box 4"/>
          <p:cNvSpPr txBox="1">
            <a:spLocks noChangeArrowheads="1"/>
          </p:cNvSpPr>
          <p:nvPr/>
        </p:nvSpPr>
        <p:spPr bwMode="auto">
          <a:xfrm>
            <a:off x="533400" y="1066800"/>
            <a:ext cx="8382000" cy="1877437"/>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Phong cảnh đền Hùng</a:t>
            </a:r>
          </a:p>
          <a:p>
            <a:pPr algn="ctr">
              <a:spcBef>
                <a:spcPct val="50000"/>
              </a:spcBef>
            </a:pPr>
            <a:r>
              <a:rPr lang="en-US" sz="2000" b="1" i="1">
                <a:solidFill>
                  <a:srgbClr val="000000"/>
                </a:solidFill>
                <a:latin typeface="Times New Roman" pitchFamily="18" charset="0"/>
                <a:cs typeface="Times New Roman" pitchFamily="18" charset="0"/>
              </a:rPr>
              <a:t>                                                </a:t>
            </a:r>
            <a:r>
              <a:rPr lang="en-US" sz="2800" b="1" i="1">
                <a:solidFill>
                  <a:srgbClr val="000000"/>
                </a:solidFill>
                <a:latin typeface="Arial" pitchFamily="34" charset="0"/>
                <a:cs typeface="Arial" pitchFamily="34" charset="0"/>
              </a:rPr>
              <a:t>Đoàn Minh Tuấn</a:t>
            </a:r>
          </a:p>
          <a:p>
            <a:endParaRPr lang="en-US" sz="2000">
              <a:solidFill>
                <a:srgbClr val="000000"/>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990600" y="0"/>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a:solidFill>
                  <a:srgbClr val="003399"/>
                </a:solidFill>
                <a:latin typeface="Arial" pitchFamily="34" charset="0"/>
                <a:cs typeface="Arial" pitchFamily="34" charset="0"/>
              </a:rPr>
              <a:t>Tập</a:t>
            </a:r>
            <a:r>
              <a:rPr lang="en-US" sz="3200" b="1" i="1" u="sng" dirty="0">
                <a:solidFill>
                  <a:srgbClr val="003399"/>
                </a:solidFill>
                <a:latin typeface="Arial" pitchFamily="34" charset="0"/>
                <a:cs typeface="Arial" pitchFamily="34" charset="0"/>
              </a:rPr>
              <a:t> </a:t>
            </a:r>
            <a:r>
              <a:rPr lang="en-US" sz="3200" b="1" i="1" u="sng" dirty="0" err="1">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WordArt 2"/>
          <p:cNvSpPr>
            <a:spLocks noChangeArrowheads="1" noChangeShapeType="1"/>
          </p:cNvSpPr>
          <p:nvPr/>
        </p:nvSpPr>
        <p:spPr bwMode="auto">
          <a:xfrm>
            <a:off x="390525" y="2857500"/>
            <a:ext cx="8382000" cy="1255713"/>
          </a:xfrm>
          <a:prstGeom prst="rect">
            <a:avLst/>
          </a:prstGeom>
        </p:spPr>
        <p:txBody>
          <a:bodyPr wrap="none" fromWordArt="1">
            <a:prstTxWarp prst="textPlain">
              <a:avLst>
                <a:gd name="adj" fmla="val 51176"/>
              </a:avLst>
            </a:prstTxWarp>
          </a:bodyPr>
          <a:lstStyle/>
          <a:p>
            <a:pPr algn="ct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Cảm</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ơn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các</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em</a:t>
            </a:r>
            <a:r>
              <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học</a:t>
            </a:r>
            <a:r>
              <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sinh</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a:t>
            </a:r>
            <a:endPar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endParaRPr>
          </a:p>
        </p:txBody>
      </p:sp>
      <p:pic>
        <p:nvPicPr>
          <p:cNvPr id="191491" name="Picture 3" descr="bf2[1]"/>
          <p:cNvPicPr>
            <a:picLocks noChangeAspect="1" noChangeArrowheads="1"/>
          </p:cNvPicPr>
          <p:nvPr/>
        </p:nvPicPr>
        <p:blipFill>
          <a:blip r:embed="rId3"/>
          <a:srcRect/>
          <a:stretch>
            <a:fillRect/>
          </a:stretch>
        </p:blipFill>
        <p:spPr bwMode="auto">
          <a:xfrm>
            <a:off x="7772400" y="3962400"/>
            <a:ext cx="1162050" cy="1162050"/>
          </a:xfrm>
          <a:prstGeom prst="rect">
            <a:avLst/>
          </a:prstGeom>
          <a:noFill/>
          <a:ln w="9525">
            <a:noFill/>
            <a:miter lim="800000"/>
            <a:headEnd/>
            <a:tailEnd/>
          </a:ln>
        </p:spPr>
      </p:pic>
      <p:pic>
        <p:nvPicPr>
          <p:cNvPr id="191492" name="Picture 4" descr="gif_icon380[1]"/>
          <p:cNvPicPr>
            <a:picLocks noChangeAspect="1" noChangeArrowheads="1"/>
          </p:cNvPicPr>
          <p:nvPr/>
        </p:nvPicPr>
        <p:blipFill>
          <a:blip r:embed="rId4"/>
          <a:srcRect/>
          <a:stretch>
            <a:fillRect/>
          </a:stretch>
        </p:blipFill>
        <p:spPr bwMode="auto">
          <a:xfrm>
            <a:off x="4800600" y="4724400"/>
            <a:ext cx="476250" cy="476250"/>
          </a:xfrm>
          <a:prstGeom prst="rect">
            <a:avLst/>
          </a:prstGeom>
          <a:noFill/>
          <a:ln w="9525">
            <a:noFill/>
            <a:miter lim="800000"/>
            <a:headEnd/>
            <a:tailEnd/>
          </a:ln>
        </p:spPr>
      </p:pic>
      <p:pic>
        <p:nvPicPr>
          <p:cNvPr id="191493" name="Picture 5" descr="gif_icon382[1]"/>
          <p:cNvPicPr>
            <a:picLocks noChangeAspect="1" noChangeArrowheads="1"/>
          </p:cNvPicPr>
          <p:nvPr/>
        </p:nvPicPr>
        <p:blipFill>
          <a:blip r:embed="rId5"/>
          <a:srcRect/>
          <a:stretch>
            <a:fillRect/>
          </a:stretch>
        </p:blipFill>
        <p:spPr bwMode="auto">
          <a:xfrm>
            <a:off x="1066800" y="5257800"/>
            <a:ext cx="476250" cy="476250"/>
          </a:xfrm>
          <a:prstGeom prst="rect">
            <a:avLst/>
          </a:prstGeom>
          <a:noFill/>
          <a:ln w="9525">
            <a:noFill/>
            <a:miter lim="800000"/>
            <a:headEnd/>
            <a:tailEnd/>
          </a:ln>
        </p:spPr>
      </p:pic>
      <p:pic>
        <p:nvPicPr>
          <p:cNvPr id="191494" name="Picture 6" descr="1466F10D5EAC4B0AA7D758AB687A66F8[1]"/>
          <p:cNvPicPr>
            <a:picLocks noChangeAspect="1" noChangeArrowheads="1"/>
          </p:cNvPicPr>
          <p:nvPr/>
        </p:nvPicPr>
        <p:blipFill>
          <a:blip r:embed="rId6"/>
          <a:srcRect/>
          <a:stretch>
            <a:fillRect/>
          </a:stretch>
        </p:blipFill>
        <p:spPr bwMode="auto">
          <a:xfrm>
            <a:off x="3962400" y="3886200"/>
            <a:ext cx="1238250" cy="2095500"/>
          </a:xfrm>
          <a:prstGeom prst="rect">
            <a:avLst/>
          </a:prstGeom>
          <a:noFill/>
          <a:ln w="9525">
            <a:noFill/>
            <a:miter lim="800000"/>
            <a:headEnd/>
            <a:tailEnd/>
          </a:ln>
        </p:spPr>
      </p:pic>
      <p:pic>
        <p:nvPicPr>
          <p:cNvPr id="21511" name="Picture 7" descr="deeppurple[1]"/>
          <p:cNvPicPr>
            <a:picLocks noChangeAspect="1" noChangeArrowheads="1"/>
          </p:cNvPicPr>
          <p:nvPr/>
        </p:nvPicPr>
        <p:blipFill>
          <a:blip r:embed="rId7"/>
          <a:srcRect/>
          <a:stretch>
            <a:fillRect/>
          </a:stretch>
        </p:blipFill>
        <p:spPr bwMode="auto">
          <a:xfrm>
            <a:off x="1066800" y="228600"/>
            <a:ext cx="2571750" cy="2628900"/>
          </a:xfrm>
          <a:prstGeom prst="rect">
            <a:avLst/>
          </a:prstGeom>
          <a:noFill/>
          <a:ln w="9525">
            <a:noFill/>
            <a:miter lim="800000"/>
            <a:headEnd/>
            <a:tailEnd/>
          </a:ln>
        </p:spPr>
      </p:pic>
      <p:pic>
        <p:nvPicPr>
          <p:cNvPr id="21512" name="Dong-Mau-Lac-Hong.mp3" descr="Dong-Mau-Lac-Hong">
            <a:hlinkClick r:id="" action="ppaction://media"/>
          </p:cNvPr>
          <p:cNvPicPr>
            <a:picLocks noRot="1" noChangeAspect="1" noChangeArrowheads="1"/>
          </p:cNvPicPr>
          <p:nvPr>
            <a:audioFile r:link="rId1"/>
          </p:nvPr>
        </p:nvPicPr>
        <p:blipFill>
          <a:blip r:embed="rId8"/>
          <a:srcRect/>
          <a:stretch>
            <a:fillRect/>
          </a:stretch>
        </p:blipFill>
        <p:spPr bwMode="auto">
          <a:xfrm>
            <a:off x="609600" y="1600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amond(in)">
                                      <p:cBhvr>
                                        <p:cTn id="7" dur="2000"/>
                                        <p:tgtEl>
                                          <p:spTgt spid="21511"/>
                                        </p:tgtEl>
                                      </p:cBhvr>
                                    </p:animEffect>
                                  </p:childTnLst>
                                </p:cTn>
                              </p:par>
                              <p:par>
                                <p:cTn id="8" presetID="1" presetClass="mediacall" presetSubtype="0" fill="hold" nodeType="withEffect">
                                  <p:stCondLst>
                                    <p:cond delay="0"/>
                                  </p:stCondLst>
                                  <p:childTnLst>
                                    <p:cmd type="call" cmd="playFrom(0.0)">
                                      <p:cBhvr>
                                        <p:cTn id="9" dur="9796" fill="hold"/>
                                        <p:tgtEl>
                                          <p:spTgt spid="21512"/>
                                        </p:tgtEl>
                                      </p:cBhvr>
                                    </p:cmd>
                                  </p:childTnLst>
                                </p:cTn>
                              </p:par>
                              <p:par>
                                <p:cTn id="10" presetID="21" presetClass="entr" presetSubtype="4" repeatCount="1000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heel(4)">
                                      <p:cBhvr>
                                        <p:cTn id="12" dur="2000"/>
                                        <p:tgtEl>
                                          <p:spTgt spid="21506"/>
                                        </p:tgtEl>
                                      </p:cBhvr>
                                    </p:animEffect>
                                  </p:childTnLst>
                                </p:cTn>
                              </p:par>
                            </p:childTnLst>
                          </p:cTn>
                        </p:par>
                        <p:par>
                          <p:cTn id="13" fill="hold" nodeType="afterGroup">
                            <p:stCondLst>
                              <p:cond delay="9796"/>
                            </p:stCondLst>
                            <p:childTnLst>
                              <p:par>
                                <p:cTn id="14" presetID="8" presetClass="emph" presetSubtype="0" repeatCount="10000" fill="hold" grpId="1" nodeType="afterEffect">
                                  <p:stCondLst>
                                    <p:cond delay="0"/>
                                  </p:stCondLst>
                                  <p:childTnLst>
                                    <p:animRot by="21600000">
                                      <p:cBhvr>
                                        <p:cTn id="15" dur="2000" fill="hold"/>
                                        <p:tgtEl>
                                          <p:spTgt spid="21506"/>
                                        </p:tgtEl>
                                        <p:attrNameLst>
                                          <p:attrName>r</p:attrName>
                                        </p:attrNameLst>
                                      </p:cBhvr>
                                    </p:animRot>
                                  </p:childTnLst>
                                </p:cTn>
                              </p:par>
                            </p:childTnLst>
                          </p:cTn>
                        </p:par>
                        <p:par>
                          <p:cTn id="16" fill="hold" nodeType="afterGroup">
                            <p:stCondLst>
                              <p:cond delay="11796"/>
                            </p:stCondLst>
                            <p:childTnLst>
                              <p:par>
                                <p:cTn id="17" presetID="8" presetClass="entr" presetSubtype="16" repeatCount="10000" fill="hold" grpId="2" nodeType="after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diamond(in)">
                                      <p:cBhvr>
                                        <p:cTn id="19" dur="2000"/>
                                        <p:tgtEl>
                                          <p:spTgt spid="21506"/>
                                        </p:tgtEl>
                                      </p:cBhvr>
                                    </p:animEffect>
                                  </p:childTnLst>
                                </p:cTn>
                              </p:par>
                            </p:childTnLst>
                          </p:cTn>
                        </p:par>
                        <p:par>
                          <p:cTn id="20" fill="hold" nodeType="afterGroup">
                            <p:stCondLst>
                              <p:cond delay="13796"/>
                            </p:stCondLst>
                            <p:childTnLst>
                              <p:par>
                                <p:cTn id="21" presetID="21" presetClass="entr" presetSubtype="4" repeatCount="10000" fill="hold" grpId="3" nodeType="after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wheel(4)">
                                      <p:cBhvr>
                                        <p:cTn id="23" dur="2000"/>
                                        <p:tgtEl>
                                          <p:spTgt spid="21506"/>
                                        </p:tgtEl>
                                      </p:cBhvr>
                                    </p:animEffect>
                                  </p:childTnLst>
                                </p:cTn>
                              </p:par>
                            </p:childTnLst>
                          </p:cTn>
                        </p:par>
                        <p:par>
                          <p:cTn id="24" fill="hold" nodeType="afterGroup">
                            <p:stCondLst>
                              <p:cond delay="15796"/>
                            </p:stCondLst>
                            <p:childTnLst>
                              <p:par>
                                <p:cTn id="25" presetID="7" presetClass="entr" presetSubtype="4" repeatCount="10000" fill="hold" grpId="4" nodeType="after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additive="base">
                                        <p:cTn id="27" dur="5000" fill="hold"/>
                                        <p:tgtEl>
                                          <p:spTgt spid="21506"/>
                                        </p:tgtEl>
                                        <p:attrNameLst>
                                          <p:attrName>ppt_x</p:attrName>
                                        </p:attrNameLst>
                                      </p:cBhvr>
                                      <p:tavLst>
                                        <p:tav tm="0">
                                          <p:val>
                                            <p:strVal val="#ppt_x"/>
                                          </p:val>
                                        </p:tav>
                                        <p:tav tm="100000">
                                          <p:val>
                                            <p:strVal val="#ppt_x"/>
                                          </p:val>
                                        </p:tav>
                                      </p:tavLst>
                                    </p:anim>
                                    <p:anim calcmode="lin" valueType="num">
                                      <p:cBhvr additive="base">
                                        <p:cTn id="28" dur="5000" fill="hold"/>
                                        <p:tgtEl>
                                          <p:spTgt spid="2150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796"/>
                            </p:stCondLst>
                            <p:childTnLst>
                              <p:par>
                                <p:cTn id="30" presetID="21" presetClass="entr" presetSubtype="4" repeatCount="10000" fill="hold" nodeType="after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heel(4)">
                                      <p:cBhvr>
                                        <p:cTn id="32" dur="2000"/>
                                        <p:tgtEl>
                                          <p:spTgt spid="21511"/>
                                        </p:tgtEl>
                                      </p:cBhvr>
                                    </p:animEffect>
                                  </p:childTnLst>
                                </p:cTn>
                              </p:par>
                            </p:childTnLst>
                          </p:cTn>
                        </p:par>
                        <p:par>
                          <p:cTn id="33" fill="hold" nodeType="afterGroup">
                            <p:stCondLst>
                              <p:cond delay="22796"/>
                            </p:stCondLst>
                            <p:childTnLst>
                              <p:par>
                                <p:cTn id="34" presetID="13" presetClass="entr" presetSubtype="16" repeatCount="10000" fill="hold" grpId="5" nodeType="after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plus(in)">
                                      <p:cBhvr>
                                        <p:cTn id="36" dur="2000"/>
                                        <p:tgtEl>
                                          <p:spTgt spid="21506"/>
                                        </p:tgtEl>
                                      </p:cBhvr>
                                    </p:animEffect>
                                  </p:childTnLst>
                                </p:cTn>
                              </p:par>
                            </p:childTnLst>
                          </p:cTn>
                        </p:par>
                        <p:par>
                          <p:cTn id="37" fill="hold" nodeType="afterGroup">
                            <p:stCondLst>
                              <p:cond delay="24796"/>
                            </p:stCondLst>
                            <p:childTnLst>
                              <p:par>
                                <p:cTn id="38" presetID="16" presetClass="entr" presetSubtype="26" repeatCount="10000" fill="hold" grpId="6" nodeType="afterEffect">
                                  <p:stCondLst>
                                    <p:cond delay="0"/>
                                  </p:stCondLst>
                                  <p:childTnLst>
                                    <p:set>
                                      <p:cBhvr>
                                        <p:cTn id="39" dur="1" fill="hold">
                                          <p:stCondLst>
                                            <p:cond delay="0"/>
                                          </p:stCondLst>
                                        </p:cTn>
                                        <p:tgtEl>
                                          <p:spTgt spid="21506"/>
                                        </p:tgtEl>
                                        <p:attrNameLst>
                                          <p:attrName>style.visibility</p:attrName>
                                        </p:attrNameLst>
                                      </p:cBhvr>
                                      <p:to>
                                        <p:strVal val="visible"/>
                                      </p:to>
                                    </p:set>
                                    <p:animEffect transition="in" filter="barn(inHorizontal)">
                                      <p:cBhvr>
                                        <p:cTn id="4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nodeType="clickEffect">
                  <p:stCondLst>
                    <p:cond delay="indefinite"/>
                  </p:stCondLst>
                  <p:endCondLst>
                    <p:cond evt="onStopAudio" delay="0">
                      <p:tgtEl>
                        <p:sldTgt/>
                      </p:tgtEl>
                    </p:cond>
                  </p:endCondLst>
                </p:cTn>
                <p:tgtEl>
                  <p:spTgt spid="21512"/>
                </p:tgtEl>
              </p:cMediaNode>
            </p:audio>
          </p:childTnLst>
        </p:cTn>
      </p:par>
    </p:tnLst>
    <p:bldLst>
      <p:bldP spid="21506" grpId="0" animBg="1"/>
      <p:bldP spid="21506" grpId="1" animBg="1"/>
      <p:bldP spid="21506" grpId="2" animBg="1"/>
      <p:bldP spid="21506" grpId="3" animBg="1"/>
      <p:bldP spid="21506" grpId="4" animBg="1"/>
      <p:bldP spid="21506" grpId="5" animBg="1"/>
      <p:bldP spid="21506" grpId="6"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endParaRPr lang="en-US">
              <a:solidFill>
                <a:srgbClr val="000000"/>
              </a:solidFill>
              <a:latin typeface="Arial" charset="0"/>
              <a:cs typeface="Times New Roman" pitchFamily="18" charset="0"/>
            </a:endParaRPr>
          </a:p>
        </p:txBody>
      </p:sp>
      <p:pic>
        <p:nvPicPr>
          <p:cNvPr id="246788" name="Picture 4" descr="VietnamMapLocate"/>
          <p:cNvPicPr>
            <a:picLocks noChangeAspect="1" noChangeArrowheads="1"/>
          </p:cNvPicPr>
          <p:nvPr/>
        </p:nvPicPr>
        <p:blipFill>
          <a:blip r:embed="rId2"/>
          <a:srcRect/>
          <a:stretch>
            <a:fillRect/>
          </a:stretch>
        </p:blipFill>
        <p:spPr bwMode="auto">
          <a:xfrm>
            <a:off x="17463"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wipe(left)">
                                      <p:cBhvr>
                                        <p:cTn id="7"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18" name="Text Box 11"/>
          <p:cNvSpPr txBox="1">
            <a:spLocks noChangeArrowheads="1"/>
          </p:cNvSpPr>
          <p:nvPr/>
        </p:nvSpPr>
        <p:spPr bwMode="auto">
          <a:xfrm>
            <a:off x="381000" y="609600"/>
            <a:ext cx="6096000" cy="769441"/>
          </a:xfrm>
          <a:prstGeom prst="rect">
            <a:avLst/>
          </a:prstGeom>
          <a:noFill/>
          <a:ln w="9525">
            <a:noFill/>
            <a:miter lim="800000"/>
            <a:headEnd/>
            <a:tailEnd/>
          </a:ln>
          <a:effectLst/>
        </p:spPr>
        <p:txBody>
          <a:bodyPr wrap="square">
            <a:spAutoFit/>
          </a:bodyPr>
          <a:lstStyle/>
          <a:p>
            <a:pPr algn="ctr">
              <a:spcBef>
                <a:spcPts val="0"/>
              </a:spcBef>
            </a:pPr>
            <a:r>
              <a:rPr lang="en-US" sz="4400" b="1" i="1">
                <a:solidFill>
                  <a:srgbClr val="000099"/>
                </a:solidFill>
                <a:latin typeface="Times New Roman" pitchFamily="18" charset="0"/>
                <a:cs typeface="Times New Roman" pitchFamily="18" charset="0"/>
              </a:rPr>
              <a:t>1 em đọc toàn bài</a:t>
            </a:r>
            <a:endParaRPr lang="en-US" sz="4400" b="1" i="1">
              <a:solidFill>
                <a:srgbClr val="00CC00"/>
              </a:solidFill>
              <a:latin typeface="Times New Roman" pitchFamily="18" charset="0"/>
              <a:cs typeface="Times New Roman" pitchFamily="18" charset="0"/>
            </a:endParaRPr>
          </a:p>
        </p:txBody>
      </p:sp>
      <p:sp>
        <p:nvSpPr>
          <p:cNvPr id="25" name="Hộp_Văn_Bản 24"/>
          <p:cNvSpPr txBox="1"/>
          <p:nvPr/>
        </p:nvSpPr>
        <p:spPr>
          <a:xfrm>
            <a:off x="914400" y="1905040"/>
            <a:ext cx="7848490" cy="1446550"/>
          </a:xfrm>
          <a:prstGeom prst="rect">
            <a:avLst/>
          </a:prstGeom>
          <a:noFill/>
        </p:spPr>
        <p:txBody>
          <a:bodyPr wrap="square" rtlCol="0">
            <a:spAutoFit/>
          </a:bodyPr>
          <a:lstStyle/>
          <a:p>
            <a:pPr algn="just"/>
            <a:r>
              <a:rPr lang="en-US" sz="4400" b="1">
                <a:solidFill>
                  <a:srgbClr val="FF0000"/>
                </a:solidFill>
                <a:latin typeface="Times New Roman" pitchFamily="18" charset="0"/>
                <a:cs typeface="Times New Roman" pitchFamily="18" charset="0"/>
              </a:rPr>
              <a:t>Bài văn có thể chia làm mấy đoạn?</a:t>
            </a:r>
          </a:p>
        </p:txBody>
      </p:sp>
      <p:sp>
        <p:nvSpPr>
          <p:cNvPr id="26" name="Hình Chữ nhật 25"/>
          <p:cNvSpPr/>
          <p:nvPr/>
        </p:nvSpPr>
        <p:spPr>
          <a:xfrm>
            <a:off x="498954" y="3657594"/>
            <a:ext cx="8153400" cy="1446550"/>
          </a:xfrm>
          <a:prstGeom prst="rect">
            <a:avLst/>
          </a:prstGeom>
        </p:spPr>
        <p:txBody>
          <a:bodyPr wrap="square">
            <a:spAutoFit/>
          </a:bodyPr>
          <a:lstStyle/>
          <a:p>
            <a:pPr algn="just"/>
            <a:r>
              <a:rPr lang="en-US" sz="4400" b="1" dirty="0" err="1">
                <a:latin typeface="Times New Roman" pitchFamily="18" charset="0"/>
                <a:cs typeface="Times New Roman" pitchFamily="18" charset="0"/>
              </a:rPr>
              <a:t>Bài</a:t>
            </a:r>
            <a:r>
              <a:rPr lang="en-US" sz="4400" b="1" dirty="0">
                <a:latin typeface="Times New Roman" pitchFamily="18" charset="0"/>
                <a:cs typeface="Times New Roman" pitchFamily="18" charset="0"/>
              </a:rPr>
              <a:t> chia </a:t>
            </a:r>
            <a:r>
              <a:rPr lang="en-US" sz="4400" b="1" dirty="0" err="1">
                <a:latin typeface="Times New Roman" pitchFamily="18" charset="0"/>
                <a:cs typeface="Times New Roman" pitchFamily="18" charset="0"/>
              </a:rPr>
              <a:t>làm</a:t>
            </a:r>
            <a:r>
              <a:rPr lang="en-US" sz="4400" b="1" dirty="0">
                <a:latin typeface="Times New Roman" pitchFamily="18" charset="0"/>
                <a:cs typeface="Times New Roman" pitchFamily="18" charset="0"/>
              </a:rPr>
              <a:t> 3 </a:t>
            </a:r>
            <a:r>
              <a:rPr lang="en-US" sz="4400" b="1" dirty="0" err="1">
                <a:latin typeface="Times New Roman" pitchFamily="18" charset="0"/>
                <a:cs typeface="Times New Roman" pitchFamily="18" charset="0"/>
              </a:rPr>
              <a:t>đoạn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mỗi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xuống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một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đoạn</a:t>
            </a:r>
            <a:r>
              <a:rPr lang="en-US" sz="44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vertical)">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762100" y="609674"/>
            <a:ext cx="7315200" cy="769441"/>
          </a:xfrm>
          <a:prstGeom prst="rect">
            <a:avLst/>
          </a:prstGeom>
          <a:noFill/>
        </p:spPr>
        <p:txBody>
          <a:bodyPr wrap="square" rtlCol="0">
            <a:spAutoFit/>
          </a:bodyPr>
          <a:lstStyle/>
          <a:p>
            <a:r>
              <a:rPr lang="en-US" sz="4400" b="1">
                <a:solidFill>
                  <a:srgbClr val="FF0000"/>
                </a:solidFill>
                <a:latin typeface="Times New Roman" pitchFamily="18" charset="0"/>
                <a:cs typeface="Times New Roman" pitchFamily="18" charset="0"/>
              </a:rPr>
              <a:t>Luyện đọc từ, tiếng khó:</a:t>
            </a:r>
          </a:p>
        </p:txBody>
      </p:sp>
      <p:sp>
        <p:nvSpPr>
          <p:cNvPr id="6" name="Hình Chữ nhật 5"/>
          <p:cNvSpPr/>
          <p:nvPr/>
        </p:nvSpPr>
        <p:spPr>
          <a:xfrm>
            <a:off x="533506" y="1600248"/>
            <a:ext cx="8382000" cy="1446550"/>
          </a:xfrm>
          <a:prstGeom prst="rect">
            <a:avLst/>
          </a:prstGeom>
        </p:spPr>
        <p:txBody>
          <a:bodyPr wrap="square">
            <a:spAutoFit/>
          </a:bodyPr>
          <a:lstStyle/>
          <a:p>
            <a:pPr algn="just"/>
            <a:r>
              <a:rPr lang="en-US" sz="4400" b="1">
                <a:latin typeface="Times New Roman" pitchFamily="18" charset="0"/>
                <a:cs typeface="Times New Roman" pitchFamily="18" charset="0"/>
              </a:rPr>
              <a:t>Nghĩa Lĩnh, dập dờn, uy nghiêm, vòi vọi, cuồn cuộn,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grpSp>
        <p:nvGrpSpPr>
          <p:cNvPr id="4" name="Group 36"/>
          <p:cNvGrpSpPr>
            <a:grpSpLocks/>
          </p:cNvGrpSpPr>
          <p:nvPr/>
        </p:nvGrpSpPr>
        <p:grpSpPr bwMode="auto">
          <a:xfrm>
            <a:off x="6504144" y="2870548"/>
            <a:ext cx="228600" cy="381000"/>
            <a:chOff x="4032" y="2400"/>
            <a:chExt cx="144" cy="240"/>
          </a:xfrm>
        </p:grpSpPr>
        <p:sp>
          <p:nvSpPr>
            <p:cNvPr id="162832" name="Line 37"/>
            <p:cNvSpPr>
              <a:spLocks noChangeShapeType="1"/>
            </p:cNvSpPr>
            <p:nvPr/>
          </p:nvSpPr>
          <p:spPr bwMode="auto">
            <a:xfrm flipH="1">
              <a:off x="4032"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162833" name="Line 38"/>
            <p:cNvSpPr>
              <a:spLocks noChangeShapeType="1"/>
            </p:cNvSpPr>
            <p:nvPr/>
          </p:nvSpPr>
          <p:spPr bwMode="auto">
            <a:xfrm flipH="1">
              <a:off x="4080"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grpSp>
      <p:sp>
        <p:nvSpPr>
          <p:cNvPr id="19" name="Rectangle 8"/>
          <p:cNvSpPr>
            <a:spLocks noChangeArrowheads="1"/>
          </p:cNvSpPr>
          <p:nvPr/>
        </p:nvSpPr>
        <p:spPr bwMode="auto">
          <a:xfrm>
            <a:off x="203548" y="1244252"/>
            <a:ext cx="8534400" cy="2123658"/>
          </a:xfrm>
          <a:prstGeom prst="rect">
            <a:avLst/>
          </a:prstGeom>
          <a:noFill/>
          <a:ln w="28575">
            <a:solidFill>
              <a:srgbClr val="FF0000"/>
            </a:solidFill>
            <a:miter lim="800000"/>
            <a:headEnd/>
            <a:tailEnd/>
          </a:ln>
          <a:effectLst/>
        </p:spPr>
        <p:txBody>
          <a:bodyPr wrap="square">
            <a:spAutoFit/>
          </a:bodyPr>
          <a:lstStyle/>
          <a:p>
            <a:pPr algn="just" eaLnBrk="1" hangingPunct="1"/>
            <a:r>
              <a:rPr lang="en-US" sz="4400" b="1">
                <a:solidFill>
                  <a:srgbClr val="9900CC"/>
                </a:solidFill>
                <a:latin typeface="Times New Roman" pitchFamily="18" charset="0"/>
                <a:cs typeface="Times New Roman" pitchFamily="18" charset="0"/>
              </a:rPr>
              <a:t>- </a:t>
            </a:r>
            <a:r>
              <a:rPr lang="en-US" sz="4400">
                <a:solidFill>
                  <a:srgbClr val="0000CC"/>
                </a:solidFill>
                <a:latin typeface="Times New Roman" pitchFamily="18" charset="0"/>
                <a:cs typeface="Times New Roman" pitchFamily="18" charset="0"/>
              </a:rPr>
              <a:t>Trong đền, dòng chữ vàng  </a:t>
            </a:r>
            <a:r>
              <a:rPr lang="en-US" sz="4400" i="1">
                <a:solidFill>
                  <a:srgbClr val="0000CC"/>
                </a:solidFill>
                <a:latin typeface="Times New Roman" pitchFamily="18" charset="0"/>
                <a:cs typeface="Times New Roman" pitchFamily="18" charset="0"/>
              </a:rPr>
              <a:t>Nam quốc sơn hà  </a:t>
            </a:r>
            <a:r>
              <a:rPr lang="en-US" sz="4400">
                <a:solidFill>
                  <a:srgbClr val="0000CC"/>
                </a:solidFill>
                <a:latin typeface="Times New Roman" pitchFamily="18" charset="0"/>
                <a:cs typeface="Times New Roman" pitchFamily="18" charset="0"/>
              </a:rPr>
              <a:t>uy nghiêm  đề ở bức hoành phi treo chính giữa.</a:t>
            </a:r>
          </a:p>
        </p:txBody>
      </p:sp>
      <p:sp>
        <p:nvSpPr>
          <p:cNvPr id="20" name="Line 9"/>
          <p:cNvSpPr>
            <a:spLocks noChangeShapeType="1"/>
          </p:cNvSpPr>
          <p:nvPr/>
        </p:nvSpPr>
        <p:spPr bwMode="auto">
          <a:xfrm flipH="1">
            <a:off x="3397688" y="2133600"/>
            <a:ext cx="1016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1" name="Rectangle 11"/>
          <p:cNvSpPr>
            <a:spLocks noChangeArrowheads="1"/>
          </p:cNvSpPr>
          <p:nvPr/>
        </p:nvSpPr>
        <p:spPr bwMode="auto">
          <a:xfrm>
            <a:off x="76200" y="3733800"/>
            <a:ext cx="8991482" cy="2123658"/>
          </a:xfrm>
          <a:prstGeom prst="rect">
            <a:avLst/>
          </a:prstGeom>
          <a:noFill/>
          <a:ln w="28575">
            <a:solidFill>
              <a:srgbClr val="FF0000"/>
            </a:solidFill>
            <a:miter lim="800000"/>
            <a:headEnd/>
            <a:tailEnd/>
          </a:ln>
          <a:effectLst/>
        </p:spPr>
        <p:txBody>
          <a:bodyPr wrap="square">
            <a:spAutoFit/>
          </a:bodyPr>
          <a:lstStyle/>
          <a:p>
            <a:pPr eaLnBrk="1" hangingPunct="1">
              <a:spcBef>
                <a:spcPct val="50000"/>
              </a:spcBef>
            </a:pPr>
            <a:r>
              <a:rPr lang="en-US" sz="4400" b="1">
                <a:solidFill>
                  <a:srgbClr val="0000CC"/>
                </a:solidFill>
                <a:latin typeface="Arial" pitchFamily="34" charset="0"/>
                <a:cs typeface="Arial" pitchFamily="34" charset="0"/>
              </a:rPr>
              <a:t>-  </a:t>
            </a:r>
            <a:r>
              <a:rPr lang="en-US" sz="4400">
                <a:solidFill>
                  <a:srgbClr val="0000CC"/>
                </a:solidFill>
                <a:latin typeface="Times New Roman" pitchFamily="18" charset="0"/>
                <a:cs typeface="Times New Roman" pitchFamily="18" charset="0"/>
              </a:rPr>
              <a:t>Dãy Tam Đảo như bức tường xanh  </a:t>
            </a:r>
            <a:r>
              <a:rPr lang="en-US" sz="4400" b="1">
                <a:solidFill>
                  <a:srgbClr val="FF0000"/>
                </a:solidFill>
                <a:latin typeface="Times New Roman" pitchFamily="18" charset="0"/>
                <a:cs typeface="Times New Roman" pitchFamily="18" charset="0"/>
              </a:rPr>
              <a:t>sừng sững</a:t>
            </a:r>
            <a:r>
              <a:rPr lang="en-US" sz="4400">
                <a:solidFill>
                  <a:srgbClr val="0000CC"/>
                </a:solidFill>
                <a:latin typeface="Times New Roman" pitchFamily="18" charset="0"/>
                <a:cs typeface="Times New Roman" pitchFamily="18" charset="0"/>
              </a:rPr>
              <a:t> chắn ngang bên trái  </a:t>
            </a:r>
            <a:r>
              <a:rPr lang="en-US" sz="4400" b="1">
                <a:solidFill>
                  <a:srgbClr val="FF0000"/>
                </a:solidFill>
                <a:latin typeface="Times New Roman" pitchFamily="18" charset="0"/>
                <a:cs typeface="Times New Roman" pitchFamily="18" charset="0"/>
              </a:rPr>
              <a:t>đỡ lấy</a:t>
            </a:r>
            <a:r>
              <a:rPr lang="en-US" sz="4400">
                <a:solidFill>
                  <a:srgbClr val="0000CC"/>
                </a:solidFill>
                <a:latin typeface="Times New Roman" pitchFamily="18" charset="0"/>
                <a:cs typeface="Times New Roman" pitchFamily="18" charset="0"/>
              </a:rPr>
              <a:t> mây trời cuồn cuộn.</a:t>
            </a:r>
          </a:p>
        </p:txBody>
      </p:sp>
      <p:sp>
        <p:nvSpPr>
          <p:cNvPr id="22" name="Line 19"/>
          <p:cNvSpPr>
            <a:spLocks noChangeShapeType="1"/>
          </p:cNvSpPr>
          <p:nvPr/>
        </p:nvSpPr>
        <p:spPr bwMode="auto">
          <a:xfrm flipH="1">
            <a:off x="7339355" y="1524000"/>
            <a:ext cx="104091"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3" name="Line 25"/>
          <p:cNvSpPr>
            <a:spLocks noChangeShapeType="1"/>
          </p:cNvSpPr>
          <p:nvPr/>
        </p:nvSpPr>
        <p:spPr bwMode="auto">
          <a:xfrm flipH="1">
            <a:off x="8915282" y="46482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4" name="Line 28"/>
          <p:cNvSpPr>
            <a:spLocks noChangeShapeType="1"/>
          </p:cNvSpPr>
          <p:nvPr/>
        </p:nvSpPr>
        <p:spPr bwMode="auto">
          <a:xfrm flipH="1">
            <a:off x="2590852" y="4757007"/>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pic>
        <p:nvPicPr>
          <p:cNvPr id="2" name="Picture 1"/>
          <p:cNvPicPr>
            <a:picLocks noChangeAspect="1"/>
          </p:cNvPicPr>
          <p:nvPr/>
        </p:nvPicPr>
        <p:blipFill>
          <a:blip r:embed="rId2"/>
          <a:srcRect/>
          <a:stretch>
            <a:fillRect/>
          </a:stretch>
        </p:blipFill>
        <p:spPr bwMode="auto">
          <a:xfrm>
            <a:off x="3276600" y="1524000"/>
            <a:ext cx="182563" cy="407988"/>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6317296" y="2097066"/>
            <a:ext cx="133350" cy="4032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632989" y="5283896"/>
            <a:ext cx="255588" cy="407988"/>
          </a:xfrm>
          <a:prstGeom prst="rect">
            <a:avLst/>
          </a:prstGeom>
          <a:noFill/>
          <a:ln w="9525">
            <a:noFill/>
            <a:miter lim="800000"/>
            <a:headEnd/>
            <a:tailEnd/>
          </a:ln>
        </p:spPr>
      </p:pic>
      <p:sp>
        <p:nvSpPr>
          <p:cNvPr id="26" name="Hộp_Văn_Bản 25"/>
          <p:cNvSpPr txBox="1"/>
          <p:nvPr/>
        </p:nvSpPr>
        <p:spPr>
          <a:xfrm>
            <a:off x="533400" y="304800"/>
            <a:ext cx="7315200" cy="769441"/>
          </a:xfrm>
          <a:prstGeom prst="rect">
            <a:avLst/>
          </a:prstGeom>
          <a:noFill/>
        </p:spPr>
        <p:txBody>
          <a:bodyPr wrap="square" rtlCol="0">
            <a:spAutoFit/>
          </a:bodyPr>
          <a:lstStyle/>
          <a:p>
            <a:r>
              <a:rPr lang="en-US" sz="4400" b="1">
                <a:solidFill>
                  <a:srgbClr val="FF0000"/>
                </a:solidFill>
                <a:latin typeface="Times New Roman" pitchFamily="18" charset="0"/>
                <a:cs typeface="Times New Roman" pitchFamily="18" charset="0"/>
              </a:rPr>
              <a:t>Luyện câu dài khó đọc: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0" y="0"/>
            <a:ext cx="9144000" cy="6318250"/>
          </a:xfrm>
          <a:prstGeom prst="rect">
            <a:avLst/>
          </a:prstGeom>
          <a:noFill/>
          <a:ln w="9525">
            <a:noFill/>
            <a:miter lim="800000"/>
            <a:headEnd/>
            <a:tailEnd/>
          </a:ln>
        </p:spPr>
      </p:pic>
      <p:sp>
        <p:nvSpPr>
          <p:cNvPr id="164868" name="Text Box 10"/>
          <p:cNvSpPr txBox="1">
            <a:spLocks noChangeArrowheads="1"/>
          </p:cNvSpPr>
          <p:nvPr/>
        </p:nvSpPr>
        <p:spPr bwMode="auto">
          <a:xfrm>
            <a:off x="3048000" y="6318250"/>
            <a:ext cx="38989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CỔNG ĐỀN HÙNG</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955</TotalTime>
  <Pages>0</Pages>
  <Words>1038</Words>
  <Characters>0</Characters>
  <Application>Microsoft Office PowerPoint</Application>
  <DocSecurity>0</DocSecurity>
  <PresentationFormat>On-screen Show (4:3)</PresentationFormat>
  <Lines>0</Lines>
  <Paragraphs>81</Paragraphs>
  <Slides>46</Slides>
  <Notes>0</Notes>
  <HiddenSlides>0</HiddenSlides>
  <MMClips>2</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46</vt:i4>
      </vt:variant>
    </vt:vector>
  </HeadingPairs>
  <TitlesOfParts>
    <vt:vector size="68" baseType="lpstr">
      <vt:lpstr>.VnAvantH</vt:lpstr>
      <vt:lpstr>Arial</vt:lpstr>
      <vt:lpstr>Calibri</vt:lpstr>
      <vt:lpstr>Calibri Light</vt:lpstr>
      <vt:lpstr>Tahoma</vt:lpstr>
      <vt:lpstr>Times New Roman</vt:lpstr>
      <vt:lpstr>Wingdings</vt:lpstr>
      <vt:lpstr>Blends</vt:lpstr>
      <vt:lpstr>Office Theme</vt:lpstr>
      <vt:lpstr>1_Default Design</vt:lpstr>
      <vt:lpstr>2_Default Design</vt:lpstr>
      <vt:lpstr>3_Default Design</vt:lpstr>
      <vt:lpstr>4_Default Design</vt:lpstr>
      <vt:lpstr>5_Default Design</vt:lpstr>
      <vt:lpstr>Default Design</vt:lpstr>
      <vt:lpstr>6_Default Design</vt:lpstr>
      <vt:lpstr>7_Default Design</vt:lpstr>
      <vt:lpstr>8_Default Design</vt:lpstr>
      <vt:lpstr>9_Default Design</vt:lpstr>
      <vt:lpstr>10_Default Design</vt:lpstr>
      <vt:lpstr>11_Default Design</vt:lpstr>
      <vt:lpstr>1_Blends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HP</dc:creator>
  <cp:keywords/>
  <dc:description/>
  <cp:lastModifiedBy>Admin</cp:lastModifiedBy>
  <cp:revision>213</cp:revision>
  <cp:lastPrinted>1899-12-30T00:00:00Z</cp:lastPrinted>
  <dcterms:created xsi:type="dcterms:W3CDTF">2010-02-23T09:26:27Z</dcterms:created>
  <dcterms:modified xsi:type="dcterms:W3CDTF">2026-01-08T01:32:24Z</dcterms:modified>
  <cp:category/>
</cp:coreProperties>
</file>