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15" r:id="rId3"/>
    <p:sldId id="316" r:id="rId4"/>
    <p:sldId id="257" r:id="rId5"/>
    <p:sldId id="313" r:id="rId6"/>
    <p:sldId id="31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74" r:id="rId18"/>
    <p:sldId id="268" r:id="rId19"/>
    <p:sldId id="269" r:id="rId20"/>
    <p:sldId id="270" r:id="rId21"/>
    <p:sldId id="271" r:id="rId22"/>
    <p:sldId id="272" r:id="rId23"/>
    <p:sldId id="302" r:id="rId24"/>
    <p:sldId id="312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00"/>
    <a:srgbClr val="0000CC"/>
    <a:srgbClr val="EF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28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089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39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47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251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57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10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92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021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722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8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E8E33-3AC8-44A7-9519-27E3E924A862}" type="datetimeFigureOut">
              <a:rPr lang="vi-VN" smtClean="0"/>
              <a:pPr/>
              <a:t>08/01/2026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04BD7-5DC6-49EB-84FA-D23F96F3A7E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84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WordArt 121"/>
          <p:cNvSpPr>
            <a:spLocks noChangeArrowheads="1" noChangeShapeType="1" noTextEdit="1"/>
          </p:cNvSpPr>
          <p:nvPr/>
        </p:nvSpPr>
        <p:spPr bwMode="auto">
          <a:xfrm>
            <a:off x="2997200" y="2624242"/>
            <a:ext cx="3803650" cy="78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u="sng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TẬP ĐỌC</a:t>
            </a:r>
          </a:p>
        </p:txBody>
      </p:sp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619434" y="3979068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 SÔNG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4389-CCE5-4290-9B39-0463C3E5E968}"/>
              </a:ext>
            </a:extLst>
          </p:cNvPr>
          <p:cNvSpPr txBox="1"/>
          <p:nvPr/>
        </p:nvSpPr>
        <p:spPr>
          <a:xfrm>
            <a:off x="1253332" y="1503828"/>
            <a:ext cx="6837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i="1" dirty="0">
                <a:solidFill>
                  <a:srgbClr val="FF0000"/>
                </a:solidFill>
                <a:latin typeface="+mj-lt"/>
              </a:rPr>
              <a:t>Thứ ba ngày 8 tháng 3 năm 2022</a:t>
            </a:r>
            <a:endParaRPr lang="en-US" sz="3600" b="1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0018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27"/>
            <a:ext cx="8839200" cy="54290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47450" y="5562600"/>
            <a:ext cx="7249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Cửa sông Nhật Lệ - Quảng Bình</a:t>
            </a:r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9953F54-CBD3-4671-A8BA-0DDFC98C093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5A1F1F1F-9AEE-42D0-87DC-0D77E75AFF4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884FCAD2-AEF8-4050-8866-C1F5629671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A56C1260-18EB-4921-BFBF-40C47F5879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0E2F8657-137B-4B9D-941E-231811B6730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508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19400" y="5300016"/>
            <a:ext cx="41905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Bãi bồi sông Hồng</a:t>
            </a:r>
            <a:endParaRPr lang="en-US" sz="4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25E94DEA-177E-4C91-B0AA-9D992718778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0961679D-47C7-42D4-9BB9-D9A341B1EA4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60C5FE82-EF7F-42C5-942A-B32392ABF24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DE93F267-6FCC-4F56-A983-552D001F14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ED295BD8-5BD2-4A63-8DE5-1FF7E7D4644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588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4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737" y="5562600"/>
            <a:ext cx="31213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Sóng bạc đầu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F12FCC55-CCA9-457D-8161-31AE2510C8A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6141A47A-EF3C-4D2F-87E7-5CB003D049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CDC3C69D-52E9-4032-915C-38BE2222681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3F2E9740-1650-44E9-8FF2-0D2A112ECBA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BE9C5640-7A1F-469A-B4B6-6732231D6D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612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/>
          <p:nvPr/>
        </p:nvSpPr>
        <p:spPr>
          <a:xfrm>
            <a:off x="1424115" y="4038600"/>
            <a:ext cx="171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Cá đối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7200"/>
            <a:ext cx="4649316" cy="335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317" y="1386358"/>
            <a:ext cx="4540805" cy="3486150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5943600" y="5066472"/>
            <a:ext cx="228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000" b="1" dirty="0"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Tôm rảo</a:t>
            </a:r>
            <a:endParaRPr lang="en-US" sz="4000" b="1" dirty="0">
              <a:latin typeface="+mj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C976D6FA-9CEE-467A-9181-96467F31DA7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7" name="Picture 7" descr="Animate">
              <a:extLst>
                <a:ext uri="{FF2B5EF4-FFF2-40B4-BE49-F238E27FC236}">
                  <a16:creationId xmlns:a16="http://schemas.microsoft.com/office/drawing/2014/main" id="{A5964780-56A5-437F-9558-6C4D2436CBE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Animate">
              <a:extLst>
                <a:ext uri="{FF2B5EF4-FFF2-40B4-BE49-F238E27FC236}">
                  <a16:creationId xmlns:a16="http://schemas.microsoft.com/office/drawing/2014/main" id="{D68CB28C-271D-4611-90BE-389A8A5A265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Animate">
              <a:extLst>
                <a:ext uri="{FF2B5EF4-FFF2-40B4-BE49-F238E27FC236}">
                  <a16:creationId xmlns:a16="http://schemas.microsoft.com/office/drawing/2014/main" id="{D0369A6B-B286-4EC5-83F2-6B249061A39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Animate">
              <a:extLst>
                <a:ext uri="{FF2B5EF4-FFF2-40B4-BE49-F238E27FC236}">
                  <a16:creationId xmlns:a16="http://schemas.microsoft.com/office/drawing/2014/main" id="{403FDB62-0D88-415A-8570-705DBB73AC4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2726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4000" b="1" dirty="0">
                <a:solidFill>
                  <a:srgbClr val="FF0000"/>
                </a:solidFill>
              </a:rPr>
              <a:t>Tìm hiểu bài </a:t>
            </a:r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pPr marL="0" indent="0">
              <a:buNone/>
            </a:pPr>
            <a:endParaRPr lang="vi-VN" dirty="0"/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dirty="0"/>
              <a:t>   </a:t>
            </a:r>
            <a:r>
              <a:rPr lang="en-US" altLang="en-US" sz="3600" b="1" dirty="0" err="1"/>
              <a:t>Là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cửa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nhưng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</a:rPr>
              <a:t> then </a:t>
            </a:r>
            <a:r>
              <a:rPr lang="en-US" altLang="en-US" sz="3600" b="1" dirty="0" err="1">
                <a:solidFill>
                  <a:srgbClr val="FF0000"/>
                </a:solidFill>
              </a:rPr>
              <a:t>khoá</a:t>
            </a:r>
            <a:endParaRPr lang="en-US" altLang="en-US" sz="3600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/>
              <a:t>   </a:t>
            </a:r>
            <a:r>
              <a:rPr lang="en-US" altLang="en-US" sz="3600" b="1" dirty="0" err="1"/>
              <a:t>Cũng</a:t>
            </a:r>
            <a:r>
              <a:rPr lang="en-US" altLang="en-US" sz="3600" b="1" dirty="0"/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không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khép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/>
              <a:t>bao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giờ</a:t>
            </a:r>
            <a:endParaRPr lang="en-US" altLang="en-US" sz="36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/>
              <a:t>   </a:t>
            </a:r>
            <a:r>
              <a:rPr lang="en-US" altLang="en-US" sz="3600" b="1" dirty="0" err="1"/>
              <a:t>Mênh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mông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một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vùng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sóng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nước</a:t>
            </a:r>
            <a:endParaRPr lang="en-US" altLang="en-US" sz="3600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   </a:t>
            </a:r>
            <a:r>
              <a:rPr lang="en-US" altLang="en-US" sz="3600" b="1" dirty="0" err="1"/>
              <a:t>Mở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ra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bao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nỗi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đợi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chờ</a:t>
            </a:r>
            <a:r>
              <a:rPr lang="en-US" altLang="en-US" sz="3600" b="1" dirty="0"/>
              <a:t>.</a:t>
            </a:r>
          </a:p>
          <a:p>
            <a:pPr marL="0" indent="0">
              <a:buNone/>
            </a:pPr>
            <a:endParaRPr lang="vi-VN" b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1066800"/>
            <a:ext cx="8534400" cy="1524000"/>
          </a:xfrm>
          <a:prstGeom prst="horizontalScroll">
            <a:avLst/>
          </a:prstGeom>
          <a:solidFill>
            <a:srgbClr val="EFFCA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khổ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3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chảy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?</a:t>
            </a:r>
            <a:endParaRPr lang="vi-VN" sz="3600" b="1" dirty="0">
              <a:solidFill>
                <a:schemeClr val="tx1"/>
              </a:solidFill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20435DCC-9B20-4116-B426-651C5E5AA5A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4870862B-A88B-4D8D-BC7D-2AA215B6845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2650F642-5E3A-4185-A3C3-694405FFAE0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431505BE-4174-4A52-96A4-6D8B98C3D7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7E4D66A2-C9AB-476E-ABC8-B5BDED3F02A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875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4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    </a:t>
            </a:r>
            <a:r>
              <a:rPr lang="en-US" b="1" dirty="0" err="1"/>
              <a:t>Cách</a:t>
            </a:r>
            <a:r>
              <a:rPr lang="en-US" b="1" dirty="0"/>
              <a:t> </a:t>
            </a:r>
            <a:r>
              <a:rPr lang="en-US" b="1" dirty="0" err="1"/>
              <a:t>nói</a:t>
            </a:r>
            <a:r>
              <a:rPr lang="en-US" b="1" dirty="0"/>
              <a:t> </a:t>
            </a:r>
            <a:r>
              <a:rPr lang="en-US" b="1" dirty="0" err="1"/>
              <a:t>đó</a:t>
            </a:r>
            <a:r>
              <a:rPr lang="en-US" b="1" dirty="0"/>
              <a:t> </a:t>
            </a:r>
            <a:r>
              <a:rPr lang="en-US" b="1" dirty="0" err="1"/>
              <a:t>rất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sông</a:t>
            </a:r>
            <a:r>
              <a:rPr lang="en-US" b="1" dirty="0"/>
              <a:t>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cái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nhưng</a:t>
            </a:r>
            <a:r>
              <a:rPr lang="en-US" b="1" dirty="0"/>
              <a:t>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cái</a:t>
            </a:r>
            <a:r>
              <a:rPr lang="en-US" b="1" dirty="0"/>
              <a:t> </a:t>
            </a: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thường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then,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khoá</a:t>
            </a:r>
            <a:r>
              <a:rPr lang="en-US" b="1" dirty="0"/>
              <a:t>.  </a:t>
            </a:r>
            <a:endParaRPr lang="vi-VN" b="1" dirty="0"/>
          </a:p>
          <a:p>
            <a:pPr marL="0" indent="0">
              <a:buNone/>
            </a:pPr>
            <a:endParaRPr lang="vi-VN" dirty="0"/>
          </a:p>
        </p:txBody>
      </p:sp>
      <p:sp>
        <p:nvSpPr>
          <p:cNvPr id="5" name="Horizontal Scroll 4"/>
          <p:cNvSpPr/>
          <p:nvPr/>
        </p:nvSpPr>
        <p:spPr>
          <a:xfrm>
            <a:off x="609600" y="1524000"/>
            <a:ext cx="7848600" cy="137160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en-US" sz="36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thiệu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ấy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 hay ?</a:t>
            </a:r>
          </a:p>
          <a:p>
            <a:pPr algn="ctr"/>
            <a:endParaRPr lang="vi-VN" sz="3600" dirty="0">
              <a:solidFill>
                <a:schemeClr val="tx1"/>
              </a:solidFill>
            </a:endParaRP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6F85CC02-64A4-49C0-BAEF-888745409F5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11530F4A-91A6-49D4-9714-F3F6BBB1DE3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73C6B4D1-1CF2-4104-AF5A-5539276382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ED4FE58A-0F15-42F9-BA0C-1E301219FC0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0D5F39C2-74CD-4B11-84F3-616CE5033F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2311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546" y="1371600"/>
            <a:ext cx="8229600" cy="1676401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65" y="2590800"/>
            <a:ext cx="883143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167A805-390E-4ACF-BD8E-523D26DC3A5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AB2641D3-78A6-4257-AE0B-DFF7CC0A367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nimate">
              <a:extLst>
                <a:ext uri="{FF2B5EF4-FFF2-40B4-BE49-F238E27FC236}">
                  <a16:creationId xmlns:a16="http://schemas.microsoft.com/office/drawing/2014/main" id="{74B69EB1-1908-4294-9B4F-49D51C9CE9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nimate">
              <a:extLst>
                <a:ext uri="{FF2B5EF4-FFF2-40B4-BE49-F238E27FC236}">
                  <a16:creationId xmlns:a16="http://schemas.microsoft.com/office/drawing/2014/main" id="{8283702E-A4F3-4C4A-B2A8-51B6AC6AA56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nimate">
              <a:extLst>
                <a:ext uri="{FF2B5EF4-FFF2-40B4-BE49-F238E27FC236}">
                  <a16:creationId xmlns:a16="http://schemas.microsoft.com/office/drawing/2014/main" id="{93B00547-0141-466D-8CD0-9FA072C8A5D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0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572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867399"/>
            <a:ext cx="562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28018DC-D0C3-48C9-8631-FB5977AEB5B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7" name="Picture 7" descr="Animate">
              <a:extLst>
                <a:ext uri="{FF2B5EF4-FFF2-40B4-BE49-F238E27FC236}">
                  <a16:creationId xmlns:a16="http://schemas.microsoft.com/office/drawing/2014/main" id="{9CDAFC78-D79F-44EE-A97C-96EC9F8E58A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Animate">
              <a:extLst>
                <a:ext uri="{FF2B5EF4-FFF2-40B4-BE49-F238E27FC236}">
                  <a16:creationId xmlns:a16="http://schemas.microsoft.com/office/drawing/2014/main" id="{2F504F01-718F-45A8-AB31-ACDC29C979D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Animate">
              <a:extLst>
                <a:ext uri="{FF2B5EF4-FFF2-40B4-BE49-F238E27FC236}">
                  <a16:creationId xmlns:a16="http://schemas.microsoft.com/office/drawing/2014/main" id="{9D751F85-9279-4928-BA16-AF91EF6CDAA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Animate">
              <a:extLst>
                <a:ext uri="{FF2B5EF4-FFF2-40B4-BE49-F238E27FC236}">
                  <a16:creationId xmlns:a16="http://schemas.microsoft.com/office/drawing/2014/main" id="{5409406F-F541-4AC1-B2C8-25E4889ED53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3126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  <a:p>
            <a:pPr marL="0" indent="0">
              <a:buNone/>
            </a:pPr>
            <a:endParaRPr lang="en-US" altLang="en-US" i="1" dirty="0"/>
          </a:p>
        </p:txBody>
      </p:sp>
      <p:sp>
        <p:nvSpPr>
          <p:cNvPr id="4" name="Horizontal Scroll 3"/>
          <p:cNvSpPr/>
          <p:nvPr/>
        </p:nvSpPr>
        <p:spPr>
          <a:xfrm>
            <a:off x="304800" y="990600"/>
            <a:ext cx="8534400" cy="1981200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76600"/>
            <a:ext cx="5925020" cy="2970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Dù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giáp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cùng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biển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rộng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Cửa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chẳng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dứt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cội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nguồn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Lá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xanh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lần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trôi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xuống</a:t>
            </a:r>
            <a:endParaRPr lang="en-US" altLang="en-US" sz="3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400" b="1" dirty="0" err="1">
                <a:latin typeface="Times New Roman" panose="02020603050405020304" pitchFamily="18" charset="0"/>
              </a:rPr>
              <a:t>Bỗng</a:t>
            </a:r>
            <a:r>
              <a:rPr lang="en-US" altLang="en-US" sz="3400" b="1" dirty="0">
                <a:latin typeface="Times New Roman" panose="02020603050405020304" pitchFamily="18" charset="0"/>
              </a:rPr>
              <a:t> … </a:t>
            </a:r>
            <a:r>
              <a:rPr lang="en-US" altLang="en-US" sz="3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một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400" b="1" dirty="0">
                <a:latin typeface="Times New Roman" panose="02020603050405020304" pitchFamily="18" charset="0"/>
              </a:rPr>
              <a:t> </a:t>
            </a:r>
            <a:r>
              <a:rPr lang="en-US" altLang="en-US" sz="3400" b="1" dirty="0" err="1">
                <a:latin typeface="Times New Roman" panose="02020603050405020304" pitchFamily="18" charset="0"/>
              </a:rPr>
              <a:t>núi</a:t>
            </a:r>
            <a:r>
              <a:rPr lang="en-US" altLang="en-US" sz="3400" b="1" dirty="0">
                <a:latin typeface="Times New Roman" panose="02020603050405020304" pitchFamily="18" charset="0"/>
              </a:rPr>
              <a:t> non</a:t>
            </a:r>
            <a:endParaRPr lang="vi-VN" sz="34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16DEF2-F242-43EC-998B-725FE4935E8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6033C650-2FBF-438A-AC08-25049CAD2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Animate">
              <a:extLst>
                <a:ext uri="{FF2B5EF4-FFF2-40B4-BE49-F238E27FC236}">
                  <a16:creationId xmlns:a16="http://schemas.microsoft.com/office/drawing/2014/main" id="{30B90EB1-156B-45CF-8B97-6B705D7CD4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Animate">
              <a:extLst>
                <a:ext uri="{FF2B5EF4-FFF2-40B4-BE49-F238E27FC236}">
                  <a16:creationId xmlns:a16="http://schemas.microsoft.com/office/drawing/2014/main" id="{A5114A1A-AF03-4627-8244-D6E9FBE0FE5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Animate">
              <a:extLst>
                <a:ext uri="{FF2B5EF4-FFF2-40B4-BE49-F238E27FC236}">
                  <a16:creationId xmlns:a16="http://schemas.microsoft.com/office/drawing/2014/main" id="{ED0DCFA5-B277-4A07-9DE4-29A9DD7975B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10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564" y="2095275"/>
            <a:ext cx="8644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77727E01-22C2-4454-9AC9-25F9D275F2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4" name="Picture 7" descr="Animate">
              <a:extLst>
                <a:ext uri="{FF2B5EF4-FFF2-40B4-BE49-F238E27FC236}">
                  <a16:creationId xmlns:a16="http://schemas.microsoft.com/office/drawing/2014/main" id="{AEAF5E35-6A5C-4BE7-A52F-C6B537A7C09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nimate">
              <a:extLst>
                <a:ext uri="{FF2B5EF4-FFF2-40B4-BE49-F238E27FC236}">
                  <a16:creationId xmlns:a16="http://schemas.microsoft.com/office/drawing/2014/main" id="{0F0B17BC-80F8-4A88-A875-2F4996906FF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Animate">
              <a:extLst>
                <a:ext uri="{FF2B5EF4-FFF2-40B4-BE49-F238E27FC236}">
                  <a16:creationId xmlns:a16="http://schemas.microsoft.com/office/drawing/2014/main" id="{EC2C2CA2-04CE-4052-BD41-7F8AA0C8B0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Animate">
              <a:extLst>
                <a:ext uri="{FF2B5EF4-FFF2-40B4-BE49-F238E27FC236}">
                  <a16:creationId xmlns:a16="http://schemas.microsoft.com/office/drawing/2014/main" id="{590030CA-01BA-45F9-A91A-6C57159B123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148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834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600" b="1" i="1" dirty="0"/>
              <a:t>Qua </a:t>
            </a:r>
            <a:r>
              <a:rPr lang="en-US" sz="3600" b="1" i="1" dirty="0" err="1"/>
              <a:t>bài</a:t>
            </a:r>
            <a:r>
              <a:rPr lang="en-US" sz="3600" b="1" i="1" dirty="0"/>
              <a:t> </a:t>
            </a:r>
            <a:r>
              <a:rPr lang="en-US" sz="3600" b="1" i="1" dirty="0" err="1"/>
              <a:t>thơ</a:t>
            </a:r>
            <a:r>
              <a:rPr lang="en-US" sz="3600" b="1" i="1" dirty="0"/>
              <a:t> </a:t>
            </a:r>
            <a:r>
              <a:rPr lang="en-US" sz="3600" b="1" i="1" dirty="0" err="1"/>
              <a:t>tác</a:t>
            </a:r>
            <a:r>
              <a:rPr lang="en-US" sz="3600" b="1" i="1" dirty="0"/>
              <a:t> </a:t>
            </a:r>
            <a:r>
              <a:rPr lang="en-US" sz="3600" b="1" i="1" dirty="0" err="1"/>
              <a:t>giả</a:t>
            </a:r>
            <a:r>
              <a:rPr lang="en-US" sz="3600" b="1" i="1" dirty="0"/>
              <a:t> </a:t>
            </a:r>
            <a:r>
              <a:rPr lang="en-US" sz="3600" b="1" i="1" dirty="0" err="1"/>
              <a:t>muốn</a:t>
            </a:r>
            <a:r>
              <a:rPr lang="en-US" sz="3600" b="1" i="1" dirty="0"/>
              <a:t> </a:t>
            </a:r>
            <a:r>
              <a:rPr lang="en-US" sz="3600" b="1" i="1" dirty="0" err="1"/>
              <a:t>nói</a:t>
            </a:r>
            <a:r>
              <a:rPr lang="en-US" sz="3600" b="1" i="1" dirty="0"/>
              <a:t> </a:t>
            </a:r>
            <a:r>
              <a:rPr lang="en-US" sz="3600" b="1" i="1" dirty="0" err="1"/>
              <a:t>với</a:t>
            </a:r>
            <a:r>
              <a:rPr lang="en-US" sz="3600" b="1" i="1" dirty="0"/>
              <a:t> </a:t>
            </a:r>
            <a:r>
              <a:rPr lang="en-US" sz="3600" b="1" i="1" dirty="0" err="1"/>
              <a:t>em</a:t>
            </a:r>
            <a:r>
              <a:rPr lang="en-US" sz="3600" b="1" i="1" dirty="0"/>
              <a:t> </a:t>
            </a:r>
            <a:r>
              <a:rPr lang="en-US" sz="3600" b="1" i="1" dirty="0" err="1"/>
              <a:t>điều</a:t>
            </a:r>
            <a:r>
              <a:rPr lang="en-US" sz="3600" b="1" i="1" dirty="0"/>
              <a:t> </a:t>
            </a:r>
            <a:r>
              <a:rPr lang="en-US" sz="3600" b="1" i="1" dirty="0" err="1"/>
              <a:t>gì</a:t>
            </a:r>
            <a:r>
              <a:rPr lang="en-US" sz="3600" b="1" i="1" dirty="0"/>
              <a:t> ?</a:t>
            </a:r>
          </a:p>
          <a:p>
            <a:pPr marL="0" indent="0">
              <a:buNone/>
            </a:pPr>
            <a:r>
              <a:rPr lang="en-US" sz="4000" b="1" u="sng" dirty="0" err="1">
                <a:solidFill>
                  <a:schemeClr val="tx2">
                    <a:lumMod val="75000"/>
                  </a:schemeClr>
                </a:solidFill>
              </a:rPr>
              <a:t>Nội</a:t>
            </a: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</a:rPr>
              <a:t> dung </a:t>
            </a:r>
            <a:r>
              <a:rPr lang="en-US" sz="4000" b="1" u="sng" dirty="0" err="1">
                <a:solidFill>
                  <a:schemeClr val="tx2">
                    <a:lumMod val="75000"/>
                  </a:schemeClr>
                </a:solidFill>
              </a:rPr>
              <a:t>chính</a:t>
            </a:r>
            <a:r>
              <a:rPr lang="en-US" sz="4000" dirty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Qua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hình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ảnh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cửa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sông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tác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giả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ngợi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ca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tình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cảm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thủy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chung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uống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nước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nhớ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</a:rPr>
              <a:t>nguồn</a:t>
            </a:r>
            <a:endParaRPr lang="vi-VN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A03BD121-0CA4-49D0-B491-FB6AAD9912F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161D0441-A923-405C-BACF-36CF0F8363A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4B95A3C2-004B-4184-8D72-4E33A5DFDBA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8052B1AA-C10E-4AB3-9D3C-F09796F00C3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005E9870-7B28-4909-B6DA-134B1E177C2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7154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304800"/>
            <a:ext cx="7086600" cy="58213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dirty="0" err="1"/>
              <a:t>Luyện</a:t>
            </a:r>
            <a:r>
              <a:rPr lang="en-US" sz="3600" b="1" i="1" dirty="0"/>
              <a:t> </a:t>
            </a:r>
            <a:r>
              <a:rPr lang="en-US" sz="3600" b="1" i="1" dirty="0" err="1"/>
              <a:t>đọc</a:t>
            </a:r>
            <a:r>
              <a:rPr lang="en-US" sz="3600" b="1" i="1" dirty="0"/>
              <a:t> </a:t>
            </a:r>
            <a:r>
              <a:rPr lang="en-US" sz="3600" b="1" i="1" dirty="0" err="1"/>
              <a:t>diễn</a:t>
            </a:r>
            <a:r>
              <a:rPr lang="en-US" sz="3600" b="1" i="1" dirty="0"/>
              <a:t> </a:t>
            </a:r>
            <a:r>
              <a:rPr lang="en-US" sz="3600" b="1" i="1" dirty="0" err="1"/>
              <a:t>cảm</a:t>
            </a:r>
            <a:endParaRPr lang="en-US" sz="3600" b="1" i="1" dirty="0"/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</a:t>
            </a:r>
            <a:r>
              <a:rPr lang="en-US" altLang="en-US" b="1" dirty="0" err="1"/>
              <a:t>cá</a:t>
            </a:r>
            <a:r>
              <a:rPr lang="en-US" altLang="en-US" b="1" dirty="0"/>
              <a:t> </a:t>
            </a:r>
            <a:r>
              <a:rPr lang="en-US" altLang="en-US" b="1" dirty="0" err="1"/>
              <a:t>đối</a:t>
            </a:r>
            <a:r>
              <a:rPr lang="en-US" altLang="en-US" b="1" dirty="0"/>
              <a:t> </a:t>
            </a:r>
            <a:r>
              <a:rPr lang="en-US" altLang="en-US" b="1" dirty="0" err="1"/>
              <a:t>vào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đẻ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trứng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</a:t>
            </a:r>
            <a:r>
              <a:rPr lang="en-US" altLang="en-US" b="1" dirty="0" err="1"/>
              <a:t>tôm</a:t>
            </a:r>
            <a:r>
              <a:rPr lang="en-US" altLang="en-US" b="1" dirty="0"/>
              <a:t> </a:t>
            </a:r>
            <a:r>
              <a:rPr lang="en-US" altLang="en-US" b="1" dirty="0" err="1"/>
              <a:t>rảo</a:t>
            </a:r>
            <a:r>
              <a:rPr lang="en-US" altLang="en-US" b="1" dirty="0"/>
              <a:t> </a:t>
            </a:r>
            <a:r>
              <a:rPr lang="en-US" altLang="en-US" b="1" dirty="0" err="1"/>
              <a:t>đến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búng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càng</a:t>
            </a:r>
            <a:endParaRPr lang="en-US" altLang="en-US" b="1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Cần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uốn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cong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lưỡi</a:t>
            </a:r>
            <a:r>
              <a:rPr lang="en-US" altLang="en-US" b="1" dirty="0"/>
              <a:t> </a:t>
            </a:r>
            <a:r>
              <a:rPr lang="en-US" altLang="en-US" b="1" dirty="0" err="1"/>
              <a:t>sóng</a:t>
            </a:r>
            <a:r>
              <a:rPr lang="en-US" altLang="en-US" b="1" dirty="0"/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Thuyền</a:t>
            </a:r>
            <a:r>
              <a:rPr lang="en-US" altLang="en-US" b="1" dirty="0"/>
              <a:t> </a:t>
            </a:r>
            <a:r>
              <a:rPr lang="en-US" altLang="en-US" b="1" dirty="0" err="1"/>
              <a:t>ai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lấp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loá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đêm</a:t>
            </a:r>
            <a:r>
              <a:rPr lang="en-US" altLang="en-US" b="1" dirty="0"/>
              <a:t> </a:t>
            </a:r>
            <a:r>
              <a:rPr lang="en-US" altLang="en-US" b="1" dirty="0" err="1"/>
              <a:t>trăng</a:t>
            </a:r>
            <a:r>
              <a:rPr lang="en-US" altLang="en-US" b="1" dirty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Nơi</a:t>
            </a:r>
            <a:r>
              <a:rPr lang="en-US" altLang="en-US" b="1" dirty="0"/>
              <a:t> con </a:t>
            </a:r>
            <a:r>
              <a:rPr lang="en-US" altLang="en-US" b="1" dirty="0" err="1"/>
              <a:t>tàu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chào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mặt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đất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Còi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ngân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lên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khúc</a:t>
            </a:r>
            <a:r>
              <a:rPr lang="en-US" altLang="en-US" b="1" dirty="0"/>
              <a:t> </a:t>
            </a:r>
            <a:r>
              <a:rPr lang="en-US" altLang="en-US" b="1" dirty="0" err="1"/>
              <a:t>giã</a:t>
            </a:r>
            <a:r>
              <a:rPr lang="en-US" altLang="en-US" b="1" dirty="0"/>
              <a:t> </a:t>
            </a:r>
            <a:r>
              <a:rPr lang="en-US" altLang="en-US" b="1" dirty="0" err="1"/>
              <a:t>từ</a:t>
            </a: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Cửa</a:t>
            </a:r>
            <a:r>
              <a:rPr lang="en-US" altLang="en-US" b="1" dirty="0"/>
              <a:t> </a:t>
            </a:r>
            <a:r>
              <a:rPr lang="en-US" altLang="en-US" b="1" dirty="0" err="1"/>
              <a:t>sông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tiễn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người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 err="1"/>
              <a:t>ra</a:t>
            </a:r>
            <a:r>
              <a:rPr lang="en-US" altLang="en-US" b="1" dirty="0"/>
              <a:t> </a:t>
            </a:r>
            <a:r>
              <a:rPr lang="en-US" altLang="en-US" b="1" dirty="0" err="1"/>
              <a:t>biển</a:t>
            </a:r>
            <a:endParaRPr lang="en-US" altLang="en-US" b="1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b="1" dirty="0" err="1"/>
              <a:t>Mây</a:t>
            </a:r>
            <a:r>
              <a:rPr lang="en-US" altLang="en-US" b="1" dirty="0"/>
              <a:t> </a:t>
            </a:r>
            <a:r>
              <a:rPr lang="en-US" altLang="en-US" b="1" dirty="0" err="1"/>
              <a:t>trắng</a:t>
            </a:r>
            <a:r>
              <a:rPr lang="en-US" altLang="en-US" b="1" dirty="0"/>
              <a:t> </a:t>
            </a:r>
            <a:r>
              <a:rPr lang="en-US" altLang="en-US" b="1" dirty="0" err="1">
                <a:solidFill>
                  <a:srgbClr val="FF0000"/>
                </a:solidFill>
              </a:rPr>
              <a:t>lành</a:t>
            </a:r>
            <a:r>
              <a:rPr lang="en-US" altLang="en-US" b="1" dirty="0"/>
              <a:t> </a:t>
            </a:r>
            <a:r>
              <a:rPr lang="en-US" altLang="en-US" b="1" dirty="0" err="1"/>
              <a:t>như</a:t>
            </a:r>
            <a:r>
              <a:rPr lang="en-US" altLang="en-US" b="1" dirty="0"/>
              <a:t> </a:t>
            </a:r>
            <a:r>
              <a:rPr lang="en-US" altLang="en-US" b="1" dirty="0" err="1"/>
              <a:t>phong</a:t>
            </a:r>
            <a:r>
              <a:rPr lang="en-US" altLang="en-US" b="1" dirty="0"/>
              <a:t> </a:t>
            </a:r>
            <a:r>
              <a:rPr lang="en-US" altLang="en-US" b="1" dirty="0" err="1"/>
              <a:t>thư</a:t>
            </a:r>
            <a:endParaRPr lang="en-US" altLang="en-US" b="1" dirty="0"/>
          </a:p>
          <a:p>
            <a:pPr marL="0" indent="0">
              <a:buNone/>
            </a:pPr>
            <a:endParaRPr lang="vi-VN" b="1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935EF750-811C-401B-A47E-82E1990536C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9A3A0204-943E-4985-BD60-0495E52FC0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E44DA7DB-61F5-4D40-A2A2-3999536ECD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807D44E0-A153-4E26-A6CA-FDA4D4DA493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D3464016-1726-4641-AD02-0C5C1319B77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049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endParaRPr lang="en-US" b="1" dirty="0"/>
          </a:p>
          <a:p>
            <a:pPr marL="0" indent="0" algn="ctr">
              <a:buNone/>
            </a:pPr>
            <a:r>
              <a:rPr lang="en-US" b="1" dirty="0" err="1"/>
              <a:t>Cửa</a:t>
            </a:r>
            <a:r>
              <a:rPr lang="en-US" b="1" dirty="0"/>
              <a:t> </a:t>
            </a:r>
            <a:r>
              <a:rPr lang="en-US" b="1" dirty="0" err="1"/>
              <a:t>sông</a:t>
            </a:r>
            <a:endParaRPr lang="en-US" b="1" dirty="0"/>
          </a:p>
        </p:txBody>
      </p:sp>
      <p:sp>
        <p:nvSpPr>
          <p:cNvPr id="4" name="Horizontal Scroll 3"/>
          <p:cNvSpPr/>
          <p:nvPr/>
        </p:nvSpPr>
        <p:spPr>
          <a:xfrm>
            <a:off x="228600" y="2057400"/>
            <a:ext cx="8610600" cy="327660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83D3913-68A4-4597-B291-7FC57752671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CDE58D9C-AFD5-4A4F-A917-764B9D2253C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F5DB913D-2B36-4D24-9773-6571293B4F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BAC3F7DA-7E0D-4A40-B948-D642B1043B4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71A251F3-36A4-47AB-B2C7-0E2E1074708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49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nen slideGADT">
            <a:extLst>
              <a:ext uri="{FF2B5EF4-FFF2-40B4-BE49-F238E27FC236}">
                <a16:creationId xmlns:a16="http://schemas.microsoft.com/office/drawing/2014/main" id="{D5DA73D7-725C-4E03-9CEF-26D7DBCC8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06" y="-46951"/>
            <a:ext cx="9115894" cy="700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>
            <a:extLst>
              <a:ext uri="{FF2B5EF4-FFF2-40B4-BE49-F238E27FC236}">
                <a16:creationId xmlns:a16="http://schemas.microsoft.com/office/drawing/2014/main" id="{9FDF6FE7-9689-40F2-9872-657AB8622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47836"/>
            <a:ext cx="2914650" cy="1200150"/>
          </a:xfrm>
          <a:prstGeom prst="irregularSeal2">
            <a:avLst/>
          </a:prstGeom>
          <a:gradFill rotWithShape="1">
            <a:gsLst>
              <a:gs pos="0">
                <a:schemeClr val="bg1"/>
              </a:gs>
              <a:gs pos="100000">
                <a:srgbClr val="99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4465858-079D-4D6C-8CF5-CB955362E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8939" y="3255289"/>
            <a:ext cx="2628900" cy="742950"/>
          </a:xfrm>
          <a:prstGeom prst="ribbon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BCE99C4F-DA61-40ED-B5D8-8D95629EA7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9" y="4567140"/>
            <a:ext cx="56017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2800" b="1"/>
              <a:t>Học thuộc lòng bài thơ “Cửa sông”</a:t>
            </a:r>
          </a:p>
          <a:p>
            <a:pPr>
              <a:buFontTx/>
              <a:buChar char="-"/>
            </a:pPr>
            <a:r>
              <a:rPr lang="en-US" sz="2800" b="1"/>
              <a:t>Chuẩn bị bài: Nghĩa thầy trò</a:t>
            </a:r>
            <a:endParaRPr lang="vi-VN" sz="2800" b="1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5951BA-7389-4351-9E06-731483A3A31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8" name="Picture 7" descr="Animate">
              <a:extLst>
                <a:ext uri="{FF2B5EF4-FFF2-40B4-BE49-F238E27FC236}">
                  <a16:creationId xmlns:a16="http://schemas.microsoft.com/office/drawing/2014/main" id="{CF201144-DCD3-4637-818A-AE219611238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Animate">
              <a:extLst>
                <a:ext uri="{FF2B5EF4-FFF2-40B4-BE49-F238E27FC236}">
                  <a16:creationId xmlns:a16="http://schemas.microsoft.com/office/drawing/2014/main" id="{E8A8C7F7-4C5E-4875-BED8-EAFD8FD693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Animate">
              <a:extLst>
                <a:ext uri="{FF2B5EF4-FFF2-40B4-BE49-F238E27FC236}">
                  <a16:creationId xmlns:a16="http://schemas.microsoft.com/office/drawing/2014/main" id="{6B101209-5945-44E6-843F-99D23D15C04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Animate">
              <a:extLst>
                <a:ext uri="{FF2B5EF4-FFF2-40B4-BE49-F238E27FC236}">
                  <a16:creationId xmlns:a16="http://schemas.microsoft.com/office/drawing/2014/main" id="{A273AA9A-DABF-4A2C-8A5F-D9133BF7A9D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6273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inh nen La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353" y="51607"/>
            <a:ext cx="9169878" cy="695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WordArt 6"/>
          <p:cNvSpPr>
            <a:spLocks noChangeArrowheads="1" noChangeShapeType="1" noTextEdit="1"/>
          </p:cNvSpPr>
          <p:nvPr/>
        </p:nvSpPr>
        <p:spPr bwMode="auto">
          <a:xfrm>
            <a:off x="2057400" y="2899875"/>
            <a:ext cx="6858000" cy="331422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2025" b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Arial"/>
                <a:cs typeface="Arial"/>
              </a:rPr>
              <a:t>CHÀO CÁC EM !</a:t>
            </a:r>
            <a:endParaRPr lang="en-US" sz="2025" b="1" kern="10" dirty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3333FF"/>
              </a:solidFill>
              <a:latin typeface="Arial"/>
              <a:cs typeface="Arial"/>
            </a:endParaRPr>
          </a:p>
        </p:txBody>
      </p:sp>
      <p:grpSp>
        <p:nvGrpSpPr>
          <p:cNvPr id="12" name="Group 6">
            <a:extLst>
              <a:ext uri="{FF2B5EF4-FFF2-40B4-BE49-F238E27FC236}">
                <a16:creationId xmlns:a16="http://schemas.microsoft.com/office/drawing/2014/main" id="{1BDFF275-25CB-472C-9DEC-058362B02FB8}"/>
              </a:ext>
            </a:extLst>
          </p:cNvPr>
          <p:cNvGrpSpPr>
            <a:grpSpLocks/>
          </p:cNvGrpSpPr>
          <p:nvPr/>
        </p:nvGrpSpPr>
        <p:grpSpPr bwMode="auto">
          <a:xfrm>
            <a:off x="-1" y="0"/>
            <a:ext cx="9297231" cy="7010400"/>
            <a:chOff x="0" y="-10"/>
            <a:chExt cx="5760" cy="4330"/>
          </a:xfrm>
        </p:grpSpPr>
        <p:pic>
          <p:nvPicPr>
            <p:cNvPr id="13" name="Picture 7" descr="Animate">
              <a:extLst>
                <a:ext uri="{FF2B5EF4-FFF2-40B4-BE49-F238E27FC236}">
                  <a16:creationId xmlns:a16="http://schemas.microsoft.com/office/drawing/2014/main" id="{B03BF5E5-DCDD-4E27-8D68-3C903929F78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Animate">
              <a:extLst>
                <a:ext uri="{FF2B5EF4-FFF2-40B4-BE49-F238E27FC236}">
                  <a16:creationId xmlns:a16="http://schemas.microsoft.com/office/drawing/2014/main" id="{B08E8E10-8232-4A80-87B2-3C1D6EA09C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9" descr="Animate">
              <a:extLst>
                <a:ext uri="{FF2B5EF4-FFF2-40B4-BE49-F238E27FC236}">
                  <a16:creationId xmlns:a16="http://schemas.microsoft.com/office/drawing/2014/main" id="{D92938E8-FE81-4FA5-94E0-043D897633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0" descr="Animate">
              <a:extLst>
                <a:ext uri="{FF2B5EF4-FFF2-40B4-BE49-F238E27FC236}">
                  <a16:creationId xmlns:a16="http://schemas.microsoft.com/office/drawing/2014/main" id="{0D423A0F-8DC6-49E8-B181-7FB2A52AD2D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562172" y="2977855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5839897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3090CC-C424-4823-B83A-C0966E5B5A15}"/>
              </a:ext>
            </a:extLst>
          </p:cNvPr>
          <p:cNvSpPr txBox="1">
            <a:spLocks noChangeArrowheads="1"/>
          </p:cNvSpPr>
          <p:nvPr/>
        </p:nvSpPr>
        <p:spPr>
          <a:xfrm>
            <a:off x="452565" y="3167051"/>
            <a:ext cx="8565671" cy="323374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sz="6500" b="1" dirty="0" err="1">
                <a:solidFill>
                  <a:srgbClr val="FF0000"/>
                </a:solidFill>
              </a:rPr>
              <a:t>Các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vua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Hùng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là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những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người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đầu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tiên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lập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nước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Văn</a:t>
            </a:r>
            <a:r>
              <a:rPr lang="en-US" altLang="en-US" sz="6500" b="1" dirty="0">
                <a:solidFill>
                  <a:srgbClr val="FF0000"/>
                </a:solidFill>
              </a:rPr>
              <a:t> Lang, </a:t>
            </a:r>
            <a:r>
              <a:rPr lang="en-US" altLang="en-US" sz="6500" b="1" dirty="0" err="1">
                <a:solidFill>
                  <a:srgbClr val="FF0000"/>
                </a:solidFill>
              </a:rPr>
              <a:t>đóng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đô</a:t>
            </a:r>
            <a:r>
              <a:rPr lang="en-US" altLang="en-US" sz="6500" b="1" dirty="0">
                <a:solidFill>
                  <a:srgbClr val="FF0000"/>
                </a:solidFill>
              </a:rPr>
              <a:t> ở </a:t>
            </a:r>
            <a:r>
              <a:rPr lang="en-US" altLang="en-US" sz="6500" b="1" dirty="0" err="1">
                <a:solidFill>
                  <a:srgbClr val="FF0000"/>
                </a:solidFill>
              </a:rPr>
              <a:t>thành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Phong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Châu</a:t>
            </a:r>
            <a:r>
              <a:rPr lang="en-US" altLang="en-US" sz="6500" b="1" dirty="0">
                <a:solidFill>
                  <a:srgbClr val="FF0000"/>
                </a:solidFill>
              </a:rPr>
              <a:t> - </a:t>
            </a:r>
            <a:r>
              <a:rPr lang="en-US" altLang="en-US" sz="6500" b="1" dirty="0" err="1">
                <a:solidFill>
                  <a:srgbClr val="FF0000"/>
                </a:solidFill>
              </a:rPr>
              <a:t>Tỉnh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Phú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Thọ</a:t>
            </a:r>
            <a:r>
              <a:rPr lang="en-US" altLang="en-US" sz="6500" b="1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en-US" sz="6500" b="1" dirty="0">
                <a:solidFill>
                  <a:srgbClr val="FF0000"/>
                </a:solidFill>
              </a:rPr>
              <a:t>- </a:t>
            </a:r>
            <a:r>
              <a:rPr lang="en-US" altLang="en-US" sz="6500" b="1" dirty="0" err="1">
                <a:solidFill>
                  <a:srgbClr val="FF0000"/>
                </a:solidFill>
              </a:rPr>
              <a:t>Thời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đại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Hùng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Vương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truyền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được</a:t>
            </a:r>
            <a:r>
              <a:rPr lang="en-US" altLang="en-US" sz="6500" b="1" dirty="0">
                <a:solidFill>
                  <a:srgbClr val="FF0000"/>
                </a:solidFill>
              </a:rPr>
              <a:t> 18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đời</a:t>
            </a:r>
            <a:r>
              <a:rPr lang="en-US" altLang="en-US" sz="6500" b="1" dirty="0">
                <a:solidFill>
                  <a:srgbClr val="FF0000"/>
                </a:solidFill>
              </a:rPr>
              <a:t>, </a:t>
            </a:r>
            <a:r>
              <a:rPr lang="en-US" altLang="en-US" sz="6500" b="1" dirty="0" err="1">
                <a:solidFill>
                  <a:srgbClr val="FF0000"/>
                </a:solidFill>
              </a:rPr>
              <a:t>trị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vì</a:t>
            </a:r>
            <a:r>
              <a:rPr lang="en-US" altLang="en-US" sz="6500" b="1" dirty="0">
                <a:solidFill>
                  <a:srgbClr val="FF0000"/>
                </a:solidFill>
              </a:rPr>
              <a:t> 2621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(</a:t>
            </a:r>
            <a:r>
              <a:rPr lang="en-US" altLang="en-US" sz="6500" b="1" dirty="0" err="1">
                <a:solidFill>
                  <a:srgbClr val="FF0000"/>
                </a:solidFill>
              </a:rPr>
              <a:t>Từ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2879 </a:t>
            </a:r>
            <a:r>
              <a:rPr lang="en-US" altLang="en-US" sz="6500" b="1" dirty="0" err="1">
                <a:solidFill>
                  <a:srgbClr val="FF0000"/>
                </a:solidFill>
              </a:rPr>
              <a:t>trước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công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nguyên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đến</a:t>
            </a:r>
            <a:r>
              <a:rPr lang="en-US" altLang="en-US" sz="6500" b="1" dirty="0">
                <a:solidFill>
                  <a:srgbClr val="FF0000"/>
                </a:solidFill>
              </a:rPr>
              <a:t> </a:t>
            </a:r>
            <a:r>
              <a:rPr lang="en-US" altLang="en-US" sz="6500" b="1" dirty="0" err="1">
                <a:solidFill>
                  <a:srgbClr val="FF0000"/>
                </a:solidFill>
              </a:rPr>
              <a:t>năm</a:t>
            </a:r>
            <a:r>
              <a:rPr lang="en-US" altLang="en-US" sz="6500" b="1" dirty="0">
                <a:solidFill>
                  <a:srgbClr val="FF0000"/>
                </a:solidFill>
              </a:rPr>
              <a:t> 258)</a:t>
            </a:r>
          </a:p>
          <a:p>
            <a:endParaRPr lang="en-US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93DC3E-8374-48D2-87A7-EB449C128952}"/>
              </a:ext>
            </a:extLst>
          </p:cNvPr>
          <p:cNvSpPr txBox="1"/>
          <p:nvPr/>
        </p:nvSpPr>
        <p:spPr>
          <a:xfrm>
            <a:off x="681413" y="1397355"/>
            <a:ext cx="81079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8887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729" y="161903"/>
            <a:ext cx="8534400" cy="26574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nêu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 </a:t>
            </a:r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Phong</a:t>
            </a:r>
            <a:r>
              <a:rPr lang="en-US" b="1" dirty="0"/>
              <a:t> </a:t>
            </a:r>
            <a:r>
              <a:rPr lang="en-US" b="1" dirty="0" err="1"/>
              <a:t>cảnh</a:t>
            </a:r>
            <a:r>
              <a:rPr lang="en-US" b="1" dirty="0"/>
              <a:t> </a:t>
            </a:r>
            <a:r>
              <a:rPr lang="en-US" b="1" dirty="0" err="1"/>
              <a:t>đền</a:t>
            </a:r>
            <a:r>
              <a:rPr lang="en-US" b="1" dirty="0"/>
              <a:t> </a:t>
            </a:r>
            <a:r>
              <a:rPr lang="en-US" b="1" dirty="0" err="1"/>
              <a:t>Hùng</a:t>
            </a:r>
            <a:endParaRPr lang="en-US" b="1" dirty="0"/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46DA61E2-C82F-4206-A71F-B806EAD5556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5" name="Picture 7" descr="Animate">
              <a:extLst>
                <a:ext uri="{FF2B5EF4-FFF2-40B4-BE49-F238E27FC236}">
                  <a16:creationId xmlns:a16="http://schemas.microsoft.com/office/drawing/2014/main" id="{4A04B24B-4157-4DC6-A055-8443F318621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Animate">
              <a:extLst>
                <a:ext uri="{FF2B5EF4-FFF2-40B4-BE49-F238E27FC236}">
                  <a16:creationId xmlns:a16="http://schemas.microsoft.com/office/drawing/2014/main" id="{54C93C47-7529-418A-89C3-FE7169ED893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Animate">
              <a:extLst>
                <a:ext uri="{FF2B5EF4-FFF2-40B4-BE49-F238E27FC236}">
                  <a16:creationId xmlns:a16="http://schemas.microsoft.com/office/drawing/2014/main" id="{22A89485-BBAC-4A63-B810-C524A7FA5D5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Animate">
              <a:extLst>
                <a:ext uri="{FF2B5EF4-FFF2-40B4-BE49-F238E27FC236}">
                  <a16:creationId xmlns:a16="http://schemas.microsoft.com/office/drawing/2014/main" id="{8AFE6A11-248C-4CC5-9D79-65E4C86C952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3">
            <a:extLst>
              <a:ext uri="{FF2B5EF4-FFF2-40B4-BE49-F238E27FC236}">
                <a16:creationId xmlns:a16="http://schemas.microsoft.com/office/drawing/2014/main" id="{CEAAED53-2293-4482-9BB0-C571536C7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443" y="3200400"/>
            <a:ext cx="8077200" cy="23082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latin typeface="Times New Roman" panose="02020603050405020304" pitchFamily="18" charset="0"/>
              </a:rPr>
              <a:t>Ca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ngợi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vẻ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đẹp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tráng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lệ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đền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Hùng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vùng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thời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bày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tỏ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niềm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kính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thiêng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liêng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mỗi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con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đối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tổ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</a:rPr>
              <a:t>tiên</a:t>
            </a:r>
            <a:r>
              <a:rPr lang="en-US" altLang="en-US" sz="3600" b="1" i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1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 descr="flower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1028700"/>
            <a:ext cx="28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8" descr="flower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85850"/>
            <a:ext cx="2286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WordArt 122"/>
          <p:cNvSpPr>
            <a:spLocks noChangeArrowheads="1" noChangeShapeType="1" noTextEdit="1"/>
          </p:cNvSpPr>
          <p:nvPr/>
        </p:nvSpPr>
        <p:spPr bwMode="auto">
          <a:xfrm>
            <a:off x="441325" y="3803650"/>
            <a:ext cx="8180388" cy="1203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7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308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370513"/>
            <a:ext cx="10906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6038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8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7" descr="Hinh dong khong ne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75" y="142875"/>
            <a:ext cx="6286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1"/>
          <p:cNvSpPr>
            <a:spLocks noChangeArrowheads="1"/>
          </p:cNvSpPr>
          <p:nvPr/>
        </p:nvSpPr>
        <p:spPr bwMode="auto">
          <a:xfrm>
            <a:off x="53975" y="0"/>
            <a:ext cx="9075738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300">
              <a:latin typeface="Times New Roman" panose="02020603050405020304" pitchFamily="18" charset="0"/>
            </a:endParaRPr>
          </a:p>
        </p:txBody>
      </p:sp>
      <p:sp>
        <p:nvSpPr>
          <p:cNvPr id="17" name="WordArt 5"/>
          <p:cNvSpPr>
            <a:spLocks noChangeArrowheads="1" noChangeShapeType="1" noTextEdit="1"/>
          </p:cNvSpPr>
          <p:nvPr/>
        </p:nvSpPr>
        <p:spPr bwMode="auto">
          <a:xfrm>
            <a:off x="671513" y="3921125"/>
            <a:ext cx="8001000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kern="1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88" name="WordArt 7"/>
          <p:cNvSpPr>
            <a:spLocks noChangeArrowheads="1" noChangeShapeType="1" noTextEdit="1"/>
          </p:cNvSpPr>
          <p:nvPr/>
        </p:nvSpPr>
        <p:spPr bwMode="auto">
          <a:xfrm>
            <a:off x="562172" y="2977855"/>
            <a:ext cx="8188325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</a:p>
        </p:txBody>
      </p:sp>
    </p:spTree>
    <p:extLst>
      <p:ext uri="{BB962C8B-B14F-4D97-AF65-F5344CB8AC3E}">
        <p14:creationId xmlns:p14="http://schemas.microsoft.com/office/powerpoint/2010/main" val="11402769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035" cy="6858000"/>
          </a:xfrm>
          <a:prstGeom prst="rect">
            <a:avLst/>
          </a:prstGeom>
        </p:spPr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7D5F05CA-F289-468D-8D09-D2D3A98A31E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4" name="Picture 7" descr="Animate">
              <a:extLst>
                <a:ext uri="{FF2B5EF4-FFF2-40B4-BE49-F238E27FC236}">
                  <a16:creationId xmlns:a16="http://schemas.microsoft.com/office/drawing/2014/main" id="{C1ECC360-BA76-4EB0-BA30-DCC50E2C25F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8" descr="Animate">
              <a:extLst>
                <a:ext uri="{FF2B5EF4-FFF2-40B4-BE49-F238E27FC236}">
                  <a16:creationId xmlns:a16="http://schemas.microsoft.com/office/drawing/2014/main" id="{1793619F-20AA-4F35-BA45-5AEA9C9DE08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Animate">
              <a:extLst>
                <a:ext uri="{FF2B5EF4-FFF2-40B4-BE49-F238E27FC236}">
                  <a16:creationId xmlns:a16="http://schemas.microsoft.com/office/drawing/2014/main" id="{64D6A540-B140-4E70-A1C3-17D8B320B04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" descr="Animate">
              <a:extLst>
                <a:ext uri="{FF2B5EF4-FFF2-40B4-BE49-F238E27FC236}">
                  <a16:creationId xmlns:a16="http://schemas.microsoft.com/office/drawing/2014/main" id="{7CA9E1F1-63CB-45E4-AD2F-8870143D52C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99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6324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u="sng" dirty="0" err="1"/>
              <a:t>Tập</a:t>
            </a:r>
            <a:r>
              <a:rPr lang="en-US" b="1" u="sng" dirty="0"/>
              <a:t> </a:t>
            </a:r>
            <a:r>
              <a:rPr lang="en-US" b="1" u="sng" dirty="0" err="1"/>
              <a:t>đọc</a:t>
            </a:r>
            <a:endParaRPr lang="en-US" b="1" u="sng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0000"/>
                </a:solidFill>
              </a:rPr>
              <a:t>CỬA SÔNG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endParaRPr lang="vi-VN" sz="4200" dirty="0">
              <a:solidFill>
                <a:srgbClr val="FF0000"/>
              </a:solidFill>
            </a:endParaRPr>
          </a:p>
        </p:txBody>
      </p:sp>
      <p:pic>
        <p:nvPicPr>
          <p:cNvPr id="4" name="Picture 3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8763000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6">
            <a:extLst>
              <a:ext uri="{FF2B5EF4-FFF2-40B4-BE49-F238E27FC236}">
                <a16:creationId xmlns:a16="http://schemas.microsoft.com/office/drawing/2014/main" id="{36E62F51-1A38-4BB2-B573-CE8B1325319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6" name="Picture 7" descr="Animate">
              <a:extLst>
                <a:ext uri="{FF2B5EF4-FFF2-40B4-BE49-F238E27FC236}">
                  <a16:creationId xmlns:a16="http://schemas.microsoft.com/office/drawing/2014/main" id="{CC546069-F46C-4C18-8526-B7CA7092FD64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Animate">
              <a:extLst>
                <a:ext uri="{FF2B5EF4-FFF2-40B4-BE49-F238E27FC236}">
                  <a16:creationId xmlns:a16="http://schemas.microsoft.com/office/drawing/2014/main" id="{BB7FB3E9-A96A-43BB-98D9-4094F5418C6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Animate">
              <a:extLst>
                <a:ext uri="{FF2B5EF4-FFF2-40B4-BE49-F238E27FC236}">
                  <a16:creationId xmlns:a16="http://schemas.microsoft.com/office/drawing/2014/main" id="{E600B4FA-D72F-45C4-A539-833142620F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Animate">
              <a:extLst>
                <a:ext uri="{FF2B5EF4-FFF2-40B4-BE49-F238E27FC236}">
                  <a16:creationId xmlns:a16="http://schemas.microsoft.com/office/drawing/2014/main" id="{23BDD552-DD3F-4670-9BE7-A30ED2FEC37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8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u="sng" dirty="0" err="1"/>
              <a:t>Tập</a:t>
            </a:r>
            <a:r>
              <a:rPr lang="en-US" b="1" u="sng" dirty="0"/>
              <a:t> </a:t>
            </a:r>
            <a:r>
              <a:rPr lang="en-US" b="1" u="sng" dirty="0" err="1"/>
              <a:t>đọc</a:t>
            </a:r>
            <a:endParaRPr lang="en-US" b="1" u="sng" dirty="0"/>
          </a:p>
          <a:p>
            <a:pPr marL="0" indent="0" algn="ctr">
              <a:buNone/>
            </a:pPr>
            <a:r>
              <a:rPr lang="en-US" sz="4200" b="1" dirty="0">
                <a:solidFill>
                  <a:srgbClr val="FF0000"/>
                </a:solidFill>
              </a:rPr>
              <a:t>CỬA SÔNG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b="1" dirty="0" err="1"/>
              <a:t>Luyện</a:t>
            </a:r>
            <a:r>
              <a:rPr lang="en-US" b="1" dirty="0"/>
              <a:t> </a:t>
            </a:r>
            <a:r>
              <a:rPr lang="en-US" b="1" dirty="0" err="1"/>
              <a:t>đọc</a:t>
            </a:r>
            <a:r>
              <a:rPr lang="en-US" b="1" dirty="0"/>
              <a:t>                          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hiểu</a:t>
            </a:r>
            <a:r>
              <a:rPr lang="en-US" b="1" dirty="0"/>
              <a:t> </a:t>
            </a:r>
            <a:r>
              <a:rPr lang="en-US" b="1" dirty="0" err="1"/>
              <a:t>bài</a:t>
            </a:r>
            <a:endParaRPr lang="vi-VN" b="1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-76200" y="3200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124200" y="3200400"/>
            <a:ext cx="2743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77645" y="320040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95800" y="3200400"/>
            <a:ext cx="0" cy="3657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9" name="Group 6">
            <a:extLst>
              <a:ext uri="{FF2B5EF4-FFF2-40B4-BE49-F238E27FC236}">
                <a16:creationId xmlns:a16="http://schemas.microsoft.com/office/drawing/2014/main" id="{ED920172-F221-4151-B8C4-FA108CC63F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-10"/>
            <a:chExt cx="5760" cy="4330"/>
          </a:xfrm>
        </p:grpSpPr>
        <p:pic>
          <p:nvPicPr>
            <p:cNvPr id="11" name="Picture 7" descr="Animate">
              <a:extLst>
                <a:ext uri="{FF2B5EF4-FFF2-40B4-BE49-F238E27FC236}">
                  <a16:creationId xmlns:a16="http://schemas.microsoft.com/office/drawing/2014/main" id="{BFDCD198-65D2-436A-BC85-50A126CA253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Animate">
              <a:extLst>
                <a:ext uri="{FF2B5EF4-FFF2-40B4-BE49-F238E27FC236}">
                  <a16:creationId xmlns:a16="http://schemas.microsoft.com/office/drawing/2014/main" id="{55423037-1CD1-4B32-96B7-4251B75F11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9" descr="Animate">
              <a:extLst>
                <a:ext uri="{FF2B5EF4-FFF2-40B4-BE49-F238E27FC236}">
                  <a16:creationId xmlns:a16="http://schemas.microsoft.com/office/drawing/2014/main" id="{48FC00A3-6528-4F38-A3C9-927F4580060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Animate">
              <a:extLst>
                <a:ext uri="{FF2B5EF4-FFF2-40B4-BE49-F238E27FC236}">
                  <a16:creationId xmlns:a16="http://schemas.microsoft.com/office/drawing/2014/main" id="{2A100BE2-48EB-49D2-BC51-5DDC6744F37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DD9FD80-881D-481A-86CB-1490D51F3348}"/>
              </a:ext>
            </a:extLst>
          </p:cNvPr>
          <p:cNvSpPr txBox="1"/>
          <p:nvPr/>
        </p:nvSpPr>
        <p:spPr>
          <a:xfrm>
            <a:off x="1211179" y="3636241"/>
            <a:ext cx="25145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Dập dờn sừng sững , Sóc Sơn , lưng chừng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641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559</Words>
  <Application>Microsoft Office PowerPoint</Application>
  <PresentationFormat>On-screen Show (4:3)</PresentationFormat>
  <Paragraphs>83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AsusPC</dc:creator>
  <cp:lastModifiedBy>Admin</cp:lastModifiedBy>
  <cp:revision>43</cp:revision>
  <dcterms:created xsi:type="dcterms:W3CDTF">2018-03-06T15:02:37Z</dcterms:created>
  <dcterms:modified xsi:type="dcterms:W3CDTF">2026-01-08T01:25:41Z</dcterms:modified>
</cp:coreProperties>
</file>